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61"/>
  </p:notesMasterIdLst>
  <p:handoutMasterIdLst>
    <p:handoutMasterId r:id="rId62"/>
  </p:handoutMasterIdLst>
  <p:sldIdLst>
    <p:sldId id="339" r:id="rId3"/>
    <p:sldId id="407" r:id="rId4"/>
    <p:sldId id="546" r:id="rId5"/>
    <p:sldId id="547" r:id="rId6"/>
    <p:sldId id="412" r:id="rId7"/>
    <p:sldId id="343" r:id="rId8"/>
    <p:sldId id="394" r:id="rId9"/>
    <p:sldId id="357" r:id="rId10"/>
    <p:sldId id="375" r:id="rId11"/>
    <p:sldId id="410" r:id="rId12"/>
    <p:sldId id="411" r:id="rId13"/>
    <p:sldId id="345" r:id="rId14"/>
    <p:sldId id="392" r:id="rId15"/>
    <p:sldId id="402" r:id="rId16"/>
    <p:sldId id="352" r:id="rId17"/>
    <p:sldId id="408" r:id="rId18"/>
    <p:sldId id="437" r:id="rId19"/>
    <p:sldId id="529" r:id="rId20"/>
    <p:sldId id="531" r:id="rId21"/>
    <p:sldId id="541" r:id="rId22"/>
    <p:sldId id="403" r:id="rId23"/>
    <p:sldId id="384" r:id="rId24"/>
    <p:sldId id="376" r:id="rId25"/>
    <p:sldId id="355" r:id="rId26"/>
    <p:sldId id="413" r:id="rId27"/>
    <p:sldId id="414" r:id="rId28"/>
    <p:sldId id="404" r:id="rId29"/>
    <p:sldId id="371" r:id="rId30"/>
    <p:sldId id="415" r:id="rId31"/>
    <p:sldId id="369" r:id="rId32"/>
    <p:sldId id="545" r:id="rId33"/>
    <p:sldId id="366" r:id="rId34"/>
    <p:sldId id="405" r:id="rId35"/>
    <p:sldId id="377" r:id="rId36"/>
    <p:sldId id="334" r:id="rId37"/>
    <p:sldId id="331" r:id="rId38"/>
    <p:sldId id="321" r:id="rId39"/>
    <p:sldId id="548" r:id="rId40"/>
    <p:sldId id="347" r:id="rId41"/>
    <p:sldId id="549" r:id="rId42"/>
    <p:sldId id="348" r:id="rId43"/>
    <p:sldId id="361" r:id="rId44"/>
    <p:sldId id="363" r:id="rId45"/>
    <p:sldId id="359" r:id="rId46"/>
    <p:sldId id="351" r:id="rId47"/>
    <p:sldId id="353" r:id="rId48"/>
    <p:sldId id="319" r:id="rId49"/>
    <p:sldId id="326" r:id="rId50"/>
    <p:sldId id="310" r:id="rId51"/>
    <p:sldId id="289" r:id="rId52"/>
    <p:sldId id="320" r:id="rId53"/>
    <p:sldId id="327" r:id="rId54"/>
    <p:sldId id="309" r:id="rId55"/>
    <p:sldId id="401" r:id="rId56"/>
    <p:sldId id="550" r:id="rId57"/>
    <p:sldId id="364" r:id="rId58"/>
    <p:sldId id="406" r:id="rId59"/>
    <p:sldId id="390" r:id="rId60"/>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66C3295-763F-4521-B5A9-36BE67D30870}">
          <p14:sldIdLst>
            <p14:sldId id="339"/>
            <p14:sldId id="407"/>
            <p14:sldId id="546"/>
            <p14:sldId id="547"/>
            <p14:sldId id="412"/>
            <p14:sldId id="343"/>
            <p14:sldId id="394"/>
            <p14:sldId id="357"/>
            <p14:sldId id="375"/>
            <p14:sldId id="410"/>
            <p14:sldId id="411"/>
            <p14:sldId id="345"/>
            <p14:sldId id="392"/>
            <p14:sldId id="402"/>
            <p14:sldId id="352"/>
            <p14:sldId id="408"/>
            <p14:sldId id="437"/>
            <p14:sldId id="529"/>
            <p14:sldId id="531"/>
            <p14:sldId id="541"/>
            <p14:sldId id="403"/>
            <p14:sldId id="384"/>
            <p14:sldId id="376"/>
            <p14:sldId id="355"/>
            <p14:sldId id="413"/>
            <p14:sldId id="414"/>
            <p14:sldId id="404"/>
            <p14:sldId id="371"/>
            <p14:sldId id="415"/>
            <p14:sldId id="369"/>
            <p14:sldId id="545"/>
            <p14:sldId id="366"/>
            <p14:sldId id="405"/>
            <p14:sldId id="377"/>
            <p14:sldId id="334"/>
            <p14:sldId id="331"/>
            <p14:sldId id="321"/>
            <p14:sldId id="548"/>
            <p14:sldId id="347"/>
            <p14:sldId id="549"/>
            <p14:sldId id="348"/>
            <p14:sldId id="361"/>
            <p14:sldId id="363"/>
            <p14:sldId id="359"/>
            <p14:sldId id="351"/>
            <p14:sldId id="353"/>
            <p14:sldId id="319"/>
            <p14:sldId id="326"/>
            <p14:sldId id="310"/>
            <p14:sldId id="289"/>
            <p14:sldId id="320"/>
            <p14:sldId id="327"/>
            <p14:sldId id="309"/>
            <p14:sldId id="401"/>
            <p14:sldId id="550"/>
            <p14:sldId id="364"/>
            <p14:sldId id="406"/>
            <p14:sldId id="390"/>
          </p14:sldIdLst>
        </p14:section>
      </p14:sectionLst>
    </p:ext>
    <p:ext uri="{EFAFB233-063F-42B5-8137-9DF3F51BA10A}">
      <p15:sldGuideLst xmlns:p15="http://schemas.microsoft.com/office/powerpoint/2012/main">
        <p15:guide id="1" orient="horz" pos="374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ora Pruvot" initials="EP" lastIdx="1" clrIdx="0">
    <p:extLst>
      <p:ext uri="{19B8F6BF-5375-455C-9EA6-DF929625EA0E}">
        <p15:presenceInfo xmlns:p15="http://schemas.microsoft.com/office/powerpoint/2012/main" userId="Enora Pruvo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2B4"/>
    <a:srgbClr val="FF5050"/>
    <a:srgbClr val="F05B01"/>
    <a:srgbClr val="FE8D48"/>
    <a:srgbClr val="FFCC66"/>
    <a:srgbClr val="5CB8F8"/>
    <a:srgbClr val="005193"/>
    <a:srgbClr val="330099"/>
    <a:srgbClr val="004D88"/>
    <a:srgbClr val="99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064" autoAdjust="0"/>
  </p:normalViewPr>
  <p:slideViewPr>
    <p:cSldViewPr snapToGrid="0" snapToObjects="1">
      <p:cViewPr varScale="1">
        <p:scale>
          <a:sx n="90" d="100"/>
          <a:sy n="90" d="100"/>
        </p:scale>
        <p:origin x="1392" y="84"/>
      </p:cViewPr>
      <p:guideLst>
        <p:guide orient="horz" pos="3748"/>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Dropbox%20(EUA%20Dropbox%20Advanced)\Policies\GAF\PUBLIC%20FUNDING%20OBSERVATORY\2018\VISUALS%202018%20-%20LINKED%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Dropbox%20(EUA%20Dropbox%20Advanced)\Policies\GAF\PUBLIC%20FUNDING%20OBSERVATORY\2018\VISUALS%202018%20-%20LINKED%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Dropbox%20(EUA%20Dropbox%20Advanced)\Policies\GAF\PUBLIC%20FUNDING%20OBSERVATORY\2018\VISUALS%202018%20-%20LINKED%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Dropbox%20(EUA%20Dropbox%20Advanced)\Policies\GAF\PUBLIC%20FUNDING%20OBSERVATORY\2018\VISUALS%202018%20-%20LINKED%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Dropbox%20(EUA%20Dropbox%20Advanced)\Policies\GAF\PUBLIC%20FUNDING%20OBSERVATORY\2018\VISUALS%202018%20-%20LINKED%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Dropbox%20(EUA%20Dropbox%20Advanced)\Policies\GAF\PUBLIC%20FUNDING%20OBSERVATORY\2018\VISUALS%202018%20-%20LINKED%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BE"/>
              <a:t>Year-on-year</a:t>
            </a:r>
            <a:r>
              <a:rPr lang="en-BE" baseline="0"/>
              <a:t> change</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BE"/>
        </a:p>
      </c:txPr>
    </c:title>
    <c:autoTitleDeleted val="0"/>
    <c:plotArea>
      <c:layout/>
      <c:barChart>
        <c:barDir val="col"/>
        <c:grouping val="percentStacked"/>
        <c:varyColors val="0"/>
        <c:ser>
          <c:idx val="0"/>
          <c:order val="0"/>
          <c:tx>
            <c:strRef>
              <c:f>Sheet1!$A$9</c:f>
              <c:strCache>
                <c:ptCount val="1"/>
                <c:pt idx="0">
                  <c:v>positive change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Sheet1!$B$8:$J$8</c:f>
              <c:strCache>
                <c:ptCount val="7"/>
                <c:pt idx="0">
                  <c:v>2010-2011</c:v>
                </c:pt>
                <c:pt idx="1">
                  <c:v>2011-2012</c:v>
                </c:pt>
                <c:pt idx="2">
                  <c:v>2012-2013</c:v>
                </c:pt>
                <c:pt idx="3">
                  <c:v>2013-2014</c:v>
                </c:pt>
                <c:pt idx="4">
                  <c:v>2014-2015</c:v>
                </c:pt>
                <c:pt idx="5">
                  <c:v>2015-2016</c:v>
                </c:pt>
                <c:pt idx="6">
                  <c:v>2016-2017</c:v>
                </c:pt>
              </c:strCache>
            </c:strRef>
          </c:cat>
          <c:val>
            <c:numRef>
              <c:f>Sheet1!$B$9:$J$9</c:f>
              <c:numCache>
                <c:formatCode>General</c:formatCode>
                <c:ptCount val="7"/>
                <c:pt idx="0">
                  <c:v>15</c:v>
                </c:pt>
                <c:pt idx="1">
                  <c:v>10</c:v>
                </c:pt>
                <c:pt idx="2">
                  <c:v>17</c:v>
                </c:pt>
                <c:pt idx="3">
                  <c:v>17</c:v>
                </c:pt>
                <c:pt idx="4">
                  <c:v>19</c:v>
                </c:pt>
                <c:pt idx="5">
                  <c:v>19</c:v>
                </c:pt>
                <c:pt idx="6">
                  <c:v>16</c:v>
                </c:pt>
              </c:numCache>
            </c:numRef>
          </c:val>
          <c:extLst>
            <c:ext xmlns:c16="http://schemas.microsoft.com/office/drawing/2014/chart" uri="{C3380CC4-5D6E-409C-BE32-E72D297353CC}">
              <c16:uniqueId val="{00000000-1C8A-4AE4-A794-7BA54E50C19C}"/>
            </c:ext>
          </c:extLst>
        </c:ser>
        <c:ser>
          <c:idx val="1"/>
          <c:order val="1"/>
          <c:tx>
            <c:strRef>
              <c:f>Sheet1!$A$10</c:f>
              <c:strCache>
                <c:ptCount val="1"/>
                <c:pt idx="0">
                  <c:v>negative change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Sheet1!$B$8:$J$8</c:f>
              <c:strCache>
                <c:ptCount val="7"/>
                <c:pt idx="0">
                  <c:v>2010-2011</c:v>
                </c:pt>
                <c:pt idx="1">
                  <c:v>2011-2012</c:v>
                </c:pt>
                <c:pt idx="2">
                  <c:v>2012-2013</c:v>
                </c:pt>
                <c:pt idx="3">
                  <c:v>2013-2014</c:v>
                </c:pt>
                <c:pt idx="4">
                  <c:v>2014-2015</c:v>
                </c:pt>
                <c:pt idx="5">
                  <c:v>2015-2016</c:v>
                </c:pt>
                <c:pt idx="6">
                  <c:v>2016-2017</c:v>
                </c:pt>
              </c:strCache>
            </c:strRef>
          </c:cat>
          <c:val>
            <c:numRef>
              <c:f>Sheet1!$B$10:$J$10</c:f>
              <c:numCache>
                <c:formatCode>General</c:formatCode>
                <c:ptCount val="7"/>
                <c:pt idx="0">
                  <c:v>-19</c:v>
                </c:pt>
                <c:pt idx="1">
                  <c:v>-24</c:v>
                </c:pt>
                <c:pt idx="2">
                  <c:v>-17</c:v>
                </c:pt>
                <c:pt idx="3">
                  <c:v>-17</c:v>
                </c:pt>
                <c:pt idx="4">
                  <c:v>-15</c:v>
                </c:pt>
                <c:pt idx="5">
                  <c:v>-14</c:v>
                </c:pt>
                <c:pt idx="6">
                  <c:v>-11</c:v>
                </c:pt>
              </c:numCache>
            </c:numRef>
          </c:val>
          <c:extLst>
            <c:ext xmlns:c16="http://schemas.microsoft.com/office/drawing/2014/chart" uri="{C3380CC4-5D6E-409C-BE32-E72D297353CC}">
              <c16:uniqueId val="{00000001-1C8A-4AE4-A794-7BA54E50C19C}"/>
            </c:ext>
          </c:extLst>
        </c:ser>
        <c:dLbls>
          <c:showLegendKey val="0"/>
          <c:showVal val="0"/>
          <c:showCatName val="0"/>
          <c:showSerName val="0"/>
          <c:showPercent val="0"/>
          <c:showBubbleSize val="0"/>
        </c:dLbls>
        <c:gapWidth val="150"/>
        <c:overlap val="100"/>
        <c:axId val="630685072"/>
        <c:axId val="630681464"/>
      </c:barChart>
      <c:catAx>
        <c:axId val="6306850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BE"/>
          </a:p>
        </c:txPr>
        <c:crossAx val="630681464"/>
        <c:crosses val="autoZero"/>
        <c:auto val="1"/>
        <c:lblAlgn val="ctr"/>
        <c:lblOffset val="100"/>
        <c:noMultiLvlLbl val="0"/>
      </c:catAx>
      <c:valAx>
        <c:axId val="630681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BE"/>
          </a:p>
        </c:txPr>
        <c:crossAx val="630685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BE"/>
        </a:p>
      </c:txPr>
    </c:legend>
    <c:plotVisOnly val="1"/>
    <c:dispBlanksAs val="gap"/>
    <c:showDLblsOverMax val="0"/>
  </c:chart>
  <c:spPr>
    <a:noFill/>
    <a:ln>
      <a:noFill/>
    </a:ln>
    <a:effectLst/>
  </c:spPr>
  <c:txPr>
    <a:bodyPr/>
    <a:lstStyle/>
    <a:p>
      <a:pPr>
        <a:defRPr/>
      </a:pPr>
      <a:endParaRPr lang="en-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533818732909428E-2"/>
          <c:y val="5.6932989690721664E-2"/>
          <c:w val="0.92877084576422364"/>
          <c:h val="0.69832505243613119"/>
        </c:manualLayout>
      </c:layout>
      <c:barChart>
        <c:barDir val="col"/>
        <c:grouping val="clustered"/>
        <c:varyColors val="0"/>
        <c:ser>
          <c:idx val="0"/>
          <c:order val="0"/>
          <c:tx>
            <c:strRef>
              <c:f>'Funding and students'!$B$1</c:f>
              <c:strCache>
                <c:ptCount val="1"/>
                <c:pt idx="0">
                  <c:v>Funding 2008-17</c:v>
                </c:pt>
              </c:strCache>
            </c:strRef>
          </c:tx>
          <c:spPr>
            <a:solidFill>
              <a:srgbClr val="92D050"/>
            </a:solidFill>
            <a:ln>
              <a:noFill/>
            </a:ln>
            <a:effectLst/>
          </c:spPr>
          <c:invertIfNegative val="0"/>
          <c:dLbls>
            <c:dLbl>
              <c:idx val="7"/>
              <c:tx>
                <c:rich>
                  <a:bodyPr/>
                  <a:lstStyle/>
                  <a:p>
                    <a:r>
                      <a:rPr lang="en-US"/>
                      <a:t>22%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956-40BF-8AFE-FC1FFE7FCEF9}"/>
                </c:ext>
              </c:extLst>
            </c:dLbl>
            <c:dLbl>
              <c:idx val="12"/>
              <c:tx>
                <c:rich>
                  <a:bodyPr/>
                  <a:lstStyle/>
                  <a:p>
                    <a:r>
                      <a:rPr lang="en-US"/>
                      <a:t>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956-40BF-8AFE-FC1FFE7FCEF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'Funding and students'!$A$2:$A$17</c:f>
              <c:strCache>
                <c:ptCount val="16"/>
                <c:pt idx="0">
                  <c:v>LU*</c:v>
                </c:pt>
                <c:pt idx="1">
                  <c:v>TR</c:v>
                </c:pt>
                <c:pt idx="2">
                  <c:v>DE</c:v>
                </c:pt>
                <c:pt idx="3">
                  <c:v>CH*</c:v>
                </c:pt>
                <c:pt idx="4">
                  <c:v>NO </c:v>
                </c:pt>
                <c:pt idx="5">
                  <c:v>AT</c:v>
                </c:pt>
                <c:pt idx="6">
                  <c:v>DK</c:v>
                </c:pt>
                <c:pt idx="7">
                  <c:v>SE </c:v>
                </c:pt>
                <c:pt idx="8">
                  <c:v>BE-fl</c:v>
                </c:pt>
                <c:pt idx="9">
                  <c:v>PL </c:v>
                </c:pt>
                <c:pt idx="10">
                  <c:v>BE-fr*</c:v>
                </c:pt>
                <c:pt idx="11">
                  <c:v>PT</c:v>
                </c:pt>
                <c:pt idx="12">
                  <c:v>NL</c:v>
                </c:pt>
                <c:pt idx="13">
                  <c:v>IS</c:v>
                </c:pt>
                <c:pt idx="14">
                  <c:v>FR</c:v>
                </c:pt>
                <c:pt idx="15">
                  <c:v>HR</c:v>
                </c:pt>
              </c:strCache>
            </c:strRef>
          </c:cat>
          <c:val>
            <c:numRef>
              <c:f>'Funding and students'!$B$2:$B$17</c:f>
              <c:numCache>
                <c:formatCode>0.00%</c:formatCode>
                <c:ptCount val="16"/>
                <c:pt idx="0">
                  <c:v>0.95540995443838561</c:v>
                </c:pt>
                <c:pt idx="1">
                  <c:v>0.73163538082961765</c:v>
                </c:pt>
                <c:pt idx="2">
                  <c:v>0.36062047491044624</c:v>
                </c:pt>
                <c:pt idx="3">
                  <c:v>0.31356625192212451</c:v>
                </c:pt>
                <c:pt idx="4">
                  <c:v>0.29285012580850767</c:v>
                </c:pt>
                <c:pt idx="5">
                  <c:v>0.23331754591096088</c:v>
                </c:pt>
                <c:pt idx="6">
                  <c:v>0.22995133819317415</c:v>
                </c:pt>
                <c:pt idx="7">
                  <c:v>0.22023978547474488</c:v>
                </c:pt>
                <c:pt idx="8">
                  <c:v>0.21628039069919769</c:v>
                </c:pt>
                <c:pt idx="9">
                  <c:v>0.20515524481754555</c:v>
                </c:pt>
                <c:pt idx="10">
                  <c:v>0.20296690755806246</c:v>
                </c:pt>
                <c:pt idx="11">
                  <c:v>9.4926734094541665E-2</c:v>
                </c:pt>
                <c:pt idx="12">
                  <c:v>8.9996982475421206E-2</c:v>
                </c:pt>
                <c:pt idx="13">
                  <c:v>8.8605774685804217E-2</c:v>
                </c:pt>
                <c:pt idx="14">
                  <c:v>5.3102251908571096E-2</c:v>
                </c:pt>
                <c:pt idx="15">
                  <c:v>1.2265756585633447E-2</c:v>
                </c:pt>
              </c:numCache>
            </c:numRef>
          </c:val>
          <c:extLst>
            <c:ext xmlns:c16="http://schemas.microsoft.com/office/drawing/2014/chart" uri="{C3380CC4-5D6E-409C-BE32-E72D297353CC}">
              <c16:uniqueId val="{00000000-0956-4AD0-9A43-9891029E5351}"/>
            </c:ext>
          </c:extLst>
        </c:ser>
        <c:ser>
          <c:idx val="1"/>
          <c:order val="1"/>
          <c:tx>
            <c:strRef>
              <c:f>'Funding and students'!$C$1</c:f>
              <c:strCache>
                <c:ptCount val="1"/>
                <c:pt idx="0">
                  <c:v>Student numbers 2008-09 to 2016-17</c:v>
                </c:pt>
              </c:strCache>
            </c:strRef>
          </c:tx>
          <c:spPr>
            <a:solidFill>
              <a:schemeClr val="accent3">
                <a:lumMod val="40000"/>
                <a:lumOff val="60000"/>
              </a:schemeClr>
            </a:solidFill>
            <a:ln>
              <a:noFill/>
            </a:ln>
            <a:effectLst/>
          </c:spPr>
          <c:invertIfNegative val="0"/>
          <c:dLbls>
            <c:dLbl>
              <c:idx val="0"/>
              <c:layout>
                <c:manualLayout>
                  <c:x val="1.1089559859236172E-2"/>
                  <c:y val="0.18395761277503864"/>
                </c:manualLayout>
              </c:layout>
              <c:tx>
                <c:rich>
                  <a:bodyPr/>
                  <a:lstStyle/>
                  <a:p>
                    <a:r>
                      <a:rPr lang="en-US" dirty="0"/>
                      <a:t>24%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56-40BF-8AFE-FC1FFE7FCEF9}"/>
                </c:ext>
              </c:extLst>
            </c:dLbl>
            <c:dLbl>
              <c:idx val="1"/>
              <c:layout>
                <c:manualLayout>
                  <c:x val="1.181830236427168E-2"/>
                  <c:y val="0.64150538425687442"/>
                </c:manualLayout>
              </c:layout>
              <c:tx>
                <c:rich>
                  <a:bodyPr/>
                  <a:lstStyle/>
                  <a:p>
                    <a:r>
                      <a:rPr lang="en-US" dirty="0"/>
                      <a:t>207%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956-40BF-8AFE-FC1FFE7FCEF9}"/>
                </c:ext>
              </c:extLst>
            </c:dLbl>
            <c:dLbl>
              <c:idx val="2"/>
              <c:layout>
                <c:manualLayout>
                  <c:x val="9.5053370222024178E-3"/>
                  <c:y val="0.2769079974816232"/>
                </c:manualLayout>
              </c:layout>
              <c:tx>
                <c:rich>
                  <a:bodyPr/>
                  <a:lstStyle/>
                  <a:p>
                    <a:r>
                      <a:rPr lang="en-US" dirty="0"/>
                      <a:t>40%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56-40BF-8AFE-FC1FFE7FCEF9}"/>
                </c:ext>
              </c:extLst>
            </c:dLbl>
            <c:dLbl>
              <c:idx val="3"/>
              <c:layout>
                <c:manualLayout>
                  <c:x val="4.7526685111011656E-3"/>
                  <c:y val="0.2116241894996770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956-40BF-8AFE-FC1FFE7FCEF9}"/>
                </c:ext>
              </c:extLst>
            </c:dLbl>
            <c:dLbl>
              <c:idx val="4"/>
              <c:layout>
                <c:manualLayout>
                  <c:x val="4.7526685111012228E-3"/>
                  <c:y val="0.1913763992117806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956-40BF-8AFE-FC1FFE7FCEF9}"/>
                </c:ext>
              </c:extLst>
            </c:dLbl>
            <c:dLbl>
              <c:idx val="5"/>
              <c:layout>
                <c:manualLayout>
                  <c:x val="0"/>
                  <c:y val="0.1878884882380355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956-40BF-8AFE-FC1FFE7FCEF9}"/>
                </c:ext>
              </c:extLst>
            </c:dLbl>
            <c:dLbl>
              <c:idx val="6"/>
              <c:layout>
                <c:manualLayout>
                  <c:x val="1.584222837033683E-3"/>
                  <c:y val="0.3319304421059516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956-40BF-8AFE-FC1FFE7FCEF9}"/>
                </c:ext>
              </c:extLst>
            </c:dLbl>
            <c:dLbl>
              <c:idx val="7"/>
              <c:layout>
                <c:manualLayout>
                  <c:x val="3.168445674067424E-3"/>
                  <c:y val="5.15880900401468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956-40BF-8AFE-FC1FFE7FCEF9}"/>
                </c:ext>
              </c:extLst>
            </c:dLbl>
            <c:dLbl>
              <c:idx val="8"/>
              <c:layout>
                <c:manualLayout>
                  <c:x val="0"/>
                  <c:y val="0.3442931783059826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956-40BF-8AFE-FC1FFE7FCEF9}"/>
                </c:ext>
              </c:extLst>
            </c:dLbl>
            <c:dLbl>
              <c:idx val="10"/>
              <c:layout>
                <c:manualLayout>
                  <c:x val="0"/>
                  <c:y val="0.213116613927931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956-40BF-8AFE-FC1FFE7FCEF9}"/>
                </c:ext>
              </c:extLst>
            </c:dLbl>
            <c:dLbl>
              <c:idx val="11"/>
              <c:layout>
                <c:manualLayout>
                  <c:x val="0"/>
                  <c:y val="8.82627697238779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956-40BF-8AFE-FC1FFE7FCEF9}"/>
                </c:ext>
              </c:extLst>
            </c:dLbl>
            <c:dLbl>
              <c:idx val="12"/>
              <c:layout>
                <c:manualLayout>
                  <c:x val="0"/>
                  <c:y val="0.1596150072362449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956-40BF-8AFE-FC1FFE7FCEF9}"/>
                </c:ext>
              </c:extLst>
            </c:dLbl>
            <c:dLbl>
              <c:idx val="13"/>
              <c:layout>
                <c:manualLayout>
                  <c:x val="4.7526685111012228E-3"/>
                  <c:y val="0.1150546602235468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956-40BF-8AFE-FC1FFE7FCEF9}"/>
                </c:ext>
              </c:extLst>
            </c:dLbl>
            <c:dLbl>
              <c:idx val="14"/>
              <c:layout>
                <c:manualLayout>
                  <c:x val="-1.1617499931896862E-16"/>
                  <c:y val="0.1217177292090824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956-40BF-8AFE-FC1FFE7FCEF9}"/>
                </c:ext>
              </c:extLst>
            </c:dLbl>
            <c:dLbl>
              <c:idx val="15"/>
              <c:layout>
                <c:manualLayout>
                  <c:x val="0"/>
                  <c:y val="0.1512847401084210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56-40BF-8AFE-FC1FFE7FCEF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B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'Funding and students'!$A$2:$A$17</c:f>
              <c:strCache>
                <c:ptCount val="16"/>
                <c:pt idx="0">
                  <c:v>LU*</c:v>
                </c:pt>
                <c:pt idx="1">
                  <c:v>TR</c:v>
                </c:pt>
                <c:pt idx="2">
                  <c:v>DE</c:v>
                </c:pt>
                <c:pt idx="3">
                  <c:v>CH*</c:v>
                </c:pt>
                <c:pt idx="4">
                  <c:v>NO </c:v>
                </c:pt>
                <c:pt idx="5">
                  <c:v>AT</c:v>
                </c:pt>
                <c:pt idx="6">
                  <c:v>DK</c:v>
                </c:pt>
                <c:pt idx="7">
                  <c:v>SE </c:v>
                </c:pt>
                <c:pt idx="8">
                  <c:v>BE-fl</c:v>
                </c:pt>
                <c:pt idx="9">
                  <c:v>PL </c:v>
                </c:pt>
                <c:pt idx="10">
                  <c:v>BE-fr*</c:v>
                </c:pt>
                <c:pt idx="11">
                  <c:v>PT</c:v>
                </c:pt>
                <c:pt idx="12">
                  <c:v>NL</c:v>
                </c:pt>
                <c:pt idx="13">
                  <c:v>IS</c:v>
                </c:pt>
                <c:pt idx="14">
                  <c:v>FR</c:v>
                </c:pt>
                <c:pt idx="15">
                  <c:v>HR</c:v>
                </c:pt>
              </c:strCache>
            </c:strRef>
          </c:cat>
          <c:val>
            <c:numRef>
              <c:f>'Funding and students'!$C$2:$C$17</c:f>
              <c:numCache>
                <c:formatCode>0.00%</c:formatCode>
                <c:ptCount val="16"/>
                <c:pt idx="0">
                  <c:v>0.24027413827857291</c:v>
                </c:pt>
                <c:pt idx="1">
                  <c:v>2.0698611076167577</c:v>
                </c:pt>
                <c:pt idx="2">
                  <c:v>0.39999999999999991</c:v>
                </c:pt>
                <c:pt idx="3">
                  <c:v>0.29227738206066389</c:v>
                </c:pt>
                <c:pt idx="4">
                  <c:v>0.26194495412844043</c:v>
                </c:pt>
                <c:pt idx="5">
                  <c:v>0.25595136919512251</c:v>
                </c:pt>
                <c:pt idx="6">
                  <c:v>0.50347236214655111</c:v>
                </c:pt>
                <c:pt idx="7">
                  <c:v>2.6194134078212361E-2</c:v>
                </c:pt>
                <c:pt idx="8">
                  <c:v>0.52471677605451283</c:v>
                </c:pt>
                <c:pt idx="9">
                  <c:v>-0.18465096036948325</c:v>
                </c:pt>
                <c:pt idx="10">
                  <c:v>0.29930299860056242</c:v>
                </c:pt>
                <c:pt idx="11">
                  <c:v>7.1371416027588452E-2</c:v>
                </c:pt>
                <c:pt idx="12">
                  <c:v>0.20736608262894518</c:v>
                </c:pt>
                <c:pt idx="13">
                  <c:v>0.12187177246365288</c:v>
                </c:pt>
                <c:pt idx="14">
                  <c:v>0.14224369296833062</c:v>
                </c:pt>
                <c:pt idx="15">
                  <c:v>0.18412922460913594</c:v>
                </c:pt>
              </c:numCache>
            </c:numRef>
          </c:val>
          <c:extLst>
            <c:ext xmlns:c16="http://schemas.microsoft.com/office/drawing/2014/chart" uri="{C3380CC4-5D6E-409C-BE32-E72D297353CC}">
              <c16:uniqueId val="{00000001-0956-4AD0-9A43-9891029E5351}"/>
            </c:ext>
          </c:extLst>
        </c:ser>
        <c:dLbls>
          <c:showLegendKey val="0"/>
          <c:showVal val="0"/>
          <c:showCatName val="0"/>
          <c:showSerName val="0"/>
          <c:showPercent val="0"/>
          <c:showBubbleSize val="0"/>
        </c:dLbls>
        <c:gapWidth val="219"/>
        <c:overlap val="-27"/>
        <c:axId val="315031336"/>
        <c:axId val="315033296"/>
      </c:barChart>
      <c:catAx>
        <c:axId val="31503133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BE"/>
          </a:p>
        </c:txPr>
        <c:crossAx val="315033296"/>
        <c:crosses val="autoZero"/>
        <c:auto val="1"/>
        <c:lblAlgn val="ctr"/>
        <c:lblOffset val="100"/>
        <c:noMultiLvlLbl val="0"/>
      </c:catAx>
      <c:valAx>
        <c:axId val="315033296"/>
        <c:scaling>
          <c:orientation val="minMax"/>
          <c:max val="1"/>
          <c:min val="-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BE"/>
          </a:p>
        </c:txPr>
        <c:crossAx val="315031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BE"/>
        </a:p>
      </c:txPr>
    </c:legend>
    <c:plotVisOnly val="1"/>
    <c:dispBlanksAs val="gap"/>
    <c:showDLblsOverMax val="0"/>
  </c:chart>
  <c:spPr>
    <a:noFill/>
    <a:ln>
      <a:noFill/>
    </a:ln>
    <a:effectLst/>
  </c:spPr>
  <c:txPr>
    <a:bodyPr/>
    <a:lstStyle/>
    <a:p>
      <a:pPr>
        <a:defRPr/>
      </a:pPr>
      <a:endParaRPr lang="en-B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074551390467325E-2"/>
          <c:y val="3.4211860917919459E-2"/>
          <c:w val="0.91262849454174533"/>
          <c:h val="0.71477234984914806"/>
        </c:manualLayout>
      </c:layout>
      <c:barChart>
        <c:barDir val="col"/>
        <c:grouping val="clustered"/>
        <c:varyColors val="0"/>
        <c:ser>
          <c:idx val="0"/>
          <c:order val="0"/>
          <c:tx>
            <c:strRef>
              <c:f>'Funding and students'!$B$1</c:f>
              <c:strCache>
                <c:ptCount val="1"/>
                <c:pt idx="0">
                  <c:v>Funding 2008-17</c:v>
                </c:pt>
              </c:strCache>
            </c:strRef>
          </c:tx>
          <c:spPr>
            <a:solidFill>
              <a:srgbClr val="C0000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'Funding and students'!$A$18:$A$34</c:f>
              <c:strCache>
                <c:ptCount val="17"/>
                <c:pt idx="0">
                  <c:v>SK</c:v>
                </c:pt>
                <c:pt idx="1">
                  <c:v>FI*</c:v>
                </c:pt>
                <c:pt idx="2">
                  <c:v>SI*</c:v>
                </c:pt>
                <c:pt idx="3">
                  <c:v>HU</c:v>
                </c:pt>
                <c:pt idx="4">
                  <c:v>IT</c:v>
                </c:pt>
                <c:pt idx="5">
                  <c:v>CZ </c:v>
                </c:pt>
                <c:pt idx="6">
                  <c:v>UK-SC*</c:v>
                </c:pt>
                <c:pt idx="7">
                  <c:v>ES</c:v>
                </c:pt>
                <c:pt idx="8">
                  <c:v>RS</c:v>
                </c:pt>
                <c:pt idx="9">
                  <c:v>EE*</c:v>
                </c:pt>
                <c:pt idx="10">
                  <c:v>UK-NI</c:v>
                </c:pt>
                <c:pt idx="11">
                  <c:v>LV*</c:v>
                </c:pt>
                <c:pt idx="12">
                  <c:v>LT</c:v>
                </c:pt>
                <c:pt idx="13">
                  <c:v>IE</c:v>
                </c:pt>
                <c:pt idx="14">
                  <c:v>GR*</c:v>
                </c:pt>
                <c:pt idx="15">
                  <c:v>UK-EN</c:v>
                </c:pt>
                <c:pt idx="16">
                  <c:v>UK-WA*</c:v>
                </c:pt>
              </c:strCache>
            </c:strRef>
          </c:cat>
          <c:val>
            <c:numRef>
              <c:f>'Funding and students'!$B$18:$B$34</c:f>
              <c:numCache>
                <c:formatCode>0.00%</c:formatCode>
                <c:ptCount val="17"/>
                <c:pt idx="0">
                  <c:v>-2.8927444926512447E-2</c:v>
                </c:pt>
                <c:pt idx="1">
                  <c:v>-4.3764795008863322E-2</c:v>
                </c:pt>
                <c:pt idx="2">
                  <c:v>-0.10088448511760673</c:v>
                </c:pt>
                <c:pt idx="3">
                  <c:v>-0.10267757083370721</c:v>
                </c:pt>
                <c:pt idx="4">
                  <c:v>-0.17312098076638505</c:v>
                </c:pt>
                <c:pt idx="5">
                  <c:v>-0.20785326190847564</c:v>
                </c:pt>
                <c:pt idx="6">
                  <c:v>-0.21592489164804984</c:v>
                </c:pt>
                <c:pt idx="7">
                  <c:v>-0.21701106918447977</c:v>
                </c:pt>
                <c:pt idx="8">
                  <c:v>-0.26472475616821223</c:v>
                </c:pt>
                <c:pt idx="9">
                  <c:v>-0.28835321296923133</c:v>
                </c:pt>
                <c:pt idx="10">
                  <c:v>-0.31076047993207201</c:v>
                </c:pt>
                <c:pt idx="11">
                  <c:v>-0.32917981898299564</c:v>
                </c:pt>
                <c:pt idx="12">
                  <c:v>-0.33448665133835531</c:v>
                </c:pt>
                <c:pt idx="13">
                  <c:v>-0.33911783928389327</c:v>
                </c:pt>
                <c:pt idx="14">
                  <c:v>-0.58421010471146606</c:v>
                </c:pt>
                <c:pt idx="15">
                  <c:v>-0.60456147904138891</c:v>
                </c:pt>
                <c:pt idx="16">
                  <c:v>-0.71826549860747002</c:v>
                </c:pt>
              </c:numCache>
            </c:numRef>
          </c:val>
          <c:extLst>
            <c:ext xmlns:c16="http://schemas.microsoft.com/office/drawing/2014/chart" uri="{C3380CC4-5D6E-409C-BE32-E72D297353CC}">
              <c16:uniqueId val="{00000000-8C56-4ACD-952D-5D0AC60BFFE7}"/>
            </c:ext>
          </c:extLst>
        </c:ser>
        <c:ser>
          <c:idx val="1"/>
          <c:order val="1"/>
          <c:tx>
            <c:strRef>
              <c:f>'Funding and students'!$C$1</c:f>
              <c:strCache>
                <c:ptCount val="1"/>
                <c:pt idx="0">
                  <c:v>Student numbers 2008-09 to 2016-17</c:v>
                </c:pt>
              </c:strCache>
            </c:strRef>
          </c:tx>
          <c:spPr>
            <a:solidFill>
              <a:schemeClr val="accent4"/>
            </a:solidFill>
            <a:ln>
              <a:noFill/>
            </a:ln>
            <a:effectLst/>
          </c:spPr>
          <c:invertIfNegative val="0"/>
          <c:dLbls>
            <c:dLbl>
              <c:idx val="11"/>
              <c:tx>
                <c:rich>
                  <a:bodyPr/>
                  <a:lstStyle/>
                  <a:p>
                    <a:r>
                      <a:rPr lang="en-US"/>
                      <a:t>-42%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34D-44F7-A7C7-BF668F68B59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'Funding and students'!$A$18:$A$34</c:f>
              <c:strCache>
                <c:ptCount val="17"/>
                <c:pt idx="0">
                  <c:v>SK</c:v>
                </c:pt>
                <c:pt idx="1">
                  <c:v>FI*</c:v>
                </c:pt>
                <c:pt idx="2">
                  <c:v>SI*</c:v>
                </c:pt>
                <c:pt idx="3">
                  <c:v>HU</c:v>
                </c:pt>
                <c:pt idx="4">
                  <c:v>IT</c:v>
                </c:pt>
                <c:pt idx="5">
                  <c:v>CZ </c:v>
                </c:pt>
                <c:pt idx="6">
                  <c:v>UK-SC*</c:v>
                </c:pt>
                <c:pt idx="7">
                  <c:v>ES</c:v>
                </c:pt>
                <c:pt idx="8">
                  <c:v>RS</c:v>
                </c:pt>
                <c:pt idx="9">
                  <c:v>EE*</c:v>
                </c:pt>
                <c:pt idx="10">
                  <c:v>UK-NI</c:v>
                </c:pt>
                <c:pt idx="11">
                  <c:v>LV*</c:v>
                </c:pt>
                <c:pt idx="12">
                  <c:v>LT</c:v>
                </c:pt>
                <c:pt idx="13">
                  <c:v>IE</c:v>
                </c:pt>
                <c:pt idx="14">
                  <c:v>GR*</c:v>
                </c:pt>
                <c:pt idx="15">
                  <c:v>UK-EN</c:v>
                </c:pt>
                <c:pt idx="16">
                  <c:v>UK-WA*</c:v>
                </c:pt>
              </c:strCache>
            </c:strRef>
          </c:cat>
          <c:val>
            <c:numRef>
              <c:f>'Funding and students'!$C$18:$C$34</c:f>
              <c:numCache>
                <c:formatCode>0.00%</c:formatCode>
                <c:ptCount val="17"/>
                <c:pt idx="0">
                  <c:v>-0.35070132804672682</c:v>
                </c:pt>
                <c:pt idx="1">
                  <c:v>-2.8110550651534449E-3</c:v>
                </c:pt>
                <c:pt idx="2">
                  <c:v>-0.21710546574287914</c:v>
                </c:pt>
                <c:pt idx="3">
                  <c:v>-0.24673715924867401</c:v>
                </c:pt>
                <c:pt idx="4">
                  <c:v>-8.8000952410347777E-2</c:v>
                </c:pt>
                <c:pt idx="5">
                  <c:v>-0.12159875668968634</c:v>
                </c:pt>
                <c:pt idx="6">
                  <c:v>-7.0924142591654027E-2</c:v>
                </c:pt>
                <c:pt idx="7">
                  <c:v>-3.0664825166485166E-2</c:v>
                </c:pt>
                <c:pt idx="8">
                  <c:v>5.5607357802831547E-3</c:v>
                </c:pt>
                <c:pt idx="9">
                  <c:v>-0.25240830355931432</c:v>
                </c:pt>
                <c:pt idx="10">
                  <c:v>6.7530181086519203E-2</c:v>
                </c:pt>
                <c:pt idx="11">
                  <c:v>-0.24603917572195433</c:v>
                </c:pt>
                <c:pt idx="12">
                  <c:v>-0.42021884810223076</c:v>
                </c:pt>
                <c:pt idx="13">
                  <c:v>0.23454398009149502</c:v>
                </c:pt>
                <c:pt idx="14">
                  <c:v>0.15787649064647269</c:v>
                </c:pt>
                <c:pt idx="15">
                  <c:v>8.2920867913480967E-2</c:v>
                </c:pt>
                <c:pt idx="16">
                  <c:v>-1.6374494317087263E-2</c:v>
                </c:pt>
              </c:numCache>
            </c:numRef>
          </c:val>
          <c:extLst>
            <c:ext xmlns:c16="http://schemas.microsoft.com/office/drawing/2014/chart" uri="{C3380CC4-5D6E-409C-BE32-E72D297353CC}">
              <c16:uniqueId val="{00000001-8C56-4ACD-952D-5D0AC60BFFE7}"/>
            </c:ext>
          </c:extLst>
        </c:ser>
        <c:dLbls>
          <c:showLegendKey val="0"/>
          <c:showVal val="0"/>
          <c:showCatName val="0"/>
          <c:showSerName val="0"/>
          <c:showPercent val="0"/>
          <c:showBubbleSize val="0"/>
        </c:dLbls>
        <c:gapWidth val="219"/>
        <c:overlap val="-27"/>
        <c:axId val="315027416"/>
        <c:axId val="315027024"/>
      </c:barChart>
      <c:catAx>
        <c:axId val="31502741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BE"/>
          </a:p>
        </c:txPr>
        <c:crossAx val="315027024"/>
        <c:crosses val="autoZero"/>
        <c:auto val="1"/>
        <c:lblAlgn val="ctr"/>
        <c:lblOffset val="100"/>
        <c:noMultiLvlLbl val="0"/>
      </c:catAx>
      <c:valAx>
        <c:axId val="315027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BE"/>
          </a:p>
        </c:txPr>
        <c:crossAx val="315027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BE"/>
        </a:p>
      </c:txPr>
    </c:legend>
    <c:plotVisOnly val="1"/>
    <c:dispBlanksAs val="gap"/>
    <c:showDLblsOverMax val="0"/>
  </c:chart>
  <c:spPr>
    <a:noFill/>
    <a:ln>
      <a:noFill/>
    </a:ln>
    <a:effectLst/>
  </c:spPr>
  <c:txPr>
    <a:bodyPr/>
    <a:lstStyle/>
    <a:p>
      <a:pPr>
        <a:defRPr/>
      </a:pPr>
      <a:endParaRPr lang="en-B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2.6314722222222222E-2"/>
          <c:y val="4.8873263888888886E-2"/>
          <c:w val="0.96662037037037041"/>
          <c:h val="0.77401562499999998"/>
        </c:manualLayout>
      </c:layout>
      <c:lineChart>
        <c:grouping val="standard"/>
        <c:varyColors val="0"/>
        <c:ser>
          <c:idx val="0"/>
          <c:order val="0"/>
          <c:tx>
            <c:strRef>
              <c:f>'Country trends 2008-2017'!$A$3</c:f>
              <c:strCache>
                <c:ptCount val="1"/>
                <c:pt idx="0">
                  <c:v>IE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
              <c:layout>
                <c:manualLayout>
                  <c:x val="-0.16648638578827976"/>
                  <c:y val="4.10353576150637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5F-4FE7-8F98-B17E8A229D7C}"/>
                </c:ext>
              </c:extLst>
            </c:dLbl>
            <c:dLbl>
              <c:idx val="7"/>
              <c:layout>
                <c:manualLayout>
                  <c:x val="-6.7896053392545494E-2"/>
                  <c:y val="-4.92424291380766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5F-4FE7-8F98-B17E8A229D7C}"/>
                </c:ext>
              </c:extLst>
            </c:dLbl>
            <c:dLbl>
              <c:idx val="8"/>
              <c:layout>
                <c:manualLayout>
                  <c:x val="-0.17993052202406173"/>
                  <c:y val="3.28282860920508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95F-4FE7-8F98-B17E8A229D7C}"/>
                </c:ext>
              </c:extLst>
            </c:dLbl>
            <c:dLbl>
              <c:idx val="9"/>
              <c:layout>
                <c:manualLayout>
                  <c:x val="-1.8911978736801077E-3"/>
                  <c:y val="-6.15530364225956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5F-4FE7-8F98-B17E8A229D7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B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'Country trends 2008-2017'!$B$1:$K$1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'Country trends 2008-2017'!$B$3:$K$3</c:f>
              <c:numCache>
                <c:formatCode>0.00%</c:formatCode>
                <c:ptCount val="10"/>
                <c:pt idx="0" formatCode="General">
                  <c:v>0</c:v>
                </c:pt>
                <c:pt idx="1">
                  <c:v>-2.81010713517027E-3</c:v>
                </c:pt>
                <c:pt idx="2">
                  <c:v>-5.7503229449560544E-2</c:v>
                </c:pt>
                <c:pt idx="3">
                  <c:v>-0.13049883831789555</c:v>
                </c:pt>
                <c:pt idx="4">
                  <c:v>-0.20452957861438981</c:v>
                </c:pt>
                <c:pt idx="5">
                  <c:v>-0.2882440138985829</c:v>
                </c:pt>
                <c:pt idx="6">
                  <c:v>-0.32666356449287581</c:v>
                </c:pt>
                <c:pt idx="7">
                  <c:v>-0.34207907002771409</c:v>
                </c:pt>
                <c:pt idx="8">
                  <c:v>-0.36907898815122009</c:v>
                </c:pt>
                <c:pt idx="9">
                  <c:v>-0.33911783928389327</c:v>
                </c:pt>
              </c:numCache>
            </c:numRef>
          </c:val>
          <c:smooth val="0"/>
          <c:extLst>
            <c:ext xmlns:c16="http://schemas.microsoft.com/office/drawing/2014/chart" uri="{C3380CC4-5D6E-409C-BE32-E72D297353CC}">
              <c16:uniqueId val="{00000004-B95F-4FE7-8F98-B17E8A229D7C}"/>
            </c:ext>
          </c:extLst>
        </c:ser>
        <c:dLbls>
          <c:showLegendKey val="0"/>
          <c:showVal val="0"/>
          <c:showCatName val="0"/>
          <c:showSerName val="0"/>
          <c:showPercent val="0"/>
          <c:showBubbleSize val="0"/>
        </c:dLbls>
        <c:marker val="1"/>
        <c:smooth val="0"/>
        <c:axId val="602108304"/>
        <c:axId val="602109288"/>
      </c:lineChart>
      <c:catAx>
        <c:axId val="602108304"/>
        <c:scaling>
          <c:orientation val="minMax"/>
        </c:scaling>
        <c:delete val="0"/>
        <c:axPos val="b"/>
        <c:numFmt formatCode="General" sourceLinked="1"/>
        <c:majorTickMark val="none"/>
        <c:minorTickMark val="none"/>
        <c:tickLblPos val="low"/>
        <c:spPr>
          <a:noFill/>
          <a:ln w="9525" cap="flat" cmpd="sng" algn="ctr">
            <a:solidFill>
              <a:schemeClr val="accent3"/>
            </a:solidFill>
            <a:round/>
          </a:ln>
          <a:effectLst/>
        </c:spPr>
        <c:txPr>
          <a:bodyPr rot="-3000000" spcFirstLastPara="1" vertOverflow="ellipsis" wrap="square" anchor="b" anchorCtr="1"/>
          <a:lstStyle/>
          <a:p>
            <a:pPr>
              <a:defRPr sz="1200" b="0" i="0" u="none" strike="noStrike" kern="1200" baseline="0">
                <a:solidFill>
                  <a:schemeClr val="tx1">
                    <a:lumMod val="65000"/>
                    <a:lumOff val="35000"/>
                  </a:schemeClr>
                </a:solidFill>
                <a:latin typeface="+mn-lt"/>
                <a:ea typeface="+mn-ea"/>
                <a:cs typeface="+mn-cs"/>
              </a:defRPr>
            </a:pPr>
            <a:endParaRPr lang="en-BE"/>
          </a:p>
        </c:txPr>
        <c:crossAx val="602109288"/>
        <c:crosses val="autoZero"/>
        <c:auto val="1"/>
        <c:lblAlgn val="ctr"/>
        <c:lblOffset val="100"/>
        <c:noMultiLvlLbl val="0"/>
      </c:catAx>
      <c:valAx>
        <c:axId val="60210928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02108304"/>
        <c:crosses val="autoZero"/>
        <c:crossBetween val="between"/>
      </c:valAx>
      <c:spPr>
        <a:noFill/>
        <a:ln>
          <a:solidFill>
            <a:schemeClr val="accent3"/>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440833333333332E-2"/>
          <c:y val="3.2298611111111111E-2"/>
          <c:w val="0.92993555555555552"/>
          <c:h val="0.78177083333333319"/>
        </c:manualLayout>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7"/>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EF-4417-BC8D-2A9E8065D081}"/>
                </c:ext>
              </c:extLst>
            </c:dLbl>
            <c:dLbl>
              <c:idx val="9"/>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EF-4417-BC8D-2A9E8065D08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B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'Country trends 2008-2017'!$B$1:$K$1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'Country trends 2008-2017'!$B$6:$K$6</c:f>
              <c:numCache>
                <c:formatCode>0.00%</c:formatCode>
                <c:ptCount val="10"/>
                <c:pt idx="0" formatCode="General">
                  <c:v>0</c:v>
                </c:pt>
                <c:pt idx="1">
                  <c:v>2.667408096510715E-2</c:v>
                </c:pt>
                <c:pt idx="2">
                  <c:v>0.12394330544951138</c:v>
                </c:pt>
                <c:pt idx="3">
                  <c:v>2.4963507846613719E-2</c:v>
                </c:pt>
                <c:pt idx="4">
                  <c:v>-7.9257328311690523E-2</c:v>
                </c:pt>
                <c:pt idx="5">
                  <c:v>-0.16958518177483872</c:v>
                </c:pt>
                <c:pt idx="6">
                  <c:v>-7.9521737955656757E-4</c:v>
                </c:pt>
                <c:pt idx="7">
                  <c:v>4.7954700703846109E-2</c:v>
                </c:pt>
                <c:pt idx="8">
                  <c:v>6.0292749643266141E-2</c:v>
                </c:pt>
                <c:pt idx="9">
                  <c:v>9.4926734094541665E-2</c:v>
                </c:pt>
              </c:numCache>
            </c:numRef>
          </c:val>
          <c:smooth val="0"/>
          <c:extLst>
            <c:ext xmlns:c16="http://schemas.microsoft.com/office/drawing/2014/chart" uri="{C3380CC4-5D6E-409C-BE32-E72D297353CC}">
              <c16:uniqueId val="{00000002-2DEF-4417-BC8D-2A9E8065D081}"/>
            </c:ext>
          </c:extLst>
        </c:ser>
        <c:dLbls>
          <c:showLegendKey val="0"/>
          <c:showVal val="0"/>
          <c:showCatName val="0"/>
          <c:showSerName val="0"/>
          <c:showPercent val="0"/>
          <c:showBubbleSize val="0"/>
        </c:dLbls>
        <c:marker val="1"/>
        <c:smooth val="0"/>
        <c:axId val="633096568"/>
        <c:axId val="633097224"/>
      </c:lineChart>
      <c:catAx>
        <c:axId val="6330965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30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BE"/>
          </a:p>
        </c:txPr>
        <c:crossAx val="633097224"/>
        <c:crossesAt val="0"/>
        <c:auto val="1"/>
        <c:lblAlgn val="ctr"/>
        <c:lblOffset val="100"/>
        <c:noMultiLvlLbl val="0"/>
      </c:catAx>
      <c:valAx>
        <c:axId val="63309722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633096568"/>
        <c:crosses val="autoZero"/>
        <c:crossBetween val="between"/>
      </c:valAx>
      <c:spPr>
        <a:noFill/>
        <a:ln>
          <a:solidFill>
            <a:schemeClr val="accent3"/>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6314722222222222E-2"/>
          <c:y val="2.745783672604574E-2"/>
          <c:w val="0.96929805555555559"/>
          <c:h val="0.80246933154220801"/>
        </c:manualLayout>
      </c:layout>
      <c:lineChart>
        <c:grouping val="standard"/>
        <c:varyColors val="0"/>
        <c:ser>
          <c:idx val="0"/>
          <c:order val="0"/>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4"/>
              <c:layout>
                <c:manualLayout>
                  <c:x val="3.6965223097112761E-2"/>
                  <c:y val="-1.15394429862933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7F-494B-9D1A-C8914F533EBB}"/>
                </c:ext>
              </c:extLst>
            </c:dLbl>
            <c:dLbl>
              <c:idx val="5"/>
              <c:layout>
                <c:manualLayout>
                  <c:x val="-0.14980722222222223"/>
                  <c:y val="-8.08079861111111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7F-494B-9D1A-C8914F533EBB}"/>
                </c:ext>
              </c:extLst>
            </c:dLbl>
            <c:dLbl>
              <c:idx val="6"/>
              <c:layout>
                <c:manualLayout>
                  <c:x val="-0.10747388888888883"/>
                  <c:y val="7.5737326388888887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BE"/>
                </a:p>
              </c:txPr>
              <c:dLblPos val="r"/>
              <c:showLegendKey val="0"/>
              <c:showVal val="1"/>
              <c:showCatName val="0"/>
              <c:showSerName val="0"/>
              <c:showPercent val="0"/>
              <c:showBubbleSize val="0"/>
              <c:extLst>
                <c:ext xmlns:c15="http://schemas.microsoft.com/office/drawing/2012/chart" uri="{CE6537A1-D6FC-4f65-9D91-7224C49458BB}">
                  <c15:layout>
                    <c:manualLayout>
                      <c:w val="0.14791972222222222"/>
                      <c:h val="7.3421874999999984E-2"/>
                    </c:manualLayout>
                  </c15:layout>
                </c:ext>
                <c:ext xmlns:c16="http://schemas.microsoft.com/office/drawing/2014/chart" uri="{C3380CC4-5D6E-409C-BE32-E72D297353CC}">
                  <c16:uniqueId val="{00000002-D57F-494B-9D1A-C8914F533EBB}"/>
                </c:ext>
              </c:extLst>
            </c:dLbl>
            <c:dLbl>
              <c:idx val="7"/>
              <c:layout>
                <c:manualLayout>
                  <c:x val="-0.153335"/>
                  <c:y val="-0.1072663194444444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7F-494B-9D1A-C8914F533EB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B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'Country trends 2008-2017'!$B$1:$K$1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'Country trends 2008-2017'!$B$2:$K$2</c:f>
              <c:numCache>
                <c:formatCode>0.00%</c:formatCode>
                <c:ptCount val="10"/>
                <c:pt idx="0" formatCode="General">
                  <c:v>0</c:v>
                </c:pt>
                <c:pt idx="1">
                  <c:v>-3.9840637450199168E-3</c:v>
                </c:pt>
                <c:pt idx="2">
                  <c:v>0.13596062958426103</c:v>
                </c:pt>
                <c:pt idx="3">
                  <c:v>9.6487094193302259E-2</c:v>
                </c:pt>
                <c:pt idx="4">
                  <c:v>6.8700871533432961E-2</c:v>
                </c:pt>
                <c:pt idx="5">
                  <c:v>0.19197685519154417</c:v>
                </c:pt>
                <c:pt idx="6">
                  <c:v>0.17436143368625068</c:v>
                </c:pt>
                <c:pt idx="7">
                  <c:v>0.1650411048474707</c:v>
                </c:pt>
                <c:pt idx="8">
                  <c:v>0.26045053192100198</c:v>
                </c:pt>
                <c:pt idx="9">
                  <c:v>0.23331754591096088</c:v>
                </c:pt>
              </c:numCache>
            </c:numRef>
          </c:val>
          <c:smooth val="0"/>
          <c:extLst>
            <c:ext xmlns:c16="http://schemas.microsoft.com/office/drawing/2014/chart" uri="{C3380CC4-5D6E-409C-BE32-E72D297353CC}">
              <c16:uniqueId val="{00000004-D57F-494B-9D1A-C8914F533EBB}"/>
            </c:ext>
          </c:extLst>
        </c:ser>
        <c:dLbls>
          <c:dLblPos val="t"/>
          <c:showLegendKey val="0"/>
          <c:showVal val="1"/>
          <c:showCatName val="0"/>
          <c:showSerName val="0"/>
          <c:showPercent val="0"/>
          <c:showBubbleSize val="0"/>
        </c:dLbls>
        <c:marker val="1"/>
        <c:smooth val="0"/>
        <c:axId val="594116408"/>
        <c:axId val="594117064"/>
      </c:lineChart>
      <c:catAx>
        <c:axId val="5941164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30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BE"/>
          </a:p>
        </c:txPr>
        <c:crossAx val="594117064"/>
        <c:crosses val="autoZero"/>
        <c:auto val="1"/>
        <c:lblAlgn val="ctr"/>
        <c:lblOffset val="100"/>
        <c:noMultiLvlLbl val="0"/>
      </c:catAx>
      <c:valAx>
        <c:axId val="59411706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94116408"/>
        <c:crosses val="autoZero"/>
        <c:crossBetween val="between"/>
      </c:valAx>
      <c:spPr>
        <a:noFill/>
        <a:ln>
          <a:solidFill>
            <a:schemeClr val="accent3"/>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461385706637445"/>
          <c:y val="0.11607563393687903"/>
          <c:w val="0.55884530830347678"/>
          <c:h val="0.71516657219554458"/>
        </c:manualLayout>
      </c:layout>
      <c:barChart>
        <c:barDir val="bar"/>
        <c:grouping val="clustered"/>
        <c:varyColors val="0"/>
        <c:ser>
          <c:idx val="0"/>
          <c:order val="0"/>
          <c:tx>
            <c:strRef>
              <c:f>Sheet1!$B$1</c:f>
              <c:strCache>
                <c:ptCount val="1"/>
                <c:pt idx="0">
                  <c:v>Not at all important/slightly important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European policies and provisions</c:v>
                </c:pt>
                <c:pt idx="1">
                  <c:v>Increasing demand / growing student enrollment</c:v>
                </c:pt>
                <c:pt idx="2">
                  <c:v>Increasing accountability to stakeholders and funders</c:v>
                </c:pt>
                <c:pt idx="3">
                  <c:v>National or regional policies and reforms</c:v>
                </c:pt>
                <c:pt idx="4">
                  <c:v>Internal institutional changes</c:v>
                </c:pt>
                <c:pt idx="5">
                  <c:v>New institutional approaches</c:v>
                </c:pt>
                <c:pt idx="6">
                  <c:v>Budget cuts or decreasing resources</c:v>
                </c:pt>
              </c:strCache>
            </c:strRef>
          </c:cat>
          <c:val>
            <c:numRef>
              <c:f>Sheet1!$B$2:$B$8</c:f>
              <c:numCache>
                <c:formatCode>General</c:formatCode>
                <c:ptCount val="7"/>
                <c:pt idx="0">
                  <c:v>34</c:v>
                </c:pt>
                <c:pt idx="1">
                  <c:v>16</c:v>
                </c:pt>
                <c:pt idx="2">
                  <c:v>10</c:v>
                </c:pt>
                <c:pt idx="3">
                  <c:v>5</c:v>
                </c:pt>
                <c:pt idx="4">
                  <c:v>10</c:v>
                </c:pt>
                <c:pt idx="5">
                  <c:v>6</c:v>
                </c:pt>
                <c:pt idx="6">
                  <c:v>7</c:v>
                </c:pt>
              </c:numCache>
            </c:numRef>
          </c:val>
          <c:extLst>
            <c:ext xmlns:c16="http://schemas.microsoft.com/office/drawing/2014/chart" uri="{C3380CC4-5D6E-409C-BE32-E72D297353CC}">
              <c16:uniqueId val="{00000000-F006-48C2-8086-68D7B853E143}"/>
            </c:ext>
          </c:extLst>
        </c:ser>
        <c:ser>
          <c:idx val="1"/>
          <c:order val="1"/>
          <c:tx>
            <c:strRef>
              <c:f>Sheet1!$C$1</c:f>
              <c:strCache>
                <c:ptCount val="1"/>
                <c:pt idx="0">
                  <c:v>Moderately important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European policies and provisions</c:v>
                </c:pt>
                <c:pt idx="1">
                  <c:v>Increasing demand / growing student enrollment</c:v>
                </c:pt>
                <c:pt idx="2">
                  <c:v>Increasing accountability to stakeholders and funders</c:v>
                </c:pt>
                <c:pt idx="3">
                  <c:v>National or regional policies and reforms</c:v>
                </c:pt>
                <c:pt idx="4">
                  <c:v>Internal institutional changes</c:v>
                </c:pt>
                <c:pt idx="5">
                  <c:v>New institutional approaches</c:v>
                </c:pt>
                <c:pt idx="6">
                  <c:v>Budget cuts or decreasing resources</c:v>
                </c:pt>
              </c:strCache>
            </c:strRef>
          </c:cat>
          <c:val>
            <c:numRef>
              <c:f>Sheet1!$C$2:$C$8</c:f>
              <c:numCache>
                <c:formatCode>General</c:formatCode>
                <c:ptCount val="7"/>
                <c:pt idx="0">
                  <c:v>34</c:v>
                </c:pt>
                <c:pt idx="1">
                  <c:v>25</c:v>
                </c:pt>
                <c:pt idx="2">
                  <c:v>21</c:v>
                </c:pt>
                <c:pt idx="3">
                  <c:v>26</c:v>
                </c:pt>
                <c:pt idx="4">
                  <c:v>18</c:v>
                </c:pt>
                <c:pt idx="5">
                  <c:v>18</c:v>
                </c:pt>
                <c:pt idx="6">
                  <c:v>8</c:v>
                </c:pt>
              </c:numCache>
            </c:numRef>
          </c:val>
          <c:extLst>
            <c:ext xmlns:c16="http://schemas.microsoft.com/office/drawing/2014/chart" uri="{C3380CC4-5D6E-409C-BE32-E72D297353CC}">
              <c16:uniqueId val="{00000001-F006-48C2-8086-68D7B853E143}"/>
            </c:ext>
          </c:extLst>
        </c:ser>
        <c:ser>
          <c:idx val="2"/>
          <c:order val="2"/>
          <c:tx>
            <c:strRef>
              <c:f>Sheet1!$D$1</c:f>
              <c:strCache>
                <c:ptCount val="1"/>
                <c:pt idx="0">
                  <c:v>Very important/extremely important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European policies and provisions</c:v>
                </c:pt>
                <c:pt idx="1">
                  <c:v>Increasing demand / growing student enrollment</c:v>
                </c:pt>
                <c:pt idx="2">
                  <c:v>Increasing accountability to stakeholders and funders</c:v>
                </c:pt>
                <c:pt idx="3">
                  <c:v>National or regional policies and reforms</c:v>
                </c:pt>
                <c:pt idx="4">
                  <c:v>Internal institutional changes</c:v>
                </c:pt>
                <c:pt idx="5">
                  <c:v>New institutional approaches</c:v>
                </c:pt>
                <c:pt idx="6">
                  <c:v>Budget cuts or decreasing resources</c:v>
                </c:pt>
              </c:strCache>
            </c:strRef>
          </c:cat>
          <c:val>
            <c:numRef>
              <c:f>Sheet1!$D$2:$D$8</c:f>
              <c:numCache>
                <c:formatCode>General</c:formatCode>
                <c:ptCount val="7"/>
                <c:pt idx="0">
                  <c:v>28</c:v>
                </c:pt>
                <c:pt idx="1">
                  <c:v>54</c:v>
                </c:pt>
                <c:pt idx="2">
                  <c:v>63</c:v>
                </c:pt>
                <c:pt idx="3">
                  <c:v>64</c:v>
                </c:pt>
                <c:pt idx="4">
                  <c:v>68</c:v>
                </c:pt>
                <c:pt idx="5">
                  <c:v>71</c:v>
                </c:pt>
                <c:pt idx="6">
                  <c:v>81</c:v>
                </c:pt>
              </c:numCache>
            </c:numRef>
          </c:val>
          <c:extLst>
            <c:ext xmlns:c16="http://schemas.microsoft.com/office/drawing/2014/chart" uri="{C3380CC4-5D6E-409C-BE32-E72D297353CC}">
              <c16:uniqueId val="{00000002-F006-48C2-8086-68D7B853E143}"/>
            </c:ext>
          </c:extLst>
        </c:ser>
        <c:dLbls>
          <c:dLblPos val="outEnd"/>
          <c:showLegendKey val="0"/>
          <c:showVal val="1"/>
          <c:showCatName val="0"/>
          <c:showSerName val="0"/>
          <c:showPercent val="0"/>
          <c:showBubbleSize val="0"/>
        </c:dLbls>
        <c:gapWidth val="182"/>
        <c:axId val="588970616"/>
        <c:axId val="588970944"/>
      </c:barChart>
      <c:catAx>
        <c:axId val="588970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BE"/>
          </a:p>
        </c:txPr>
        <c:crossAx val="588970944"/>
        <c:crosses val="autoZero"/>
        <c:auto val="1"/>
        <c:lblAlgn val="ctr"/>
        <c:lblOffset val="100"/>
        <c:noMultiLvlLbl val="0"/>
      </c:catAx>
      <c:valAx>
        <c:axId val="588970944"/>
        <c:scaling>
          <c:orientation val="minMax"/>
        </c:scaling>
        <c:delete val="1"/>
        <c:axPos val="b"/>
        <c:numFmt formatCode="General" sourceLinked="1"/>
        <c:majorTickMark val="none"/>
        <c:minorTickMark val="none"/>
        <c:tickLblPos val="nextTo"/>
        <c:crossAx val="588970616"/>
        <c:crosses val="autoZero"/>
        <c:crossBetween val="between"/>
      </c:valAx>
      <c:spPr>
        <a:noFill/>
        <a:ln>
          <a:noFill/>
        </a:ln>
        <a:effectLst/>
      </c:spPr>
    </c:plotArea>
    <c:legend>
      <c:legendPos val="b"/>
      <c:layout>
        <c:manualLayout>
          <c:xMode val="edge"/>
          <c:yMode val="edge"/>
          <c:x val="2.4474646943602029E-2"/>
          <c:y val="0.83831835301317481"/>
          <c:w val="0.95690798119485754"/>
          <c:h val="0.1071054404671507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48531662167095"/>
          <c:y val="0.11607560910866836"/>
          <c:w val="0.38580267285633119"/>
          <c:h val="0.71821851315604568"/>
        </c:manualLayout>
      </c:layout>
      <c:barChart>
        <c:barDir val="bar"/>
        <c:grouping val="clustered"/>
        <c:varyColors val="0"/>
        <c:ser>
          <c:idx val="0"/>
          <c:order val="0"/>
          <c:tx>
            <c:strRef>
              <c:f>Sheet1!$B$1</c:f>
              <c:strCache>
                <c:ptCount val="1"/>
                <c:pt idx="0">
                  <c:v>Not all important / slightly important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Cooperation with other institutions, peer-learning</c:v>
                </c:pt>
                <c:pt idx="1">
                  <c:v>External expertise</c:v>
                </c:pt>
                <c:pt idx="2">
                  <c:v>External financial support</c:v>
                </c:pt>
                <c:pt idx="3">
                  <c:v>Raising awareness of efficiency and staff training</c:v>
                </c:pt>
                <c:pt idx="4">
                  <c:v>Inclusiveness and participation of all relevant institutional actors</c:v>
                </c:pt>
                <c:pt idx="5">
                  <c:v>Institutional autonomy</c:v>
                </c:pt>
                <c:pt idx="6">
                  <c:v>Commitment of institutional leadership</c:v>
                </c:pt>
              </c:strCache>
            </c:strRef>
          </c:cat>
          <c:val>
            <c:numRef>
              <c:f>Sheet1!$B$2:$B$8</c:f>
              <c:numCache>
                <c:formatCode>General</c:formatCode>
                <c:ptCount val="7"/>
                <c:pt idx="0">
                  <c:v>25</c:v>
                </c:pt>
                <c:pt idx="1">
                  <c:v>16</c:v>
                </c:pt>
                <c:pt idx="2">
                  <c:v>23</c:v>
                </c:pt>
                <c:pt idx="3">
                  <c:v>6</c:v>
                </c:pt>
                <c:pt idx="4">
                  <c:v>6</c:v>
                </c:pt>
                <c:pt idx="5">
                  <c:v>3</c:v>
                </c:pt>
                <c:pt idx="6">
                  <c:v>2</c:v>
                </c:pt>
              </c:numCache>
            </c:numRef>
          </c:val>
          <c:extLst>
            <c:ext xmlns:c16="http://schemas.microsoft.com/office/drawing/2014/chart" uri="{C3380CC4-5D6E-409C-BE32-E72D297353CC}">
              <c16:uniqueId val="{00000000-FDBB-4C5D-B091-ECAF292C57C7}"/>
            </c:ext>
          </c:extLst>
        </c:ser>
        <c:ser>
          <c:idx val="1"/>
          <c:order val="1"/>
          <c:tx>
            <c:strRef>
              <c:f>Sheet1!$C$1</c:f>
              <c:strCache>
                <c:ptCount val="1"/>
                <c:pt idx="0">
                  <c:v>Moderately important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Cooperation with other institutions, peer-learning</c:v>
                </c:pt>
                <c:pt idx="1">
                  <c:v>External expertise</c:v>
                </c:pt>
                <c:pt idx="2">
                  <c:v>External financial support</c:v>
                </c:pt>
                <c:pt idx="3">
                  <c:v>Raising awareness of efficiency and staff training</c:v>
                </c:pt>
                <c:pt idx="4">
                  <c:v>Inclusiveness and participation of all relevant institutional actors</c:v>
                </c:pt>
                <c:pt idx="5">
                  <c:v>Institutional autonomy</c:v>
                </c:pt>
                <c:pt idx="6">
                  <c:v>Commitment of institutional leadership</c:v>
                </c:pt>
              </c:strCache>
            </c:strRef>
          </c:cat>
          <c:val>
            <c:numRef>
              <c:f>Sheet1!$C$2:$C$8</c:f>
              <c:numCache>
                <c:formatCode>General</c:formatCode>
                <c:ptCount val="7"/>
                <c:pt idx="0">
                  <c:v>30</c:v>
                </c:pt>
                <c:pt idx="1">
                  <c:v>37</c:v>
                </c:pt>
                <c:pt idx="2">
                  <c:v>27</c:v>
                </c:pt>
                <c:pt idx="3">
                  <c:v>22</c:v>
                </c:pt>
                <c:pt idx="4">
                  <c:v>15</c:v>
                </c:pt>
                <c:pt idx="5">
                  <c:v>14</c:v>
                </c:pt>
                <c:pt idx="6">
                  <c:v>10</c:v>
                </c:pt>
              </c:numCache>
            </c:numRef>
          </c:val>
          <c:extLst>
            <c:ext xmlns:c16="http://schemas.microsoft.com/office/drawing/2014/chart" uri="{C3380CC4-5D6E-409C-BE32-E72D297353CC}">
              <c16:uniqueId val="{00000001-FDBB-4C5D-B091-ECAF292C57C7}"/>
            </c:ext>
          </c:extLst>
        </c:ser>
        <c:ser>
          <c:idx val="2"/>
          <c:order val="2"/>
          <c:tx>
            <c:strRef>
              <c:f>Sheet1!$D$1</c:f>
              <c:strCache>
                <c:ptCount val="1"/>
                <c:pt idx="0">
                  <c:v>Very important / extremely important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Cooperation with other institutions, peer-learning</c:v>
                </c:pt>
                <c:pt idx="1">
                  <c:v>External expertise</c:v>
                </c:pt>
                <c:pt idx="2">
                  <c:v>External financial support</c:v>
                </c:pt>
                <c:pt idx="3">
                  <c:v>Raising awareness of efficiency and staff training</c:v>
                </c:pt>
                <c:pt idx="4">
                  <c:v>Inclusiveness and participation of all relevant institutional actors</c:v>
                </c:pt>
                <c:pt idx="5">
                  <c:v>Institutional autonomy</c:v>
                </c:pt>
                <c:pt idx="6">
                  <c:v>Commitment of institutional leadership</c:v>
                </c:pt>
              </c:strCache>
            </c:strRef>
          </c:cat>
          <c:val>
            <c:numRef>
              <c:f>Sheet1!$D$2:$D$8</c:f>
              <c:numCache>
                <c:formatCode>General</c:formatCode>
                <c:ptCount val="7"/>
                <c:pt idx="0">
                  <c:v>45</c:v>
                </c:pt>
                <c:pt idx="1">
                  <c:v>48</c:v>
                </c:pt>
                <c:pt idx="2">
                  <c:v>50</c:v>
                </c:pt>
                <c:pt idx="3">
                  <c:v>72</c:v>
                </c:pt>
                <c:pt idx="4">
                  <c:v>79</c:v>
                </c:pt>
                <c:pt idx="5">
                  <c:v>83</c:v>
                </c:pt>
                <c:pt idx="6">
                  <c:v>88</c:v>
                </c:pt>
              </c:numCache>
            </c:numRef>
          </c:val>
          <c:extLst>
            <c:ext xmlns:c16="http://schemas.microsoft.com/office/drawing/2014/chart" uri="{C3380CC4-5D6E-409C-BE32-E72D297353CC}">
              <c16:uniqueId val="{00000002-FDBB-4C5D-B091-ECAF292C57C7}"/>
            </c:ext>
          </c:extLst>
        </c:ser>
        <c:dLbls>
          <c:dLblPos val="outEnd"/>
          <c:showLegendKey val="0"/>
          <c:showVal val="1"/>
          <c:showCatName val="0"/>
          <c:showSerName val="0"/>
          <c:showPercent val="0"/>
          <c:showBubbleSize val="0"/>
        </c:dLbls>
        <c:gapWidth val="182"/>
        <c:axId val="594938456"/>
        <c:axId val="594935504"/>
      </c:barChart>
      <c:catAx>
        <c:axId val="594938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BE"/>
          </a:p>
        </c:txPr>
        <c:crossAx val="594935504"/>
        <c:crosses val="autoZero"/>
        <c:auto val="1"/>
        <c:lblAlgn val="ctr"/>
        <c:lblOffset val="100"/>
        <c:noMultiLvlLbl val="0"/>
      </c:catAx>
      <c:valAx>
        <c:axId val="594935504"/>
        <c:scaling>
          <c:orientation val="minMax"/>
        </c:scaling>
        <c:delete val="1"/>
        <c:axPos val="b"/>
        <c:numFmt formatCode="General" sourceLinked="1"/>
        <c:majorTickMark val="none"/>
        <c:minorTickMark val="none"/>
        <c:tickLblPos val="nextTo"/>
        <c:crossAx val="594938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0.05191</cdr:x>
      <cdr:y>0.94132</cdr:y>
    </cdr:from>
    <cdr:to>
      <cdr:x>0.66577</cdr:x>
      <cdr:y>0.99511</cdr:y>
    </cdr:to>
    <cdr:sp macro="" textlink="">
      <cdr:nvSpPr>
        <cdr:cNvPr id="2" name="TextBox 8">
          <a:extLst xmlns:a="http://schemas.openxmlformats.org/drawingml/2006/main">
            <a:ext uri="{FF2B5EF4-FFF2-40B4-BE49-F238E27FC236}">
              <a16:creationId xmlns:a16="http://schemas.microsoft.com/office/drawing/2014/main" id="{005423B6-86DF-4339-8836-64BD33B82688}"/>
            </a:ext>
          </a:extLst>
        </cdr:cNvPr>
        <cdr:cNvSpPr txBox="1"/>
      </cdr:nvSpPr>
      <cdr:spPr>
        <a:xfrm xmlns:a="http://schemas.openxmlformats.org/drawingml/2006/main">
          <a:off x="533680" y="5924926"/>
          <a:ext cx="6310365"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600" dirty="0"/>
            <a:t>S</a:t>
          </a:r>
          <a:r>
            <a:rPr lang="en-BE" sz="1600" dirty="0"/>
            <a:t>o</a:t>
          </a:r>
          <a:r>
            <a:rPr lang="de-DE" sz="1600" dirty="0"/>
            <a:t>u</a:t>
          </a:r>
          <a:r>
            <a:rPr lang="en-BE" sz="1600" dirty="0"/>
            <a:t>r</a:t>
          </a:r>
          <a:r>
            <a:rPr lang="de-DE" sz="1600" dirty="0"/>
            <a:t>c</a:t>
          </a:r>
          <a:r>
            <a:rPr lang="en-BE" sz="1600" dirty="0"/>
            <a:t>e: USTREAM institutional survey (n=69)</a:t>
          </a:r>
        </a:p>
      </cdr:txBody>
    </cdr:sp>
  </cdr:relSizeAnchor>
</c:userShapes>
</file>

<file path=ppt/drawings/drawing2.xml><?xml version="1.0" encoding="utf-8"?>
<c:userShapes xmlns:c="http://schemas.openxmlformats.org/drawingml/2006/chart">
  <cdr:relSizeAnchor xmlns:cdr="http://schemas.openxmlformats.org/drawingml/2006/chartDrawing">
    <cdr:from>
      <cdr:x>0.22228</cdr:x>
      <cdr:y>0.2119</cdr:y>
    </cdr:from>
    <cdr:to>
      <cdr:x>0.49657</cdr:x>
      <cdr:y>0.33255</cdr:y>
    </cdr:to>
    <cdr:sp macro="" textlink="">
      <cdr:nvSpPr>
        <cdr:cNvPr id="2" name="Oval 1">
          <a:extLst xmlns:a="http://schemas.openxmlformats.org/drawingml/2006/main">
            <a:ext uri="{FF2B5EF4-FFF2-40B4-BE49-F238E27FC236}">
              <a16:creationId xmlns:a16="http://schemas.microsoft.com/office/drawing/2014/main" id="{0542105E-9EB7-4F5F-9F25-3F6B413BECA1}"/>
            </a:ext>
          </a:extLst>
        </cdr:cNvPr>
        <cdr:cNvSpPr/>
      </cdr:nvSpPr>
      <cdr:spPr>
        <a:xfrm xmlns:a="http://schemas.openxmlformats.org/drawingml/2006/main">
          <a:off x="2556933" y="1179689"/>
          <a:ext cx="3155245" cy="671688"/>
        </a:xfrm>
        <a:prstGeom xmlns:a="http://schemas.openxmlformats.org/drawingml/2006/main" prst="ellipse">
          <a:avLst/>
        </a:prstGeom>
        <a:solidFill xmlns:a="http://schemas.openxmlformats.org/drawingml/2006/main">
          <a:schemeClr val="bg1">
            <a:alpha val="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BE"/>
        </a:p>
      </cdr:txBody>
    </cdr:sp>
  </cdr:relSizeAnchor>
  <cdr:relSizeAnchor xmlns:cdr="http://schemas.openxmlformats.org/drawingml/2006/chartDrawing">
    <cdr:from>
      <cdr:x>0.13108</cdr:x>
      <cdr:y>0.93366</cdr:y>
    </cdr:from>
    <cdr:to>
      <cdr:x>0.67964</cdr:x>
      <cdr:y>1</cdr:y>
    </cdr:to>
    <cdr:sp macro="" textlink="">
      <cdr:nvSpPr>
        <cdr:cNvPr id="3" name="TextBox 8">
          <a:extLst xmlns:a="http://schemas.openxmlformats.org/drawingml/2006/main">
            <a:ext uri="{FF2B5EF4-FFF2-40B4-BE49-F238E27FC236}">
              <a16:creationId xmlns:a16="http://schemas.microsoft.com/office/drawing/2014/main" id="{72D5A1BD-CC57-4410-915C-E9659CC0B830}"/>
            </a:ext>
          </a:extLst>
        </cdr:cNvPr>
        <cdr:cNvSpPr txBox="1"/>
      </cdr:nvSpPr>
      <cdr:spPr>
        <a:xfrm xmlns:a="http://schemas.openxmlformats.org/drawingml/2006/main">
          <a:off x="1507811" y="6371213"/>
          <a:ext cx="631036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de-DE" dirty="0"/>
            <a:t>S</a:t>
          </a:r>
          <a:r>
            <a:rPr lang="en-BE" dirty="0"/>
            <a:t>o</a:t>
          </a:r>
          <a:r>
            <a:rPr lang="de-DE" dirty="0"/>
            <a:t>u</a:t>
          </a:r>
          <a:r>
            <a:rPr lang="en-BE" dirty="0"/>
            <a:t>r</a:t>
          </a:r>
          <a:r>
            <a:rPr lang="de-DE" dirty="0"/>
            <a:t>c</a:t>
          </a:r>
          <a:r>
            <a:rPr lang="en-BE" dirty="0"/>
            <a:t>e: USTREAM ins</a:t>
          </a:r>
          <a:r>
            <a:rPr lang="de-DE" dirty="0"/>
            <a:t>t</a:t>
          </a:r>
          <a:r>
            <a:rPr lang="en-BE" dirty="0" err="1"/>
            <a:t>itutional</a:t>
          </a:r>
          <a:r>
            <a:rPr lang="en-BE" dirty="0"/>
            <a:t> survey (n=69)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15B1044A-7543-3C48-B980-4AB14977EBC3}" type="datetimeFigureOut">
              <a:rPr lang="en-US" smtClean="0"/>
              <a:t>11/6/2019</a:t>
            </a:fld>
            <a:endParaRPr lang="en-US"/>
          </a:p>
        </p:txBody>
      </p:sp>
      <p:sp>
        <p:nvSpPr>
          <p:cNvPr id="4" name="Footer Placeholder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5" name="Slide Number Placeholder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FA474587-E501-6946-895B-36A095D353C7}" type="slidenum">
              <a:rPr lang="en-US" smtClean="0"/>
              <a:t>‹#›</a:t>
            </a:fld>
            <a:endParaRPr lang="en-US"/>
          </a:p>
        </p:txBody>
      </p:sp>
    </p:spTree>
    <p:extLst>
      <p:ext uri="{BB962C8B-B14F-4D97-AF65-F5344CB8AC3E}">
        <p14:creationId xmlns:p14="http://schemas.microsoft.com/office/powerpoint/2010/main" val="182639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00EC039F-C2BE-5E4E-A05E-85F96C7E551A}" type="datetimeFigureOut">
              <a:rPr lang="en-US" smtClean="0"/>
              <a:t>11/6/2019</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69763207-9AB5-BA43-B543-28A2276420EE}" type="slidenum">
              <a:rPr lang="en-US" smtClean="0"/>
              <a:t>‹#›</a:t>
            </a:fld>
            <a:endParaRPr lang="en-US"/>
          </a:p>
        </p:txBody>
      </p:sp>
    </p:spTree>
    <p:extLst>
      <p:ext uri="{BB962C8B-B14F-4D97-AF65-F5344CB8AC3E}">
        <p14:creationId xmlns:p14="http://schemas.microsoft.com/office/powerpoint/2010/main" val="2050588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bit.ly/NextLevelSimplification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69763207-9AB5-BA43-B543-28A2276420EE}" type="slidenum">
              <a:rPr lang="en-US" smtClean="0"/>
              <a:t>1</a:t>
            </a:fld>
            <a:endParaRPr lang="en-US"/>
          </a:p>
        </p:txBody>
      </p:sp>
    </p:spTree>
    <p:extLst>
      <p:ext uri="{BB962C8B-B14F-4D97-AF65-F5344CB8AC3E}">
        <p14:creationId xmlns:p14="http://schemas.microsoft.com/office/powerpoint/2010/main" val="3614118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Classification ac</a:t>
            </a:r>
            <a:r>
              <a:rPr lang="fr-FR" dirty="0"/>
              <a:t>c</a:t>
            </a:r>
            <a:r>
              <a:rPr lang="en-BE" dirty="0"/>
              <a:t>o</a:t>
            </a:r>
            <a:r>
              <a:rPr lang="fr-FR" dirty="0"/>
              <a:t>r</a:t>
            </a:r>
            <a:r>
              <a:rPr lang="en-BE" dirty="0"/>
              <a:t>d</a:t>
            </a:r>
            <a:r>
              <a:rPr lang="fr-FR" dirty="0"/>
              <a:t>i</a:t>
            </a:r>
            <a:r>
              <a:rPr lang="en-BE" dirty="0"/>
              <a:t>n</a:t>
            </a:r>
            <a:r>
              <a:rPr lang="fr-FR" dirty="0"/>
              <a:t>g</a:t>
            </a:r>
            <a:r>
              <a:rPr lang="en-BE" dirty="0"/>
              <a:t> </a:t>
            </a:r>
            <a:r>
              <a:rPr lang="fr-FR" dirty="0"/>
              <a:t>t</a:t>
            </a:r>
            <a:r>
              <a:rPr lang="en-BE" dirty="0"/>
              <a:t>o </a:t>
            </a:r>
            <a:r>
              <a:rPr lang="fr-FR" dirty="0"/>
              <a:t>g</a:t>
            </a:r>
            <a:r>
              <a:rPr lang="en-BE" dirty="0"/>
              <a:t>r</a:t>
            </a:r>
            <a:r>
              <a:rPr lang="fr-FR" dirty="0"/>
              <a:t>o</a:t>
            </a:r>
            <a:r>
              <a:rPr lang="en-BE" dirty="0"/>
              <a:t>w</a:t>
            </a:r>
            <a:r>
              <a:rPr lang="fr-FR" dirty="0"/>
              <a:t>t</a:t>
            </a:r>
            <a:r>
              <a:rPr lang="en-BE" dirty="0"/>
              <a:t>h </a:t>
            </a:r>
            <a:r>
              <a:rPr lang="fr-FR" dirty="0"/>
              <a:t>o</a:t>
            </a:r>
            <a:r>
              <a:rPr lang="en-BE" dirty="0"/>
              <a:t>f </a:t>
            </a:r>
            <a:r>
              <a:rPr lang="fr-FR" dirty="0"/>
              <a:t>f</a:t>
            </a:r>
            <a:r>
              <a:rPr lang="en-BE" dirty="0"/>
              <a:t>u</a:t>
            </a:r>
            <a:r>
              <a:rPr lang="fr-FR" dirty="0"/>
              <a:t>n</a:t>
            </a:r>
            <a:r>
              <a:rPr lang="en-BE" dirty="0"/>
              <a:t>d</a:t>
            </a:r>
            <a:r>
              <a:rPr lang="fr-FR" dirty="0"/>
              <a:t>i</a:t>
            </a:r>
            <a:r>
              <a:rPr lang="en-BE" dirty="0"/>
              <a:t>n</a:t>
            </a:r>
            <a:r>
              <a:rPr lang="fr-FR" dirty="0"/>
              <a:t>g</a:t>
            </a:r>
            <a:r>
              <a:rPr lang="en-BE" dirty="0"/>
              <a:t> </a:t>
            </a:r>
            <a:r>
              <a:rPr lang="fr-FR" dirty="0"/>
              <a:t>a</a:t>
            </a:r>
            <a:r>
              <a:rPr lang="en-BE" dirty="0"/>
              <a:t>n</a:t>
            </a:r>
            <a:r>
              <a:rPr lang="fr-FR" dirty="0"/>
              <a:t>d</a:t>
            </a:r>
            <a:r>
              <a:rPr lang="en-BE" dirty="0"/>
              <a:t> </a:t>
            </a:r>
            <a:r>
              <a:rPr lang="fr-FR" dirty="0"/>
              <a:t>s</a:t>
            </a:r>
            <a:r>
              <a:rPr lang="en-BE" dirty="0"/>
              <a:t>t</a:t>
            </a:r>
            <a:r>
              <a:rPr lang="fr-FR" dirty="0"/>
              <a:t>u</a:t>
            </a:r>
            <a:r>
              <a:rPr lang="en-BE" dirty="0"/>
              <a:t>d</a:t>
            </a:r>
            <a:r>
              <a:rPr lang="fr-FR" dirty="0"/>
              <a:t>e</a:t>
            </a:r>
            <a:r>
              <a:rPr lang="en-BE" dirty="0"/>
              <a:t>n</a:t>
            </a:r>
            <a:r>
              <a:rPr lang="fr-FR" dirty="0"/>
              <a:t>t</a:t>
            </a:r>
            <a:r>
              <a:rPr lang="en-BE" dirty="0"/>
              <a:t> </a:t>
            </a:r>
            <a:r>
              <a:rPr lang="fr-FR" dirty="0"/>
              <a:t>n</a:t>
            </a:r>
            <a:r>
              <a:rPr lang="en-BE" dirty="0"/>
              <a:t>u</a:t>
            </a:r>
            <a:r>
              <a:rPr lang="fr-FR" dirty="0"/>
              <a:t>m</a:t>
            </a:r>
            <a:r>
              <a:rPr lang="en-BE" dirty="0"/>
              <a:t>b</a:t>
            </a:r>
            <a:r>
              <a:rPr lang="fr-FR" dirty="0"/>
              <a:t>e</a:t>
            </a:r>
            <a:r>
              <a:rPr lang="en-BE" dirty="0"/>
              <a:t>r</a:t>
            </a:r>
            <a:r>
              <a:rPr lang="fr-FR" dirty="0"/>
              <a:t>s</a:t>
            </a:r>
            <a:r>
              <a:rPr lang="en-BE" dirty="0"/>
              <a:t> </a:t>
            </a:r>
            <a:r>
              <a:rPr lang="fr-FR" dirty="0"/>
              <a:t>o</a:t>
            </a:r>
            <a:r>
              <a:rPr lang="en-BE" dirty="0"/>
              <a:t>v</a:t>
            </a:r>
            <a:r>
              <a:rPr lang="fr-FR" dirty="0"/>
              <a:t>e</a:t>
            </a:r>
            <a:r>
              <a:rPr lang="en-BE" dirty="0"/>
              <a:t>r 2008-2017 (2017 </a:t>
            </a:r>
            <a:r>
              <a:rPr lang="fr-FR" dirty="0"/>
              <a:t>c</a:t>
            </a:r>
            <a:r>
              <a:rPr lang="en-BE" dirty="0"/>
              <a:t>o</a:t>
            </a:r>
            <a:r>
              <a:rPr lang="fr-FR" dirty="0"/>
              <a:t>m</a:t>
            </a:r>
            <a:r>
              <a:rPr lang="en-BE" dirty="0"/>
              <a:t>p</a:t>
            </a:r>
            <a:r>
              <a:rPr lang="fr-FR" dirty="0"/>
              <a:t>a</a:t>
            </a:r>
            <a:r>
              <a:rPr lang="en-BE" dirty="0"/>
              <a:t>r</a:t>
            </a:r>
            <a:r>
              <a:rPr lang="fr-FR" dirty="0"/>
              <a:t>e</a:t>
            </a:r>
            <a:r>
              <a:rPr lang="en-BE" dirty="0"/>
              <a:t>d </a:t>
            </a:r>
            <a:r>
              <a:rPr lang="fr-FR" dirty="0"/>
              <a:t>t</a:t>
            </a:r>
            <a:r>
              <a:rPr lang="en-BE" dirty="0"/>
              <a:t>o 2008 </a:t>
            </a:r>
            <a:r>
              <a:rPr lang="fr-FR" dirty="0"/>
              <a:t>s</a:t>
            </a:r>
            <a:r>
              <a:rPr lang="en-BE" dirty="0" err="1"/>
              <a:t>i</a:t>
            </a:r>
            <a:r>
              <a:rPr lang="fr-FR" dirty="0"/>
              <a:t>t</a:t>
            </a:r>
            <a:r>
              <a:rPr lang="en-BE" dirty="0"/>
              <a:t>u</a:t>
            </a:r>
            <a:r>
              <a:rPr lang="fr-FR" dirty="0"/>
              <a:t>a</a:t>
            </a:r>
            <a:r>
              <a:rPr lang="en-BE" dirty="0"/>
              <a:t>t</a:t>
            </a:r>
            <a:r>
              <a:rPr lang="fr-FR" dirty="0"/>
              <a:t>i</a:t>
            </a:r>
            <a:r>
              <a:rPr lang="en-BE" dirty="0"/>
              <a:t>o</a:t>
            </a:r>
            <a:r>
              <a:rPr lang="fr-FR" dirty="0"/>
              <a:t>n</a:t>
            </a:r>
            <a:r>
              <a:rPr lang="en-BE" dirty="0"/>
              <a:t> - % increase or decrease). The funding </a:t>
            </a:r>
            <a:r>
              <a:rPr lang="en-BE" dirty="0" err="1"/>
              <a:t>comparis</a:t>
            </a:r>
            <a:r>
              <a:rPr lang="fr-FR" dirty="0"/>
              <a:t>o</a:t>
            </a:r>
            <a:r>
              <a:rPr lang="en-BE" dirty="0"/>
              <a:t>n </a:t>
            </a:r>
            <a:r>
              <a:rPr lang="fr-FR" dirty="0"/>
              <a:t>i</a:t>
            </a:r>
            <a:r>
              <a:rPr lang="en-BE" dirty="0"/>
              <a:t>s </a:t>
            </a:r>
            <a:r>
              <a:rPr lang="fr-FR" dirty="0"/>
              <a:t>i</a:t>
            </a:r>
            <a:r>
              <a:rPr lang="en-BE" dirty="0"/>
              <a:t>n </a:t>
            </a:r>
            <a:r>
              <a:rPr lang="fr-FR" dirty="0"/>
              <a:t>r</a:t>
            </a:r>
            <a:r>
              <a:rPr lang="en-BE" dirty="0" err="1"/>
              <a:t>eal</a:t>
            </a:r>
            <a:r>
              <a:rPr lang="en-BE" dirty="0"/>
              <a:t> terms (takes account of </a:t>
            </a:r>
            <a:r>
              <a:rPr lang="fr-FR" dirty="0"/>
              <a:t>i</a:t>
            </a:r>
            <a:r>
              <a:rPr lang="en-BE" dirty="0"/>
              <a:t>n</a:t>
            </a:r>
            <a:r>
              <a:rPr lang="fr-FR" dirty="0"/>
              <a:t>f</a:t>
            </a:r>
            <a:r>
              <a:rPr lang="en-BE" dirty="0"/>
              <a:t>l</a:t>
            </a:r>
            <a:r>
              <a:rPr lang="fr-FR" dirty="0"/>
              <a:t>a</a:t>
            </a:r>
            <a:r>
              <a:rPr lang="en-BE" dirty="0"/>
              <a:t>t</a:t>
            </a:r>
            <a:r>
              <a:rPr lang="fr-FR" dirty="0"/>
              <a:t>i</a:t>
            </a:r>
            <a:r>
              <a:rPr lang="en-BE" dirty="0"/>
              <a:t>o</a:t>
            </a:r>
            <a:r>
              <a:rPr lang="fr-FR" dirty="0"/>
              <a:t>n</a:t>
            </a:r>
            <a:r>
              <a:rPr lang="en-BE" dirty="0"/>
              <a:t>)</a:t>
            </a:r>
          </a:p>
          <a:p>
            <a:r>
              <a:rPr lang="en-BE" dirty="0"/>
              <a:t>“Frontrunners”: </a:t>
            </a:r>
            <a:r>
              <a:rPr lang="fr-FR" dirty="0"/>
              <a:t>f</a:t>
            </a:r>
            <a:r>
              <a:rPr lang="en-BE" dirty="0"/>
              <a:t>u</a:t>
            </a:r>
            <a:r>
              <a:rPr lang="fr-FR" dirty="0"/>
              <a:t>n</a:t>
            </a:r>
            <a:r>
              <a:rPr lang="en-BE" dirty="0"/>
              <a:t>d</a:t>
            </a:r>
            <a:r>
              <a:rPr lang="fr-FR" dirty="0"/>
              <a:t>i</a:t>
            </a:r>
            <a:r>
              <a:rPr lang="en-BE" dirty="0"/>
              <a:t>n</a:t>
            </a:r>
            <a:r>
              <a:rPr lang="fr-FR" dirty="0"/>
              <a:t>g</a:t>
            </a:r>
            <a:r>
              <a:rPr lang="en-BE" dirty="0"/>
              <a:t> </a:t>
            </a:r>
            <a:r>
              <a:rPr lang="fr-FR" dirty="0"/>
              <a:t>g</a:t>
            </a:r>
            <a:r>
              <a:rPr lang="en-BE" dirty="0"/>
              <a:t>r</a:t>
            </a:r>
            <a:r>
              <a:rPr lang="fr-FR" dirty="0"/>
              <a:t>o</a:t>
            </a:r>
            <a:r>
              <a:rPr lang="en-BE" dirty="0"/>
              <a:t>w</a:t>
            </a:r>
            <a:r>
              <a:rPr lang="fr-FR" dirty="0"/>
              <a:t>t</a:t>
            </a:r>
            <a:r>
              <a:rPr lang="en-BE" dirty="0"/>
              <a:t>h </a:t>
            </a:r>
            <a:r>
              <a:rPr lang="fr-FR" dirty="0"/>
              <a:t>e</a:t>
            </a:r>
            <a:r>
              <a:rPr lang="en-BE" dirty="0"/>
              <a:t>x</a:t>
            </a:r>
            <a:r>
              <a:rPr lang="fr-FR" dirty="0"/>
              <a:t>c</a:t>
            </a:r>
            <a:r>
              <a:rPr lang="en-BE" dirty="0"/>
              <a:t>e</a:t>
            </a:r>
            <a:r>
              <a:rPr lang="fr-FR" dirty="0"/>
              <a:t>e</a:t>
            </a:r>
            <a:r>
              <a:rPr lang="en-BE" dirty="0"/>
              <a:t>d</a:t>
            </a:r>
            <a:r>
              <a:rPr lang="fr-FR" dirty="0"/>
              <a:t>s</a:t>
            </a:r>
            <a:r>
              <a:rPr lang="en-BE" dirty="0"/>
              <a:t> </a:t>
            </a:r>
            <a:r>
              <a:rPr lang="fr-FR" dirty="0"/>
              <a:t>s</a:t>
            </a:r>
            <a:r>
              <a:rPr lang="en-BE" dirty="0"/>
              <a:t>t</a:t>
            </a:r>
            <a:r>
              <a:rPr lang="fr-FR" dirty="0"/>
              <a:t>u</a:t>
            </a:r>
            <a:r>
              <a:rPr lang="en-BE" dirty="0"/>
              <a:t>d</a:t>
            </a:r>
            <a:r>
              <a:rPr lang="fr-FR" dirty="0"/>
              <a:t>e</a:t>
            </a:r>
            <a:r>
              <a:rPr lang="en-BE" dirty="0"/>
              <a:t>n</a:t>
            </a:r>
            <a:r>
              <a:rPr lang="fr-FR" dirty="0"/>
              <a:t>t</a:t>
            </a:r>
            <a:r>
              <a:rPr lang="en-BE" dirty="0"/>
              <a:t> growth over the per</a:t>
            </a:r>
            <a:r>
              <a:rPr lang="fr-FR" dirty="0"/>
              <a:t>i</a:t>
            </a:r>
            <a:r>
              <a:rPr lang="en-BE" dirty="0"/>
              <a:t>o</a:t>
            </a:r>
            <a:r>
              <a:rPr lang="fr-FR" dirty="0"/>
              <a:t>d</a:t>
            </a:r>
            <a:endParaRPr lang="en-BE" dirty="0"/>
          </a:p>
          <a:p>
            <a:r>
              <a:rPr lang="en-BE" dirty="0"/>
              <a:t>“Growing systems under pressure”: student growth exceeds </a:t>
            </a:r>
            <a:r>
              <a:rPr lang="en-BE" dirty="0" err="1"/>
              <a:t>fu</a:t>
            </a:r>
            <a:r>
              <a:rPr lang="fr-FR" dirty="0"/>
              <a:t>n</a:t>
            </a:r>
            <a:r>
              <a:rPr lang="en-BE" dirty="0"/>
              <a:t>d</a:t>
            </a:r>
            <a:r>
              <a:rPr lang="fr-FR" dirty="0"/>
              <a:t>i</a:t>
            </a:r>
            <a:r>
              <a:rPr lang="en-BE" dirty="0"/>
              <a:t>n</a:t>
            </a:r>
            <a:r>
              <a:rPr lang="fr-FR" dirty="0"/>
              <a:t>g</a:t>
            </a:r>
            <a:r>
              <a:rPr lang="en-BE" dirty="0"/>
              <a:t> g</a:t>
            </a:r>
            <a:r>
              <a:rPr lang="fr-FR" dirty="0"/>
              <a:t>r</a:t>
            </a:r>
            <a:r>
              <a:rPr lang="en-BE" dirty="0"/>
              <a:t>o</a:t>
            </a:r>
            <a:r>
              <a:rPr lang="fr-FR" dirty="0"/>
              <a:t>w</a:t>
            </a:r>
            <a:r>
              <a:rPr lang="en-BE" dirty="0"/>
              <a:t>t</a:t>
            </a:r>
            <a:r>
              <a:rPr lang="fr-FR" dirty="0"/>
              <a:t>h</a:t>
            </a:r>
            <a:r>
              <a:rPr lang="en-BE" dirty="0"/>
              <a:t> </a:t>
            </a:r>
            <a:r>
              <a:rPr lang="fr-FR" dirty="0"/>
              <a:t>o</a:t>
            </a:r>
            <a:r>
              <a:rPr lang="en-BE" dirty="0"/>
              <a:t>v</a:t>
            </a:r>
            <a:r>
              <a:rPr lang="fr-FR" dirty="0"/>
              <a:t>e</a:t>
            </a:r>
            <a:r>
              <a:rPr lang="en-BE" dirty="0"/>
              <a:t>r </a:t>
            </a:r>
            <a:r>
              <a:rPr lang="fr-FR" dirty="0"/>
              <a:t>t</a:t>
            </a:r>
            <a:r>
              <a:rPr lang="en-BE" dirty="0"/>
              <a:t>h</a:t>
            </a:r>
            <a:r>
              <a:rPr lang="fr-FR" dirty="0"/>
              <a:t>e</a:t>
            </a:r>
            <a:r>
              <a:rPr lang="en-BE" dirty="0"/>
              <a:t> period</a:t>
            </a:r>
          </a:p>
          <a:p>
            <a:r>
              <a:rPr lang="en-BE" dirty="0"/>
              <a:t>“Shrinking systems”: decline in student numbers exceeds decline in funding over the period</a:t>
            </a:r>
          </a:p>
          <a:p>
            <a:r>
              <a:rPr lang="en-BE" dirty="0"/>
              <a:t>“</a:t>
            </a:r>
            <a:r>
              <a:rPr lang="en-BE" dirty="0" err="1"/>
              <a:t>Decli</a:t>
            </a:r>
            <a:r>
              <a:rPr lang="fr-FR" dirty="0"/>
              <a:t>n</a:t>
            </a:r>
            <a:r>
              <a:rPr lang="en-BE" dirty="0" err="1"/>
              <a:t>i</a:t>
            </a:r>
            <a:r>
              <a:rPr lang="fr-FR" dirty="0"/>
              <a:t>n</a:t>
            </a:r>
            <a:r>
              <a:rPr lang="en-BE" dirty="0"/>
              <a:t>g </a:t>
            </a:r>
            <a:r>
              <a:rPr lang="fr-FR" dirty="0"/>
              <a:t>s</a:t>
            </a:r>
            <a:r>
              <a:rPr lang="en-BE" dirty="0"/>
              <a:t>y</a:t>
            </a:r>
            <a:r>
              <a:rPr lang="fr-FR" dirty="0"/>
              <a:t>s</a:t>
            </a:r>
            <a:r>
              <a:rPr lang="en-BE" dirty="0"/>
              <a:t>t</a:t>
            </a:r>
            <a:r>
              <a:rPr lang="fr-FR" dirty="0"/>
              <a:t>e</a:t>
            </a:r>
            <a:r>
              <a:rPr lang="en-BE" dirty="0"/>
              <a:t>m</a:t>
            </a:r>
            <a:r>
              <a:rPr lang="fr-FR" dirty="0"/>
              <a:t>s</a:t>
            </a:r>
            <a:r>
              <a:rPr lang="en-BE" dirty="0"/>
              <a:t> </a:t>
            </a:r>
            <a:r>
              <a:rPr lang="fr-FR" dirty="0"/>
              <a:t>u</a:t>
            </a:r>
            <a:r>
              <a:rPr lang="en-BE" dirty="0"/>
              <a:t>n</a:t>
            </a:r>
            <a:r>
              <a:rPr lang="fr-FR" dirty="0"/>
              <a:t>d</a:t>
            </a:r>
            <a:r>
              <a:rPr lang="en-BE" dirty="0"/>
              <a:t>e</a:t>
            </a:r>
            <a:r>
              <a:rPr lang="fr-FR" dirty="0"/>
              <a:t>r</a:t>
            </a:r>
            <a:r>
              <a:rPr lang="en-BE" dirty="0"/>
              <a:t> </a:t>
            </a:r>
            <a:r>
              <a:rPr lang="fr-FR" dirty="0"/>
              <a:t>p</a:t>
            </a:r>
            <a:r>
              <a:rPr lang="en-BE" dirty="0"/>
              <a:t>r</a:t>
            </a:r>
            <a:r>
              <a:rPr lang="fr-FR" dirty="0"/>
              <a:t>e</a:t>
            </a:r>
            <a:r>
              <a:rPr lang="en-BE" dirty="0"/>
              <a:t>s</a:t>
            </a:r>
            <a:r>
              <a:rPr lang="fr-FR" dirty="0"/>
              <a:t>s</a:t>
            </a:r>
            <a:r>
              <a:rPr lang="en-BE" dirty="0"/>
              <a:t>u</a:t>
            </a:r>
            <a:r>
              <a:rPr lang="fr-FR" dirty="0"/>
              <a:t>r</a:t>
            </a:r>
            <a:r>
              <a:rPr lang="en-BE" dirty="0"/>
              <a:t>e”: </a:t>
            </a:r>
            <a:r>
              <a:rPr lang="fr-FR" dirty="0"/>
              <a:t>d</a:t>
            </a:r>
            <a:r>
              <a:rPr lang="en-BE" dirty="0"/>
              <a:t>e</a:t>
            </a:r>
            <a:r>
              <a:rPr lang="fr-FR" dirty="0"/>
              <a:t>c</a:t>
            </a:r>
            <a:r>
              <a:rPr lang="en-BE" dirty="0"/>
              <a:t>l</a:t>
            </a:r>
            <a:r>
              <a:rPr lang="fr-FR" dirty="0"/>
              <a:t>i</a:t>
            </a:r>
            <a:r>
              <a:rPr lang="en-BE" dirty="0"/>
              <a:t>n</a:t>
            </a:r>
            <a:r>
              <a:rPr lang="fr-FR" dirty="0"/>
              <a:t>e</a:t>
            </a:r>
            <a:r>
              <a:rPr lang="en-BE" dirty="0"/>
              <a:t> </a:t>
            </a:r>
            <a:r>
              <a:rPr lang="fr-FR" dirty="0"/>
              <a:t>i</a:t>
            </a:r>
            <a:r>
              <a:rPr lang="en-BE" dirty="0"/>
              <a:t>n </a:t>
            </a:r>
            <a:r>
              <a:rPr lang="fr-FR" dirty="0"/>
              <a:t>f</a:t>
            </a:r>
            <a:r>
              <a:rPr lang="en-BE" dirty="0"/>
              <a:t>u</a:t>
            </a:r>
            <a:r>
              <a:rPr lang="fr-FR" dirty="0"/>
              <a:t>n</a:t>
            </a:r>
            <a:r>
              <a:rPr lang="en-BE" dirty="0"/>
              <a:t>d</a:t>
            </a:r>
            <a:r>
              <a:rPr lang="fr-FR" dirty="0"/>
              <a:t>i</a:t>
            </a:r>
            <a:r>
              <a:rPr lang="en-BE" dirty="0"/>
              <a:t>n</a:t>
            </a:r>
            <a:r>
              <a:rPr lang="fr-FR" dirty="0"/>
              <a:t>g</a:t>
            </a:r>
            <a:r>
              <a:rPr lang="en-BE" dirty="0"/>
              <a:t> </a:t>
            </a:r>
            <a:r>
              <a:rPr lang="fr-FR" dirty="0"/>
              <a:t>e</a:t>
            </a:r>
            <a:r>
              <a:rPr lang="en-BE" dirty="0"/>
              <a:t>x</a:t>
            </a:r>
            <a:r>
              <a:rPr lang="fr-FR" dirty="0"/>
              <a:t>c</a:t>
            </a:r>
            <a:r>
              <a:rPr lang="en-BE" dirty="0"/>
              <a:t>e</a:t>
            </a:r>
            <a:r>
              <a:rPr lang="fr-FR" dirty="0"/>
              <a:t>e</a:t>
            </a:r>
            <a:r>
              <a:rPr lang="en-BE" dirty="0"/>
              <a:t>d</a:t>
            </a:r>
            <a:r>
              <a:rPr lang="fr-FR" dirty="0"/>
              <a:t>s</a:t>
            </a:r>
            <a:r>
              <a:rPr lang="en-BE" dirty="0"/>
              <a:t> </a:t>
            </a:r>
            <a:r>
              <a:rPr lang="fr-FR" dirty="0"/>
              <a:t>d</a:t>
            </a:r>
            <a:r>
              <a:rPr lang="en-BE" dirty="0"/>
              <a:t>e</a:t>
            </a:r>
            <a:r>
              <a:rPr lang="fr-FR" dirty="0"/>
              <a:t>c</a:t>
            </a:r>
            <a:r>
              <a:rPr lang="en-BE" dirty="0"/>
              <a:t>l</a:t>
            </a:r>
            <a:r>
              <a:rPr lang="fr-FR" dirty="0"/>
              <a:t>i</a:t>
            </a:r>
            <a:r>
              <a:rPr lang="en-BE" dirty="0"/>
              <a:t>n</a:t>
            </a:r>
            <a:r>
              <a:rPr lang="fr-FR" dirty="0"/>
              <a:t>e</a:t>
            </a:r>
            <a:r>
              <a:rPr lang="en-BE" dirty="0"/>
              <a:t> </a:t>
            </a:r>
            <a:r>
              <a:rPr lang="fr-FR" dirty="0"/>
              <a:t>i</a:t>
            </a:r>
            <a:r>
              <a:rPr lang="en-BE" dirty="0"/>
              <a:t>n </a:t>
            </a:r>
            <a:r>
              <a:rPr lang="en-BE" dirty="0" err="1"/>
              <a:t>stude</a:t>
            </a:r>
            <a:r>
              <a:rPr lang="fr-FR" dirty="0"/>
              <a:t>n</a:t>
            </a:r>
            <a:r>
              <a:rPr lang="en-BE" dirty="0"/>
              <a:t>t </a:t>
            </a:r>
            <a:r>
              <a:rPr lang="fr-FR" dirty="0"/>
              <a:t>n</a:t>
            </a:r>
            <a:r>
              <a:rPr lang="en-BE" dirty="0"/>
              <a:t>u</a:t>
            </a:r>
            <a:r>
              <a:rPr lang="fr-FR" dirty="0"/>
              <a:t>m</a:t>
            </a:r>
            <a:r>
              <a:rPr lang="en-BE" dirty="0"/>
              <a:t>b</a:t>
            </a:r>
            <a:r>
              <a:rPr lang="fr-FR" dirty="0"/>
              <a:t>e</a:t>
            </a:r>
            <a:r>
              <a:rPr lang="en-BE" dirty="0"/>
              <a:t>r</a:t>
            </a:r>
            <a:r>
              <a:rPr lang="fr-FR" dirty="0"/>
              <a:t>s</a:t>
            </a:r>
            <a:endParaRPr lang="en-BE" dirty="0"/>
          </a:p>
          <a:p>
            <a:r>
              <a:rPr lang="en-BE" dirty="0"/>
              <a:t>“Systems in danger”: decline in funding and growth in student numbers</a:t>
            </a:r>
          </a:p>
          <a:p>
            <a:endParaRPr lang="en-BE" dirty="0"/>
          </a:p>
          <a:p>
            <a:r>
              <a:rPr lang="en-BE" dirty="0"/>
              <a:t>“in transition”: growth in funding, decline in student numbers,</a:t>
            </a:r>
          </a:p>
          <a:p>
            <a:endParaRPr lang="en-BE" dirty="0"/>
          </a:p>
        </p:txBody>
      </p:sp>
      <p:sp>
        <p:nvSpPr>
          <p:cNvPr id="4" name="Slide Number Placeholder 3"/>
          <p:cNvSpPr>
            <a:spLocks noGrp="1"/>
          </p:cNvSpPr>
          <p:nvPr>
            <p:ph type="sldNum" sz="quarter" idx="5"/>
          </p:nvPr>
        </p:nvSpPr>
        <p:spPr/>
        <p:txBody>
          <a:bodyPr/>
          <a:lstStyle/>
          <a:p>
            <a:fld id="{69763207-9AB5-BA43-B543-28A2276420EE}" type="slidenum">
              <a:rPr lang="en-US" smtClean="0"/>
              <a:t>12</a:t>
            </a:fld>
            <a:endParaRPr lang="en-US"/>
          </a:p>
        </p:txBody>
      </p:sp>
    </p:spTree>
    <p:extLst>
      <p:ext uri="{BB962C8B-B14F-4D97-AF65-F5344CB8AC3E}">
        <p14:creationId xmlns:p14="http://schemas.microsoft.com/office/powerpoint/2010/main" val="3119105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Classification ac</a:t>
            </a:r>
            <a:r>
              <a:rPr lang="fr-FR" dirty="0"/>
              <a:t>c</a:t>
            </a:r>
            <a:r>
              <a:rPr lang="en-BE" dirty="0"/>
              <a:t>o</a:t>
            </a:r>
            <a:r>
              <a:rPr lang="fr-FR" dirty="0"/>
              <a:t>r</a:t>
            </a:r>
            <a:r>
              <a:rPr lang="en-BE" dirty="0"/>
              <a:t>d</a:t>
            </a:r>
            <a:r>
              <a:rPr lang="fr-FR" dirty="0"/>
              <a:t>i</a:t>
            </a:r>
            <a:r>
              <a:rPr lang="en-BE" dirty="0"/>
              <a:t>n</a:t>
            </a:r>
            <a:r>
              <a:rPr lang="fr-FR" dirty="0"/>
              <a:t>g</a:t>
            </a:r>
            <a:r>
              <a:rPr lang="en-BE" dirty="0"/>
              <a:t> </a:t>
            </a:r>
            <a:r>
              <a:rPr lang="fr-FR" dirty="0"/>
              <a:t>t</a:t>
            </a:r>
            <a:r>
              <a:rPr lang="en-BE" dirty="0"/>
              <a:t>o </a:t>
            </a:r>
            <a:r>
              <a:rPr lang="fr-FR" dirty="0"/>
              <a:t>g</a:t>
            </a:r>
            <a:r>
              <a:rPr lang="en-BE" dirty="0"/>
              <a:t>r</a:t>
            </a:r>
            <a:r>
              <a:rPr lang="fr-FR" dirty="0"/>
              <a:t>o</a:t>
            </a:r>
            <a:r>
              <a:rPr lang="en-BE" dirty="0"/>
              <a:t>w</a:t>
            </a:r>
            <a:r>
              <a:rPr lang="fr-FR" dirty="0"/>
              <a:t>t</a:t>
            </a:r>
            <a:r>
              <a:rPr lang="en-BE" dirty="0"/>
              <a:t>h </a:t>
            </a:r>
            <a:r>
              <a:rPr lang="fr-FR" dirty="0"/>
              <a:t>o</a:t>
            </a:r>
            <a:r>
              <a:rPr lang="en-BE" dirty="0"/>
              <a:t>f </a:t>
            </a:r>
            <a:r>
              <a:rPr lang="fr-FR" dirty="0"/>
              <a:t>f</a:t>
            </a:r>
            <a:r>
              <a:rPr lang="en-BE" dirty="0"/>
              <a:t>u</a:t>
            </a:r>
            <a:r>
              <a:rPr lang="fr-FR" dirty="0"/>
              <a:t>n</a:t>
            </a:r>
            <a:r>
              <a:rPr lang="en-BE" dirty="0"/>
              <a:t>d</a:t>
            </a:r>
            <a:r>
              <a:rPr lang="fr-FR" dirty="0"/>
              <a:t>i</a:t>
            </a:r>
            <a:r>
              <a:rPr lang="en-BE" dirty="0"/>
              <a:t>n</a:t>
            </a:r>
            <a:r>
              <a:rPr lang="fr-FR" dirty="0"/>
              <a:t>g</a:t>
            </a:r>
            <a:r>
              <a:rPr lang="en-BE" dirty="0"/>
              <a:t> </a:t>
            </a:r>
            <a:r>
              <a:rPr lang="fr-FR" dirty="0"/>
              <a:t>a</a:t>
            </a:r>
            <a:r>
              <a:rPr lang="en-BE" dirty="0"/>
              <a:t>n</a:t>
            </a:r>
            <a:r>
              <a:rPr lang="fr-FR" dirty="0"/>
              <a:t>d</a:t>
            </a:r>
            <a:r>
              <a:rPr lang="en-BE" dirty="0"/>
              <a:t> </a:t>
            </a:r>
            <a:r>
              <a:rPr lang="fr-FR" dirty="0"/>
              <a:t>s</a:t>
            </a:r>
            <a:r>
              <a:rPr lang="en-BE" dirty="0"/>
              <a:t>t</a:t>
            </a:r>
            <a:r>
              <a:rPr lang="fr-FR" dirty="0"/>
              <a:t>u</a:t>
            </a:r>
            <a:r>
              <a:rPr lang="en-BE" dirty="0"/>
              <a:t>d</a:t>
            </a:r>
            <a:r>
              <a:rPr lang="fr-FR" dirty="0"/>
              <a:t>e</a:t>
            </a:r>
            <a:r>
              <a:rPr lang="en-BE" dirty="0"/>
              <a:t>n</a:t>
            </a:r>
            <a:r>
              <a:rPr lang="fr-FR" dirty="0"/>
              <a:t>t</a:t>
            </a:r>
            <a:r>
              <a:rPr lang="en-BE" dirty="0"/>
              <a:t> </a:t>
            </a:r>
            <a:r>
              <a:rPr lang="fr-FR" dirty="0"/>
              <a:t>n</a:t>
            </a:r>
            <a:r>
              <a:rPr lang="en-BE" dirty="0"/>
              <a:t>u</a:t>
            </a:r>
            <a:r>
              <a:rPr lang="fr-FR" dirty="0"/>
              <a:t>m</a:t>
            </a:r>
            <a:r>
              <a:rPr lang="en-BE" dirty="0"/>
              <a:t>b</a:t>
            </a:r>
            <a:r>
              <a:rPr lang="fr-FR" dirty="0"/>
              <a:t>e</a:t>
            </a:r>
            <a:r>
              <a:rPr lang="en-BE" dirty="0"/>
              <a:t>r</a:t>
            </a:r>
            <a:r>
              <a:rPr lang="fr-FR" dirty="0"/>
              <a:t>s</a:t>
            </a:r>
            <a:r>
              <a:rPr lang="en-BE" dirty="0"/>
              <a:t> </a:t>
            </a:r>
            <a:r>
              <a:rPr lang="fr-FR" dirty="0"/>
              <a:t>o</a:t>
            </a:r>
            <a:r>
              <a:rPr lang="en-BE" dirty="0"/>
              <a:t>v</a:t>
            </a:r>
            <a:r>
              <a:rPr lang="fr-FR" dirty="0"/>
              <a:t>e</a:t>
            </a:r>
            <a:r>
              <a:rPr lang="en-BE" dirty="0"/>
              <a:t>r 2008-2017</a:t>
            </a:r>
          </a:p>
        </p:txBody>
      </p:sp>
      <p:sp>
        <p:nvSpPr>
          <p:cNvPr id="4" name="Slide Number Placeholder 3"/>
          <p:cNvSpPr>
            <a:spLocks noGrp="1"/>
          </p:cNvSpPr>
          <p:nvPr>
            <p:ph type="sldNum" sz="quarter" idx="5"/>
          </p:nvPr>
        </p:nvSpPr>
        <p:spPr/>
        <p:txBody>
          <a:bodyPr/>
          <a:lstStyle/>
          <a:p>
            <a:fld id="{69763207-9AB5-BA43-B543-28A2276420EE}" type="slidenum">
              <a:rPr lang="en-US" smtClean="0"/>
              <a:t>13</a:t>
            </a:fld>
            <a:endParaRPr lang="en-US"/>
          </a:p>
        </p:txBody>
      </p:sp>
    </p:spTree>
    <p:extLst>
      <p:ext uri="{BB962C8B-B14F-4D97-AF65-F5344CB8AC3E}">
        <p14:creationId xmlns:p14="http://schemas.microsoft.com/office/powerpoint/2010/main" val="2638913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69763207-9AB5-BA43-B543-28A2276420EE}" type="slidenum">
              <a:rPr lang="en-US" smtClean="0"/>
              <a:t>14</a:t>
            </a:fld>
            <a:endParaRPr lang="en-US"/>
          </a:p>
        </p:txBody>
      </p:sp>
    </p:spTree>
    <p:extLst>
      <p:ext uri="{BB962C8B-B14F-4D97-AF65-F5344CB8AC3E}">
        <p14:creationId xmlns:p14="http://schemas.microsoft.com/office/powerpoint/2010/main" val="1994639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69763207-9AB5-BA43-B543-28A2276420EE}" type="slidenum">
              <a:rPr lang="en-US" smtClean="0"/>
              <a:t>15</a:t>
            </a:fld>
            <a:endParaRPr lang="en-US"/>
          </a:p>
        </p:txBody>
      </p:sp>
    </p:spTree>
    <p:extLst>
      <p:ext uri="{BB962C8B-B14F-4D97-AF65-F5344CB8AC3E}">
        <p14:creationId xmlns:p14="http://schemas.microsoft.com/office/powerpoint/2010/main" val="674365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Based on the multiple consultations with the higher education stakeholders across Europe as part of the USTREAM project, our approach to efficiency in the higher education context consists of the two fundamental principles:</a:t>
            </a:r>
          </a:p>
          <a:p>
            <a:r>
              <a:rPr lang="en-GB" dirty="0">
                <a:effectLst/>
              </a:rPr>
              <a:t>The concepts of </a:t>
            </a:r>
            <a:r>
              <a:rPr lang="en-GB" i="1" dirty="0">
                <a:effectLst/>
              </a:rPr>
              <a:t>economy</a:t>
            </a:r>
            <a:r>
              <a:rPr lang="en-GB" dirty="0">
                <a:effectLst/>
              </a:rPr>
              <a:t> (reducing the costs of inputs), </a:t>
            </a:r>
            <a:r>
              <a:rPr lang="en-GB" i="1" dirty="0">
                <a:effectLst/>
              </a:rPr>
              <a:t>efficiency</a:t>
            </a:r>
            <a:r>
              <a:rPr lang="en-GB" dirty="0">
                <a:effectLst/>
              </a:rPr>
              <a:t> (getting more output for the same or less input) and </a:t>
            </a:r>
            <a:r>
              <a:rPr lang="en-GB" i="1" dirty="0">
                <a:effectLst/>
              </a:rPr>
              <a:t>effectiveness</a:t>
            </a:r>
            <a:r>
              <a:rPr lang="en-GB" dirty="0">
                <a:effectLst/>
              </a:rPr>
              <a:t> (getting better at what universities set out to do)– sometimes captured through the concept of </a:t>
            </a:r>
            <a:r>
              <a:rPr lang="en-GB" i="1" dirty="0">
                <a:effectLst/>
              </a:rPr>
              <a:t>value for money</a:t>
            </a:r>
            <a:r>
              <a:rPr lang="en-GB" dirty="0">
                <a:effectLst/>
              </a:rPr>
              <a:t> - are equally important and cannot be considered in isolation from each other in the higher education context.</a:t>
            </a:r>
          </a:p>
          <a:p>
            <a:r>
              <a:rPr lang="en-GB" dirty="0">
                <a:effectLst/>
              </a:rPr>
              <a:t>The topics of efficiency, effectiveness and value for money are cross-cutting and need to be addressed at </a:t>
            </a:r>
            <a:r>
              <a:rPr lang="en-GB" i="1" dirty="0">
                <a:effectLst/>
              </a:rPr>
              <a:t>all levels</a:t>
            </a:r>
            <a:r>
              <a:rPr lang="en-GB" dirty="0">
                <a:effectLst/>
              </a:rPr>
              <a:t> of higher education, including system (national and regional), sector (networks and collaborations) and institutional (faculty, departmental and individual) levels and in </a:t>
            </a:r>
            <a:r>
              <a:rPr lang="en-GB" i="1" dirty="0">
                <a:effectLst/>
              </a:rPr>
              <a:t>all university settings</a:t>
            </a:r>
            <a:r>
              <a:rPr lang="en-GB" dirty="0">
                <a:effectLst/>
              </a:rPr>
              <a:t> (strategic governance, operational management and academic matters).</a:t>
            </a:r>
          </a:p>
          <a:p>
            <a:endParaRPr lang="en-BE" dirty="0"/>
          </a:p>
        </p:txBody>
      </p:sp>
      <p:sp>
        <p:nvSpPr>
          <p:cNvPr id="4" name="Slide Number Placeholder 3"/>
          <p:cNvSpPr>
            <a:spLocks noGrp="1"/>
          </p:cNvSpPr>
          <p:nvPr>
            <p:ph type="sldNum" sz="quarter" idx="5"/>
          </p:nvPr>
        </p:nvSpPr>
        <p:spPr/>
        <p:txBody>
          <a:bodyPr/>
          <a:lstStyle/>
          <a:p>
            <a:fld id="{69763207-9AB5-BA43-B543-28A2276420EE}" type="slidenum">
              <a:rPr lang="en-US" smtClean="0"/>
              <a:t>16</a:t>
            </a:fld>
            <a:endParaRPr lang="en-US"/>
          </a:p>
        </p:txBody>
      </p:sp>
    </p:spTree>
    <p:extLst>
      <p:ext uri="{BB962C8B-B14F-4D97-AF65-F5344CB8AC3E}">
        <p14:creationId xmlns:p14="http://schemas.microsoft.com/office/powerpoint/2010/main" val="2880844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C7F5E3F8-E842-4BF5-98E1-B620C0718AF0}" type="slidenum">
              <a:rPr lang="en-GB" smtClean="0"/>
              <a:t>17</a:t>
            </a:fld>
            <a:endParaRPr lang="en-GB"/>
          </a:p>
        </p:txBody>
      </p:sp>
    </p:spTree>
    <p:extLst>
      <p:ext uri="{BB962C8B-B14F-4D97-AF65-F5344CB8AC3E}">
        <p14:creationId xmlns:p14="http://schemas.microsoft.com/office/powerpoint/2010/main" val="809409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U</a:t>
            </a:r>
            <a:r>
              <a:rPr lang="en-BE" dirty="0"/>
              <a:t>S</a:t>
            </a:r>
            <a:r>
              <a:rPr lang="de-DE" dirty="0"/>
              <a:t>T</a:t>
            </a:r>
            <a:r>
              <a:rPr lang="en-BE" dirty="0"/>
              <a:t>R</a:t>
            </a:r>
            <a:r>
              <a:rPr lang="de-DE" dirty="0"/>
              <a:t>E</a:t>
            </a:r>
            <a:r>
              <a:rPr lang="en-BE" dirty="0"/>
              <a:t>A</a:t>
            </a:r>
            <a:r>
              <a:rPr lang="de-DE" dirty="0"/>
              <a:t>M</a:t>
            </a:r>
            <a:r>
              <a:rPr lang="en-BE" dirty="0"/>
              <a:t> </a:t>
            </a:r>
            <a:r>
              <a:rPr lang="de-DE" dirty="0"/>
              <a:t>s</a:t>
            </a:r>
            <a:r>
              <a:rPr lang="en-BE" dirty="0"/>
              <a:t>u</a:t>
            </a:r>
            <a:r>
              <a:rPr lang="de-DE" dirty="0"/>
              <a:t>r</a:t>
            </a:r>
            <a:r>
              <a:rPr lang="en-BE" dirty="0"/>
              <a:t>v</a:t>
            </a:r>
            <a:r>
              <a:rPr lang="de-DE" dirty="0"/>
              <a:t>e</a:t>
            </a:r>
            <a:r>
              <a:rPr lang="en-BE" dirty="0"/>
              <a:t>y: 69 </a:t>
            </a:r>
            <a:r>
              <a:rPr lang="de-DE" dirty="0"/>
              <a:t>r</a:t>
            </a:r>
            <a:r>
              <a:rPr lang="en-BE" dirty="0"/>
              <a:t>e</a:t>
            </a:r>
            <a:r>
              <a:rPr lang="de-DE" dirty="0"/>
              <a:t>s</a:t>
            </a:r>
            <a:r>
              <a:rPr lang="en-BE" dirty="0"/>
              <a:t>p</a:t>
            </a:r>
            <a:r>
              <a:rPr lang="de-DE" dirty="0"/>
              <a:t>o</a:t>
            </a:r>
            <a:r>
              <a:rPr lang="en-BE" dirty="0"/>
              <a:t>n</a:t>
            </a:r>
            <a:r>
              <a:rPr lang="de-DE" dirty="0"/>
              <a:t>d</a:t>
            </a:r>
            <a:r>
              <a:rPr lang="en-BE" dirty="0"/>
              <a:t>e</a:t>
            </a:r>
            <a:r>
              <a:rPr lang="de-DE" dirty="0"/>
              <a:t>n</a:t>
            </a:r>
            <a:r>
              <a:rPr lang="en-BE" dirty="0"/>
              <a:t>t</a:t>
            </a:r>
            <a:r>
              <a:rPr lang="de-DE" dirty="0"/>
              <a:t>s</a:t>
            </a:r>
            <a:r>
              <a:rPr lang="en-BE" dirty="0"/>
              <a:t> </a:t>
            </a:r>
            <a:r>
              <a:rPr lang="de-DE" dirty="0"/>
              <a:t>f</a:t>
            </a:r>
            <a:r>
              <a:rPr lang="en-BE" dirty="0"/>
              <a:t>r</a:t>
            </a:r>
            <a:r>
              <a:rPr lang="de-DE" dirty="0"/>
              <a:t>o</a:t>
            </a:r>
            <a:r>
              <a:rPr lang="en-BE" dirty="0"/>
              <a:t>m 21 </a:t>
            </a:r>
            <a:r>
              <a:rPr lang="de-DE" dirty="0"/>
              <a:t>c</a:t>
            </a:r>
            <a:r>
              <a:rPr lang="en-BE" dirty="0"/>
              <a:t>o</a:t>
            </a:r>
            <a:r>
              <a:rPr lang="de-DE" dirty="0"/>
              <a:t>u</a:t>
            </a:r>
            <a:r>
              <a:rPr lang="en-BE" dirty="0"/>
              <a:t>n</a:t>
            </a:r>
            <a:r>
              <a:rPr lang="de-DE" dirty="0"/>
              <a:t>t</a:t>
            </a:r>
            <a:r>
              <a:rPr lang="en-BE" dirty="0"/>
              <a:t>r</a:t>
            </a:r>
            <a:r>
              <a:rPr lang="de-DE" dirty="0"/>
              <a:t>i</a:t>
            </a:r>
            <a:r>
              <a:rPr lang="en-BE" dirty="0"/>
              <a:t>e</a:t>
            </a:r>
            <a:r>
              <a:rPr lang="de-DE" dirty="0"/>
              <a:t>s</a:t>
            </a:r>
            <a:endParaRPr lang="en-BE" dirty="0"/>
          </a:p>
        </p:txBody>
      </p:sp>
      <p:sp>
        <p:nvSpPr>
          <p:cNvPr id="4" name="Slide Number Placeholder 3"/>
          <p:cNvSpPr>
            <a:spLocks noGrp="1"/>
          </p:cNvSpPr>
          <p:nvPr>
            <p:ph type="sldNum" sz="quarter" idx="5"/>
          </p:nvPr>
        </p:nvSpPr>
        <p:spPr/>
        <p:txBody>
          <a:bodyPr/>
          <a:lstStyle/>
          <a:p>
            <a:fld id="{C7F5E3F8-E842-4BF5-98E1-B620C0718AF0}" type="slidenum">
              <a:rPr lang="en-GB" smtClean="0"/>
              <a:t>18</a:t>
            </a:fld>
            <a:endParaRPr lang="en-GB"/>
          </a:p>
        </p:txBody>
      </p:sp>
    </p:spTree>
    <p:extLst>
      <p:ext uri="{BB962C8B-B14F-4D97-AF65-F5344CB8AC3E}">
        <p14:creationId xmlns:p14="http://schemas.microsoft.com/office/powerpoint/2010/main" val="943134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U</a:t>
            </a:r>
            <a:r>
              <a:rPr lang="en-BE" dirty="0"/>
              <a:t>S</a:t>
            </a:r>
            <a:r>
              <a:rPr lang="de-DE" dirty="0"/>
              <a:t>T</a:t>
            </a:r>
            <a:r>
              <a:rPr lang="en-BE" dirty="0"/>
              <a:t>R</a:t>
            </a:r>
            <a:r>
              <a:rPr lang="de-DE" dirty="0"/>
              <a:t>E</a:t>
            </a:r>
            <a:r>
              <a:rPr lang="en-BE" dirty="0"/>
              <a:t>A</a:t>
            </a:r>
            <a:r>
              <a:rPr lang="de-DE" dirty="0"/>
              <a:t>M</a:t>
            </a:r>
            <a:r>
              <a:rPr lang="en-BE" dirty="0"/>
              <a:t> </a:t>
            </a:r>
            <a:r>
              <a:rPr lang="de-DE" dirty="0"/>
              <a:t>s</a:t>
            </a:r>
            <a:r>
              <a:rPr lang="en-BE" dirty="0"/>
              <a:t>u</a:t>
            </a:r>
            <a:r>
              <a:rPr lang="de-DE" dirty="0"/>
              <a:t>r</a:t>
            </a:r>
            <a:r>
              <a:rPr lang="en-BE" dirty="0"/>
              <a:t>v</a:t>
            </a:r>
            <a:r>
              <a:rPr lang="de-DE" dirty="0"/>
              <a:t>e</a:t>
            </a:r>
            <a:r>
              <a:rPr lang="en-BE" dirty="0"/>
              <a:t>y: 69 </a:t>
            </a:r>
            <a:r>
              <a:rPr lang="de-DE" dirty="0"/>
              <a:t>r</a:t>
            </a:r>
            <a:r>
              <a:rPr lang="en-BE" dirty="0"/>
              <a:t>e</a:t>
            </a:r>
            <a:r>
              <a:rPr lang="de-DE" dirty="0"/>
              <a:t>s</a:t>
            </a:r>
            <a:r>
              <a:rPr lang="en-BE" dirty="0"/>
              <a:t>p</a:t>
            </a:r>
            <a:r>
              <a:rPr lang="de-DE" dirty="0"/>
              <a:t>o</a:t>
            </a:r>
            <a:r>
              <a:rPr lang="en-BE" dirty="0"/>
              <a:t>n</a:t>
            </a:r>
            <a:r>
              <a:rPr lang="de-DE" dirty="0"/>
              <a:t>d</a:t>
            </a:r>
            <a:r>
              <a:rPr lang="en-BE" dirty="0"/>
              <a:t>e</a:t>
            </a:r>
            <a:r>
              <a:rPr lang="de-DE" dirty="0"/>
              <a:t>n</a:t>
            </a:r>
            <a:r>
              <a:rPr lang="en-BE" dirty="0"/>
              <a:t>t</a:t>
            </a:r>
            <a:r>
              <a:rPr lang="de-DE" dirty="0"/>
              <a:t>s</a:t>
            </a:r>
            <a:r>
              <a:rPr lang="en-BE" dirty="0"/>
              <a:t> </a:t>
            </a:r>
            <a:r>
              <a:rPr lang="de-DE" dirty="0"/>
              <a:t>f</a:t>
            </a:r>
            <a:r>
              <a:rPr lang="en-BE" dirty="0"/>
              <a:t>r</a:t>
            </a:r>
            <a:r>
              <a:rPr lang="de-DE" dirty="0"/>
              <a:t>o</a:t>
            </a:r>
            <a:r>
              <a:rPr lang="en-BE" dirty="0"/>
              <a:t>m 21 </a:t>
            </a:r>
            <a:r>
              <a:rPr lang="de-DE" dirty="0"/>
              <a:t>c</a:t>
            </a:r>
            <a:r>
              <a:rPr lang="en-BE" dirty="0"/>
              <a:t>o</a:t>
            </a:r>
            <a:r>
              <a:rPr lang="de-DE" dirty="0"/>
              <a:t>u</a:t>
            </a:r>
            <a:r>
              <a:rPr lang="en-BE" dirty="0"/>
              <a:t>n</a:t>
            </a:r>
            <a:r>
              <a:rPr lang="de-DE" dirty="0"/>
              <a:t>t</a:t>
            </a:r>
            <a:r>
              <a:rPr lang="en-BE" dirty="0"/>
              <a:t>r</a:t>
            </a:r>
            <a:r>
              <a:rPr lang="de-DE" dirty="0"/>
              <a:t>i</a:t>
            </a:r>
            <a:r>
              <a:rPr lang="en-BE" dirty="0"/>
              <a:t>e</a:t>
            </a:r>
            <a:r>
              <a:rPr lang="de-DE" dirty="0"/>
              <a:t>s</a:t>
            </a:r>
            <a:endParaRPr lang="en-BE" dirty="0"/>
          </a:p>
        </p:txBody>
      </p:sp>
      <p:sp>
        <p:nvSpPr>
          <p:cNvPr id="4" name="Slide Number Placeholder 3"/>
          <p:cNvSpPr>
            <a:spLocks noGrp="1"/>
          </p:cNvSpPr>
          <p:nvPr>
            <p:ph type="sldNum" sz="quarter" idx="5"/>
          </p:nvPr>
        </p:nvSpPr>
        <p:spPr/>
        <p:txBody>
          <a:bodyPr/>
          <a:lstStyle/>
          <a:p>
            <a:fld id="{C7F5E3F8-E842-4BF5-98E1-B620C0718AF0}" type="slidenum">
              <a:rPr lang="en-GB" smtClean="0"/>
              <a:t>19</a:t>
            </a:fld>
            <a:endParaRPr lang="en-GB"/>
          </a:p>
        </p:txBody>
      </p:sp>
    </p:spTree>
    <p:extLst>
      <p:ext uri="{BB962C8B-B14F-4D97-AF65-F5344CB8AC3E}">
        <p14:creationId xmlns:p14="http://schemas.microsoft.com/office/powerpoint/2010/main" val="1889977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C7F5E3F8-E842-4BF5-98E1-B620C0718AF0}" type="slidenum">
              <a:rPr lang="en-GB" smtClean="0"/>
              <a:t>20</a:t>
            </a:fld>
            <a:endParaRPr lang="en-GB"/>
          </a:p>
        </p:txBody>
      </p:sp>
    </p:spTree>
    <p:extLst>
      <p:ext uri="{BB962C8B-B14F-4D97-AF65-F5344CB8AC3E}">
        <p14:creationId xmlns:p14="http://schemas.microsoft.com/office/powerpoint/2010/main" val="2767216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69763207-9AB5-BA43-B543-28A2276420EE}" type="slidenum">
              <a:rPr lang="en-US" smtClean="0"/>
              <a:t>21</a:t>
            </a:fld>
            <a:endParaRPr lang="en-US"/>
          </a:p>
        </p:txBody>
      </p:sp>
    </p:spTree>
    <p:extLst>
      <p:ext uri="{BB962C8B-B14F-4D97-AF65-F5344CB8AC3E}">
        <p14:creationId xmlns:p14="http://schemas.microsoft.com/office/powerpoint/2010/main" val="2886900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69763207-9AB5-BA43-B543-28A2276420EE}" type="slidenum">
              <a:rPr lang="en-US" smtClean="0"/>
              <a:t>2</a:t>
            </a:fld>
            <a:endParaRPr lang="en-US"/>
          </a:p>
        </p:txBody>
      </p:sp>
    </p:spTree>
    <p:extLst>
      <p:ext uri="{BB962C8B-B14F-4D97-AF65-F5344CB8AC3E}">
        <p14:creationId xmlns:p14="http://schemas.microsoft.com/office/powerpoint/2010/main" val="409110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69763207-9AB5-BA43-B543-28A2276420EE}" type="slidenum">
              <a:rPr lang="en-US" smtClean="0"/>
              <a:t>22</a:t>
            </a:fld>
            <a:endParaRPr lang="en-US"/>
          </a:p>
        </p:txBody>
      </p:sp>
    </p:spTree>
    <p:extLst>
      <p:ext uri="{BB962C8B-B14F-4D97-AF65-F5344CB8AC3E}">
        <p14:creationId xmlns:p14="http://schemas.microsoft.com/office/powerpoint/2010/main" val="4266065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a:p>
            <a:endParaRPr lang="en-BE" dirty="0"/>
          </a:p>
        </p:txBody>
      </p:sp>
      <p:sp>
        <p:nvSpPr>
          <p:cNvPr id="4" name="Slide Number Placeholder 3"/>
          <p:cNvSpPr>
            <a:spLocks noGrp="1"/>
          </p:cNvSpPr>
          <p:nvPr>
            <p:ph type="sldNum" sz="quarter" idx="5"/>
          </p:nvPr>
        </p:nvSpPr>
        <p:spPr/>
        <p:txBody>
          <a:bodyPr/>
          <a:lstStyle/>
          <a:p>
            <a:fld id="{69763207-9AB5-BA43-B543-28A2276420EE}" type="slidenum">
              <a:rPr lang="en-US" smtClean="0"/>
              <a:t>23</a:t>
            </a:fld>
            <a:endParaRPr lang="en-US"/>
          </a:p>
        </p:txBody>
      </p:sp>
    </p:spTree>
    <p:extLst>
      <p:ext uri="{BB962C8B-B14F-4D97-AF65-F5344CB8AC3E}">
        <p14:creationId xmlns:p14="http://schemas.microsoft.com/office/powerpoint/2010/main" val="529512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69763207-9AB5-BA43-B543-28A2276420EE}" type="slidenum">
              <a:rPr lang="en-US" smtClean="0"/>
              <a:t>24</a:t>
            </a:fld>
            <a:endParaRPr lang="en-US"/>
          </a:p>
        </p:txBody>
      </p:sp>
    </p:spTree>
    <p:extLst>
      <p:ext uri="{BB962C8B-B14F-4D97-AF65-F5344CB8AC3E}">
        <p14:creationId xmlns:p14="http://schemas.microsoft.com/office/powerpoint/2010/main" val="1403913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69763207-9AB5-BA43-B543-28A2276420EE}" type="slidenum">
              <a:rPr lang="en-US" smtClean="0"/>
              <a:t>25</a:t>
            </a:fld>
            <a:endParaRPr lang="en-US"/>
          </a:p>
        </p:txBody>
      </p:sp>
    </p:spTree>
    <p:extLst>
      <p:ext uri="{BB962C8B-B14F-4D97-AF65-F5344CB8AC3E}">
        <p14:creationId xmlns:p14="http://schemas.microsoft.com/office/powerpoint/2010/main" val="255866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69763207-9AB5-BA43-B543-28A2276420EE}" type="slidenum">
              <a:rPr lang="en-US" smtClean="0"/>
              <a:t>26</a:t>
            </a:fld>
            <a:endParaRPr lang="en-US"/>
          </a:p>
        </p:txBody>
      </p:sp>
    </p:spTree>
    <p:extLst>
      <p:ext uri="{BB962C8B-B14F-4D97-AF65-F5344CB8AC3E}">
        <p14:creationId xmlns:p14="http://schemas.microsoft.com/office/powerpoint/2010/main" val="1945620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69763207-9AB5-BA43-B543-28A2276420EE}" type="slidenum">
              <a:rPr lang="en-US" smtClean="0"/>
              <a:t>27</a:t>
            </a:fld>
            <a:endParaRPr lang="en-US"/>
          </a:p>
        </p:txBody>
      </p:sp>
    </p:spTree>
    <p:extLst>
      <p:ext uri="{BB962C8B-B14F-4D97-AF65-F5344CB8AC3E}">
        <p14:creationId xmlns:p14="http://schemas.microsoft.com/office/powerpoint/2010/main" val="3861054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300" u="sng" dirty="0">
                <a:hlinkClick r:id="rId3"/>
              </a:rPr>
              <a:t>http://bit.ly/NextLevelSimplificationL</a:t>
            </a:r>
            <a:r>
              <a:rPr lang="fr-FR" dirty="0"/>
              <a:t> </a:t>
            </a:r>
            <a:endParaRPr lang="en-BE" dirty="0"/>
          </a:p>
        </p:txBody>
      </p:sp>
      <p:sp>
        <p:nvSpPr>
          <p:cNvPr id="4" name="Slide Number Placeholder 3"/>
          <p:cNvSpPr>
            <a:spLocks noGrp="1"/>
          </p:cNvSpPr>
          <p:nvPr>
            <p:ph type="sldNum" sz="quarter" idx="5"/>
          </p:nvPr>
        </p:nvSpPr>
        <p:spPr/>
        <p:txBody>
          <a:bodyPr/>
          <a:lstStyle/>
          <a:p>
            <a:fld id="{69763207-9AB5-BA43-B543-28A2276420EE}" type="slidenum">
              <a:rPr lang="en-US" smtClean="0"/>
              <a:t>28</a:t>
            </a:fld>
            <a:endParaRPr lang="en-US"/>
          </a:p>
        </p:txBody>
      </p:sp>
    </p:spTree>
    <p:extLst>
      <p:ext uri="{BB962C8B-B14F-4D97-AF65-F5344CB8AC3E}">
        <p14:creationId xmlns:p14="http://schemas.microsoft.com/office/powerpoint/2010/main" val="3085394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a:t>
            </a:r>
            <a:r>
              <a:rPr lang="en-BE" dirty="0"/>
              <a:t>u</a:t>
            </a:r>
            <a:r>
              <a:rPr lang="fr-FR" dirty="0"/>
              <a:t>r</a:t>
            </a:r>
            <a:r>
              <a:rPr lang="en-BE" dirty="0"/>
              <a:t>r</a:t>
            </a:r>
            <a:r>
              <a:rPr lang="fr-FR" dirty="0"/>
              <a:t>e</a:t>
            </a:r>
            <a:r>
              <a:rPr lang="en-BE" dirty="0"/>
              <a:t>n</a:t>
            </a:r>
            <a:r>
              <a:rPr lang="fr-FR" dirty="0"/>
              <a:t>t</a:t>
            </a:r>
            <a:r>
              <a:rPr lang="en-BE" dirty="0"/>
              <a:t> </a:t>
            </a:r>
            <a:r>
              <a:rPr lang="fr-FR" dirty="0"/>
              <a:t>s</a:t>
            </a:r>
            <a:r>
              <a:rPr lang="en-BE" dirty="0"/>
              <a:t>h</a:t>
            </a:r>
            <a:r>
              <a:rPr lang="fr-FR" dirty="0"/>
              <a:t>o</a:t>
            </a:r>
            <a:r>
              <a:rPr lang="en-BE" dirty="0"/>
              <a:t>r</a:t>
            </a:r>
            <a:r>
              <a:rPr lang="fr-FR" dirty="0"/>
              <a:t>t</a:t>
            </a:r>
            <a:r>
              <a:rPr lang="en-BE" dirty="0"/>
              <a:t>c</a:t>
            </a:r>
            <a:r>
              <a:rPr lang="fr-FR" dirty="0"/>
              <a:t>o</a:t>
            </a:r>
            <a:r>
              <a:rPr lang="en-BE" dirty="0"/>
              <a:t>m</a:t>
            </a:r>
            <a:r>
              <a:rPr lang="fr-FR" dirty="0"/>
              <a:t>i</a:t>
            </a:r>
            <a:r>
              <a:rPr lang="en-BE" dirty="0"/>
              <a:t>n</a:t>
            </a:r>
            <a:r>
              <a:rPr lang="fr-FR" dirty="0"/>
              <a:t>g</a:t>
            </a:r>
            <a:r>
              <a:rPr lang="en-BE" dirty="0"/>
              <a:t>s </a:t>
            </a:r>
          </a:p>
          <a:p>
            <a:r>
              <a:rPr lang="fr-FR" dirty="0"/>
              <a:t>P</a:t>
            </a:r>
            <a:r>
              <a:rPr lang="en-BE" dirty="0" err="1"/>
              <a:t>rocess</a:t>
            </a:r>
            <a:r>
              <a:rPr lang="en-BE" dirty="0"/>
              <a:t> tow</a:t>
            </a:r>
            <a:r>
              <a:rPr lang="fr-FR" dirty="0"/>
              <a:t>a</a:t>
            </a:r>
            <a:r>
              <a:rPr lang="en-BE" dirty="0"/>
              <a:t>r</a:t>
            </a:r>
            <a:r>
              <a:rPr lang="fr-FR" dirty="0"/>
              <a:t>d</a:t>
            </a:r>
            <a:r>
              <a:rPr lang="en-BE" dirty="0"/>
              <a:t>s </a:t>
            </a:r>
            <a:r>
              <a:rPr lang="fr-FR" dirty="0"/>
              <a:t>n</a:t>
            </a:r>
            <a:r>
              <a:rPr lang="en-BE" dirty="0"/>
              <a:t>e</a:t>
            </a:r>
            <a:r>
              <a:rPr lang="fr-FR" dirty="0"/>
              <a:t>x</a:t>
            </a:r>
            <a:r>
              <a:rPr lang="en-BE" dirty="0"/>
              <a:t>t </a:t>
            </a:r>
            <a:r>
              <a:rPr lang="fr-FR" dirty="0"/>
              <a:t>p</a:t>
            </a:r>
            <a:r>
              <a:rPr lang="en-BE" dirty="0"/>
              <a:t>r</a:t>
            </a:r>
            <a:r>
              <a:rPr lang="fr-FR" dirty="0"/>
              <a:t>o</a:t>
            </a:r>
            <a:r>
              <a:rPr lang="en-BE" dirty="0"/>
              <a:t>g</a:t>
            </a:r>
            <a:r>
              <a:rPr lang="fr-FR" dirty="0"/>
              <a:t>r</a:t>
            </a:r>
            <a:r>
              <a:rPr lang="en-BE" dirty="0"/>
              <a:t>a</a:t>
            </a:r>
            <a:r>
              <a:rPr lang="fr-FR" dirty="0"/>
              <a:t>m</a:t>
            </a:r>
            <a:r>
              <a:rPr lang="en-BE" dirty="0"/>
              <a:t>m</a:t>
            </a:r>
            <a:r>
              <a:rPr lang="fr-FR" dirty="0"/>
              <a:t>e</a:t>
            </a:r>
            <a:endParaRPr lang="en-BE" dirty="0"/>
          </a:p>
        </p:txBody>
      </p:sp>
      <p:sp>
        <p:nvSpPr>
          <p:cNvPr id="4" name="Slide Number Placeholder 3"/>
          <p:cNvSpPr>
            <a:spLocks noGrp="1"/>
          </p:cNvSpPr>
          <p:nvPr>
            <p:ph type="sldNum" sz="quarter" idx="5"/>
          </p:nvPr>
        </p:nvSpPr>
        <p:spPr/>
        <p:txBody>
          <a:bodyPr/>
          <a:lstStyle/>
          <a:p>
            <a:fld id="{69763207-9AB5-BA43-B543-28A2276420EE}" type="slidenum">
              <a:rPr lang="en-US" smtClean="0"/>
              <a:t>29</a:t>
            </a:fld>
            <a:endParaRPr lang="en-US"/>
          </a:p>
        </p:txBody>
      </p:sp>
    </p:spTree>
    <p:extLst>
      <p:ext uri="{BB962C8B-B14F-4D97-AF65-F5344CB8AC3E}">
        <p14:creationId xmlns:p14="http://schemas.microsoft.com/office/powerpoint/2010/main" val="2980281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solidFill>
                  <a:schemeClr val="accent1"/>
                </a:solidFill>
                <a:latin typeface="Arial" charset="0"/>
              </a:rPr>
              <a:t>Quelles sont les perspectives sur le financement de l'UE pour la recherche et l'enseignement supérieur?</a:t>
            </a:r>
          </a:p>
          <a:p>
            <a:pPr marL="457200" indent="-457200">
              <a:buFont typeface="Arial" panose="020B0604020202020204" pitchFamily="34" charset="0"/>
              <a:buChar char="•"/>
            </a:pPr>
            <a:r>
              <a:rPr lang="fr-FR" sz="1200" dirty="0">
                <a:solidFill>
                  <a:schemeClr val="accent1"/>
                </a:solidFill>
                <a:latin typeface="Arial" charset="0"/>
              </a:rPr>
              <a:t>Recherche, innovation et éducation: quelques-unes des rares politiques envisagées pour des augmentations</a:t>
            </a:r>
            <a:r>
              <a:rPr lang="en-BE" sz="1200" dirty="0">
                <a:solidFill>
                  <a:schemeClr val="accent1"/>
                </a:solidFill>
                <a:latin typeface="Arial" charset="0"/>
              </a:rPr>
              <a:t> </a:t>
            </a:r>
            <a:r>
              <a:rPr lang="fr-FR" sz="1200" dirty="0">
                <a:solidFill>
                  <a:schemeClr val="accent1"/>
                </a:solidFill>
                <a:latin typeface="Arial" charset="0"/>
              </a:rPr>
              <a:t>m</a:t>
            </a:r>
            <a:r>
              <a:rPr lang="en-BE" sz="1200" dirty="0">
                <a:solidFill>
                  <a:schemeClr val="accent1"/>
                </a:solidFill>
                <a:latin typeface="Arial" charset="0"/>
              </a:rPr>
              <a:t>a</a:t>
            </a:r>
            <a:r>
              <a:rPr lang="fr-FR" sz="1200" dirty="0">
                <a:solidFill>
                  <a:schemeClr val="accent1"/>
                </a:solidFill>
                <a:latin typeface="Arial" charset="0"/>
              </a:rPr>
              <a:t>i</a:t>
            </a:r>
            <a:r>
              <a:rPr lang="en-BE" sz="1200" dirty="0">
                <a:solidFill>
                  <a:schemeClr val="accent1"/>
                </a:solidFill>
                <a:latin typeface="Arial" charset="0"/>
              </a:rPr>
              <a:t>s </a:t>
            </a:r>
            <a:r>
              <a:rPr lang="fr-FR" sz="1200" dirty="0">
                <a:solidFill>
                  <a:schemeClr val="accent1"/>
                </a:solidFill>
                <a:latin typeface="Arial" charset="0"/>
              </a:rPr>
              <a:t>p</a:t>
            </a:r>
            <a:r>
              <a:rPr lang="en-BE" sz="1200" dirty="0">
                <a:solidFill>
                  <a:schemeClr val="accent1"/>
                </a:solidFill>
                <a:latin typeface="Arial" charset="0"/>
              </a:rPr>
              <a:t>r</a:t>
            </a:r>
            <a:r>
              <a:rPr lang="fr-FR" sz="1200" dirty="0">
                <a:solidFill>
                  <a:schemeClr val="accent1"/>
                </a:solidFill>
                <a:latin typeface="Arial" charset="0"/>
              </a:rPr>
              <a:t>e</a:t>
            </a:r>
            <a:r>
              <a:rPr lang="en-BE" sz="1200" dirty="0">
                <a:solidFill>
                  <a:schemeClr val="accent1"/>
                </a:solidFill>
                <a:latin typeface="Arial" charset="0"/>
              </a:rPr>
              <a:t>s</a:t>
            </a:r>
            <a:r>
              <a:rPr lang="fr-FR" sz="1200" dirty="0">
                <a:solidFill>
                  <a:schemeClr val="accent1"/>
                </a:solidFill>
                <a:latin typeface="Arial" charset="0"/>
              </a:rPr>
              <a:t>s</a:t>
            </a:r>
            <a:r>
              <a:rPr lang="en-BE" sz="1200" dirty="0">
                <a:solidFill>
                  <a:schemeClr val="accent1"/>
                </a:solidFill>
                <a:latin typeface="Arial" charset="0"/>
              </a:rPr>
              <a:t>i</a:t>
            </a:r>
            <a:r>
              <a:rPr lang="fr-FR" sz="1200" dirty="0">
                <a:solidFill>
                  <a:schemeClr val="accent1"/>
                </a:solidFill>
                <a:latin typeface="Arial" charset="0"/>
              </a:rPr>
              <a:t>o</a:t>
            </a:r>
            <a:r>
              <a:rPr lang="en-BE" sz="1200" dirty="0">
                <a:solidFill>
                  <a:schemeClr val="accent1"/>
                </a:solidFill>
                <a:latin typeface="Arial" charset="0"/>
              </a:rPr>
              <a:t>n</a:t>
            </a:r>
            <a:r>
              <a:rPr lang="fr-FR" sz="1200" dirty="0">
                <a:solidFill>
                  <a:schemeClr val="accent1"/>
                </a:solidFill>
                <a:latin typeface="Arial" charset="0"/>
              </a:rPr>
              <a:t>s</a:t>
            </a:r>
            <a:r>
              <a:rPr lang="en-BE" sz="1200" dirty="0">
                <a:solidFill>
                  <a:schemeClr val="accent1"/>
                </a:solidFill>
                <a:latin typeface="Arial" charset="0"/>
              </a:rPr>
              <a:t> </a:t>
            </a:r>
            <a:r>
              <a:rPr lang="fr-FR" sz="1200" dirty="0">
                <a:solidFill>
                  <a:schemeClr val="accent1"/>
                </a:solidFill>
                <a:latin typeface="Arial" charset="0"/>
              </a:rPr>
              <a:t>a</a:t>
            </a:r>
            <a:r>
              <a:rPr lang="en-BE" sz="1200" dirty="0" err="1">
                <a:solidFill>
                  <a:schemeClr val="accent1"/>
                </a:solidFill>
                <a:latin typeface="Arial" charset="0"/>
              </a:rPr>
              <a:t>ccrues</a:t>
            </a:r>
            <a:endParaRPr lang="fr-FR" sz="1200" dirty="0">
              <a:solidFill>
                <a:schemeClr val="accent1"/>
              </a:solidFill>
              <a:latin typeface="Arial" charset="0"/>
            </a:endParaRPr>
          </a:p>
          <a:p>
            <a:pPr marL="457200" indent="-457200">
              <a:buFont typeface="Arial" panose="020B0604020202020204" pitchFamily="34" charset="0"/>
              <a:buChar char="•"/>
            </a:pPr>
            <a:r>
              <a:rPr lang="fr-FR" sz="1200" dirty="0">
                <a:solidFill>
                  <a:schemeClr val="accent1"/>
                </a:solidFill>
                <a:latin typeface="Arial" charset="0"/>
              </a:rPr>
              <a:t>Mots clés: synergies avec d'autres fonds de l'UE et avec des fonds nationaux; efficacité et simplification; ambitions financières pour un meilleur taux de réussite et une participation plus équilibrée dans l'UE</a:t>
            </a:r>
            <a:endParaRPr lang="en-BE" sz="1200" dirty="0">
              <a:solidFill>
                <a:schemeClr val="accent1"/>
              </a:solidFill>
              <a:latin typeface="Arial" charset="0"/>
            </a:endParaRPr>
          </a:p>
          <a:p>
            <a:endParaRPr lang="en-BE" dirty="0"/>
          </a:p>
        </p:txBody>
      </p:sp>
      <p:sp>
        <p:nvSpPr>
          <p:cNvPr id="4" name="Slide Number Placeholder 3"/>
          <p:cNvSpPr>
            <a:spLocks noGrp="1"/>
          </p:cNvSpPr>
          <p:nvPr>
            <p:ph type="sldNum" sz="quarter" idx="5"/>
          </p:nvPr>
        </p:nvSpPr>
        <p:spPr/>
        <p:txBody>
          <a:bodyPr/>
          <a:lstStyle/>
          <a:p>
            <a:fld id="{69763207-9AB5-BA43-B543-28A2276420EE}" type="slidenum">
              <a:rPr lang="en-US" smtClean="0"/>
              <a:t>30</a:t>
            </a:fld>
            <a:endParaRPr lang="en-US"/>
          </a:p>
        </p:txBody>
      </p:sp>
    </p:spTree>
    <p:extLst>
      <p:ext uri="{BB962C8B-B14F-4D97-AF65-F5344CB8AC3E}">
        <p14:creationId xmlns:p14="http://schemas.microsoft.com/office/powerpoint/2010/main" val="260609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69763207-9AB5-BA43-B543-28A2276420EE}" type="slidenum">
              <a:rPr lang="en-US" smtClean="0"/>
              <a:t>32</a:t>
            </a:fld>
            <a:endParaRPr lang="en-US"/>
          </a:p>
        </p:txBody>
      </p:sp>
    </p:spTree>
    <p:extLst>
      <p:ext uri="{BB962C8B-B14F-4D97-AF65-F5344CB8AC3E}">
        <p14:creationId xmlns:p14="http://schemas.microsoft.com/office/powerpoint/2010/main" val="115765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69763207-9AB5-BA43-B543-28A2276420EE}" type="slidenum">
              <a:rPr lang="en-US" smtClean="0"/>
              <a:t>4</a:t>
            </a:fld>
            <a:endParaRPr lang="en-US"/>
          </a:p>
        </p:txBody>
      </p:sp>
    </p:spTree>
    <p:extLst>
      <p:ext uri="{BB962C8B-B14F-4D97-AF65-F5344CB8AC3E}">
        <p14:creationId xmlns:p14="http://schemas.microsoft.com/office/powerpoint/2010/main" val="30462232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69763207-9AB5-BA43-B543-28A2276420EE}" type="slidenum">
              <a:rPr lang="en-US" smtClean="0"/>
              <a:t>33</a:t>
            </a:fld>
            <a:endParaRPr lang="en-US"/>
          </a:p>
        </p:txBody>
      </p:sp>
    </p:spTree>
    <p:extLst>
      <p:ext uri="{BB962C8B-B14F-4D97-AF65-F5344CB8AC3E}">
        <p14:creationId xmlns:p14="http://schemas.microsoft.com/office/powerpoint/2010/main" val="4143127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69763207-9AB5-BA43-B543-28A2276420EE}" type="slidenum">
              <a:rPr lang="en-US" smtClean="0"/>
              <a:t>34</a:t>
            </a:fld>
            <a:endParaRPr lang="en-US"/>
          </a:p>
        </p:txBody>
      </p:sp>
    </p:spTree>
    <p:extLst>
      <p:ext uri="{BB962C8B-B14F-4D97-AF65-F5344CB8AC3E}">
        <p14:creationId xmlns:p14="http://schemas.microsoft.com/office/powerpoint/2010/main" val="41111931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63207-9AB5-BA43-B543-28A2276420EE}" type="slidenum">
              <a:rPr lang="en-US" smtClean="0"/>
              <a:t>35</a:t>
            </a:fld>
            <a:endParaRPr lang="en-US"/>
          </a:p>
        </p:txBody>
      </p:sp>
    </p:spTree>
    <p:extLst>
      <p:ext uri="{BB962C8B-B14F-4D97-AF65-F5344CB8AC3E}">
        <p14:creationId xmlns:p14="http://schemas.microsoft.com/office/powerpoint/2010/main" val="26357217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EXECUTIVE LEADERSHIP</a:t>
            </a:r>
          </a:p>
          <a:p>
            <a:r>
              <a:rPr lang="nl-BE" dirty="0"/>
              <a:t>GOVERNANCE STRUCTURES</a:t>
            </a:r>
          </a:p>
          <a:p>
            <a:r>
              <a:rPr lang="nl-BE" dirty="0"/>
              <a:t>ACADEMIC</a:t>
            </a:r>
            <a:r>
              <a:rPr lang="nl-BE" baseline="0" dirty="0"/>
              <a:t> STRUCTURES</a:t>
            </a:r>
          </a:p>
          <a:p>
            <a:r>
              <a:rPr lang="nl-BE" baseline="0" dirty="0"/>
              <a:t>LEGAL ENTITIES</a:t>
            </a:r>
          </a:p>
          <a:p>
            <a:endParaRPr lang="nl-BE" baseline="0" dirty="0"/>
          </a:p>
          <a:p>
            <a:r>
              <a:rPr lang="nl-BE" baseline="0" dirty="0"/>
              <a:t>-- HERE WE WILL HIGHLIGHT SOME OF THE INDICATORS OF THE SCORECARD / COMPREHENSIVE VERSION IN THE PPT PRESENTATION MADE AVAILABLE SHORTLY</a:t>
            </a:r>
            <a:endParaRPr lang="en-GB" dirty="0"/>
          </a:p>
        </p:txBody>
      </p:sp>
      <p:sp>
        <p:nvSpPr>
          <p:cNvPr id="4" name="Slide Number Placeholder 3"/>
          <p:cNvSpPr>
            <a:spLocks noGrp="1"/>
          </p:cNvSpPr>
          <p:nvPr>
            <p:ph type="sldNum" sz="quarter" idx="10"/>
          </p:nvPr>
        </p:nvSpPr>
        <p:spPr/>
        <p:txBody>
          <a:bodyPr/>
          <a:lstStyle/>
          <a:p>
            <a:fld id="{69763207-9AB5-BA43-B543-28A2276420EE}" type="slidenum">
              <a:rPr lang="en-US" smtClean="0"/>
              <a:t>36</a:t>
            </a:fld>
            <a:endParaRPr lang="en-US"/>
          </a:p>
        </p:txBody>
      </p:sp>
    </p:spTree>
    <p:extLst>
      <p:ext uri="{BB962C8B-B14F-4D97-AF65-F5344CB8AC3E}">
        <p14:creationId xmlns:p14="http://schemas.microsoft.com/office/powerpoint/2010/main" val="33343379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Setbacks in Hungary, Ireland and NRW</a:t>
            </a:r>
            <a:endParaRPr lang="en-BE" dirty="0"/>
          </a:p>
        </p:txBody>
      </p:sp>
      <p:sp>
        <p:nvSpPr>
          <p:cNvPr id="4" name="Slide Number Placeholder 3"/>
          <p:cNvSpPr>
            <a:spLocks noGrp="1"/>
          </p:cNvSpPr>
          <p:nvPr>
            <p:ph type="sldNum" sz="quarter" idx="10"/>
          </p:nvPr>
        </p:nvSpPr>
        <p:spPr/>
        <p:txBody>
          <a:bodyPr/>
          <a:lstStyle/>
          <a:p>
            <a:fld id="{69763207-9AB5-BA43-B543-28A2276420EE}" type="slidenum">
              <a:rPr lang="en-US" smtClean="0"/>
              <a:t>37</a:t>
            </a:fld>
            <a:endParaRPr lang="en-US"/>
          </a:p>
        </p:txBody>
      </p:sp>
    </p:spTree>
    <p:extLst>
      <p:ext uri="{BB962C8B-B14F-4D97-AF65-F5344CB8AC3E}">
        <p14:creationId xmlns:p14="http://schemas.microsoft.com/office/powerpoint/2010/main" val="2103002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err="1"/>
              <a:t>Setbacks</a:t>
            </a:r>
            <a:r>
              <a:rPr lang="nl-BE" dirty="0"/>
              <a:t> in Hungary, Ireland </a:t>
            </a:r>
            <a:r>
              <a:rPr lang="nl-BE" dirty="0" err="1"/>
              <a:t>and</a:t>
            </a:r>
            <a:r>
              <a:rPr lang="nl-BE" dirty="0"/>
              <a:t> NRW</a:t>
            </a:r>
            <a:endParaRPr lang="en-GB" dirty="0"/>
          </a:p>
        </p:txBody>
      </p:sp>
      <p:sp>
        <p:nvSpPr>
          <p:cNvPr id="4" name="Slide Number Placeholder 3"/>
          <p:cNvSpPr>
            <a:spLocks noGrp="1"/>
          </p:cNvSpPr>
          <p:nvPr>
            <p:ph type="sldNum" sz="quarter" idx="10"/>
          </p:nvPr>
        </p:nvSpPr>
        <p:spPr/>
        <p:txBody>
          <a:bodyPr/>
          <a:lstStyle/>
          <a:p>
            <a:fld id="{69763207-9AB5-BA43-B543-28A2276420EE}" type="slidenum">
              <a:rPr lang="en-US" smtClean="0"/>
              <a:t>38</a:t>
            </a:fld>
            <a:endParaRPr lang="en-US"/>
          </a:p>
        </p:txBody>
      </p:sp>
    </p:spTree>
    <p:extLst>
      <p:ext uri="{BB962C8B-B14F-4D97-AF65-F5344CB8AC3E}">
        <p14:creationId xmlns:p14="http://schemas.microsoft.com/office/powerpoint/2010/main" val="21030027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9763207-9AB5-BA43-B543-28A2276420EE}" type="slidenum">
              <a:rPr lang="en-US" smtClean="0"/>
              <a:t>39</a:t>
            </a:fld>
            <a:endParaRPr lang="en-US"/>
          </a:p>
        </p:txBody>
      </p:sp>
    </p:spTree>
    <p:extLst>
      <p:ext uri="{BB962C8B-B14F-4D97-AF65-F5344CB8AC3E}">
        <p14:creationId xmlns:p14="http://schemas.microsoft.com/office/powerpoint/2010/main" val="32395412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reform passed in 2016 allows Lithuanian universities to include external members in both governing bodies, with the caveat that in the case of the senate these members must come from research and higher education institutions.</a:t>
            </a:r>
          </a:p>
          <a:p>
            <a:endParaRPr lang="nl-BE" dirty="0"/>
          </a:p>
          <a:p>
            <a:r>
              <a:rPr lang="en-GB" sz="1200" kern="1200" dirty="0">
                <a:solidFill>
                  <a:schemeClr val="tx1"/>
                </a:solidFill>
                <a:effectLst/>
                <a:latin typeface="+mn-lt"/>
                <a:ea typeface="+mn-ea"/>
                <a:cs typeface="+mn-cs"/>
              </a:rPr>
              <a:t>In France, following the reform passed in 2013, external members can now participate in the election of the rector.</a:t>
            </a:r>
            <a:endParaRPr lang="en-GB" dirty="0"/>
          </a:p>
        </p:txBody>
      </p:sp>
      <p:sp>
        <p:nvSpPr>
          <p:cNvPr id="4" name="Slide Number Placeholder 3"/>
          <p:cNvSpPr>
            <a:spLocks noGrp="1"/>
          </p:cNvSpPr>
          <p:nvPr>
            <p:ph type="sldNum" sz="quarter" idx="10"/>
          </p:nvPr>
        </p:nvSpPr>
        <p:spPr/>
        <p:txBody>
          <a:bodyPr/>
          <a:lstStyle/>
          <a:p>
            <a:fld id="{69763207-9AB5-BA43-B543-28A2276420EE}" type="slidenum">
              <a:rPr lang="en-US" smtClean="0"/>
              <a:t>40</a:t>
            </a:fld>
            <a:endParaRPr lang="en-US"/>
          </a:p>
        </p:txBody>
      </p:sp>
    </p:spTree>
    <p:extLst>
      <p:ext uri="{BB962C8B-B14F-4D97-AF65-F5344CB8AC3E}">
        <p14:creationId xmlns:p14="http://schemas.microsoft.com/office/powerpoint/2010/main" val="29874435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Austria</a:t>
            </a:r>
            <a:r>
              <a:rPr lang="en-GB" sz="1200" kern="1200" dirty="0">
                <a:solidFill>
                  <a:schemeClr val="tx1"/>
                </a:solidFill>
                <a:effectLst/>
                <a:latin typeface="+mn-lt"/>
                <a:ea typeface="+mn-ea"/>
                <a:cs typeface="+mn-cs"/>
              </a:rPr>
              <a:t>: universities have </a:t>
            </a:r>
            <a:r>
              <a:rPr lang="en-GB" sz="1200" b="1" kern="1200" dirty="0">
                <a:solidFill>
                  <a:schemeClr val="tx1"/>
                </a:solidFill>
                <a:effectLst/>
                <a:latin typeface="+mn-lt"/>
                <a:ea typeface="+mn-ea"/>
                <a:cs typeface="+mn-cs"/>
              </a:rPr>
              <a:t>no longer been able to charge tuition fees </a:t>
            </a:r>
            <a:r>
              <a:rPr lang="en-GB" sz="1200" kern="1200" dirty="0">
                <a:solidFill>
                  <a:schemeClr val="tx1"/>
                </a:solidFill>
                <a:effectLst/>
                <a:latin typeface="+mn-lt"/>
                <a:ea typeface="+mn-ea"/>
                <a:cs typeface="+mn-cs"/>
              </a:rPr>
              <a:t>to national/EU students since September 2008. Universities can, however, charge fees to students who take longer than expected to complete their studies (beyond one tolerance semester and aside from some specific situations) and in this case fees are set by an external authority. </a:t>
            </a: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Estonia</a:t>
            </a:r>
            <a:r>
              <a:rPr lang="en-GB" sz="1200" kern="1200" dirty="0">
                <a:solidFill>
                  <a:schemeClr val="tx1"/>
                </a:solidFill>
                <a:effectLst/>
                <a:latin typeface="+mn-lt"/>
                <a:ea typeface="+mn-ea"/>
                <a:cs typeface="+mn-cs"/>
              </a:rPr>
              <a:t>: tuition fees were </a:t>
            </a:r>
            <a:r>
              <a:rPr lang="en-GB" sz="1200" b="1" kern="1200" dirty="0">
                <a:solidFill>
                  <a:schemeClr val="tx1"/>
                </a:solidFill>
                <a:effectLst/>
                <a:latin typeface="+mn-lt"/>
                <a:ea typeface="+mn-ea"/>
                <a:cs typeface="+mn-cs"/>
              </a:rPr>
              <a:t>abolished</a:t>
            </a:r>
            <a:r>
              <a:rPr lang="en-GB" sz="1200" kern="1200" dirty="0">
                <a:solidFill>
                  <a:schemeClr val="tx1"/>
                </a:solidFill>
                <a:effectLst/>
                <a:latin typeface="+mn-lt"/>
                <a:ea typeface="+mn-ea"/>
                <a:cs typeface="+mn-cs"/>
              </a:rPr>
              <a:t> for all full-time programmes taught in Estonian from 2013 onwards. However, Estonian universities may charge students who do not complete enough ECTS credits in order to partially compensate for the study costs. Each university can charge fees up to certain limits set by the Government. Universities may decide not to charge fees within allowed credit margins. </a:t>
            </a: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North Rhine-Westphalia (Germany)</a:t>
            </a:r>
            <a:r>
              <a:rPr lang="en-GB" sz="1200" kern="1200" dirty="0">
                <a:solidFill>
                  <a:schemeClr val="tx1"/>
                </a:solidFill>
                <a:effectLst/>
                <a:latin typeface="+mn-lt"/>
                <a:ea typeface="+mn-ea"/>
                <a:cs typeface="+mn-cs"/>
              </a:rPr>
              <a:t>: tuition fees were </a:t>
            </a:r>
            <a:r>
              <a:rPr lang="en-GB" sz="1200" b="1" kern="1200" dirty="0">
                <a:solidFill>
                  <a:schemeClr val="tx1"/>
                </a:solidFill>
                <a:effectLst/>
                <a:latin typeface="+mn-lt"/>
                <a:ea typeface="+mn-ea"/>
                <a:cs typeface="+mn-cs"/>
              </a:rPr>
              <a:t>abolished</a:t>
            </a:r>
            <a:r>
              <a:rPr lang="en-GB" sz="1200" kern="1200" dirty="0">
                <a:solidFill>
                  <a:schemeClr val="tx1"/>
                </a:solidFill>
                <a:effectLst/>
                <a:latin typeface="+mn-lt"/>
                <a:ea typeface="+mn-ea"/>
                <a:cs typeface="+mn-cs"/>
              </a:rPr>
              <a:t> at all study levels in 2011. Previously universities were able to set fees under a ceiling set by an external authority for Bachelor and Master’s students. Universities now receive the same amount of funding from the state as they did from fees and the Government has guaranteed this replacement income. </a:t>
            </a: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Hungary</a:t>
            </a:r>
            <a:r>
              <a:rPr lang="en-GB" sz="1200" kern="1200" dirty="0">
                <a:solidFill>
                  <a:schemeClr val="tx1"/>
                </a:solidFill>
                <a:effectLst/>
                <a:latin typeface="+mn-lt"/>
                <a:ea typeface="+mn-ea"/>
                <a:cs typeface="+mn-cs"/>
              </a:rPr>
              <a:t>: universities may set the level of fees for Hungarian/EU students who are not allocated state-funded places in Hungary’s mixed model. However, the government recently enforced stricter restrictions in this field. Universities may not charge fees higher than the standard cost per student determined by the ministry per academic field. A minimum level also applies. </a:t>
            </a: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Lithuania</a:t>
            </a:r>
            <a:r>
              <a:rPr lang="en-GB" sz="1200" kern="1200" dirty="0">
                <a:solidFill>
                  <a:schemeClr val="tx1"/>
                </a:solidFill>
                <a:effectLst/>
                <a:latin typeface="+mn-lt"/>
                <a:ea typeface="+mn-ea"/>
                <a:cs typeface="+mn-cs"/>
              </a:rPr>
              <a:t>: universities may set the level and charge fees to students who are enrolled on a self-paying basis. Previously fees could not be set higher than the cost determined by the Ministry for each study field.</a:t>
            </a: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England and Ireland</a:t>
            </a:r>
            <a:r>
              <a:rPr lang="en-GB" sz="1200" kern="1200" dirty="0">
                <a:solidFill>
                  <a:schemeClr val="tx1"/>
                </a:solidFill>
                <a:effectLst/>
                <a:latin typeface="+mn-lt"/>
                <a:ea typeface="+mn-ea"/>
                <a:cs typeface="+mn-cs"/>
              </a:rPr>
              <a:t>: in these two systems, the level of fees applying to national/EU students rose significantly over the period. The cap per annum in England rose from 3 000 GBP to 9 000 GBP in 2012 and 9 250 GBP in 2017. The expected average fee for 2017/18 was 8 966 GBP. The student contribution in Ireland was set at 2 000 Euros for the academic year 2011/2012 and was 3 000 Euros from 2015/2016.</a:t>
            </a:r>
          </a:p>
          <a:p>
            <a:endParaRPr lang="en-GB" dirty="0"/>
          </a:p>
        </p:txBody>
      </p:sp>
      <p:sp>
        <p:nvSpPr>
          <p:cNvPr id="4" name="Slide Number Placeholder 3"/>
          <p:cNvSpPr>
            <a:spLocks noGrp="1"/>
          </p:cNvSpPr>
          <p:nvPr>
            <p:ph type="sldNum" sz="quarter" idx="10"/>
          </p:nvPr>
        </p:nvSpPr>
        <p:spPr/>
        <p:txBody>
          <a:bodyPr/>
          <a:lstStyle/>
          <a:p>
            <a:fld id="{69763207-9AB5-BA43-B543-28A2276420EE}" type="slidenum">
              <a:rPr lang="en-US" smtClean="0"/>
              <a:t>45</a:t>
            </a:fld>
            <a:endParaRPr lang="en-US"/>
          </a:p>
        </p:txBody>
      </p:sp>
    </p:spTree>
    <p:extLst>
      <p:ext uri="{BB962C8B-B14F-4D97-AF65-F5344CB8AC3E}">
        <p14:creationId xmlns:p14="http://schemas.microsoft.com/office/powerpoint/2010/main" val="3379005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Danish and Finnish universities, which are not allowed to charge fees to national students, ‘negotiate’ with the public authorities fees for international students, in the sense that they have to charge a minimum fee (1 500 Euros in Finland, piloted since 2016, mandatory as of August 2017).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Italy allows universities to differentiate between national/EU students and international students since 2016.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Sweden, another system where no fee is charged to national and EU students, introduced fees for international students in 2011.</a:t>
            </a:r>
            <a:endParaRPr lang="en-GB" dirty="0"/>
          </a:p>
        </p:txBody>
      </p:sp>
      <p:sp>
        <p:nvSpPr>
          <p:cNvPr id="4" name="Slide Number Placeholder 3"/>
          <p:cNvSpPr>
            <a:spLocks noGrp="1"/>
          </p:cNvSpPr>
          <p:nvPr>
            <p:ph type="sldNum" sz="quarter" idx="10"/>
          </p:nvPr>
        </p:nvSpPr>
        <p:spPr/>
        <p:txBody>
          <a:bodyPr/>
          <a:lstStyle/>
          <a:p>
            <a:fld id="{69763207-9AB5-BA43-B543-28A2276420EE}" type="slidenum">
              <a:rPr lang="en-US" smtClean="0"/>
              <a:t>46</a:t>
            </a:fld>
            <a:endParaRPr lang="en-US"/>
          </a:p>
        </p:txBody>
      </p:sp>
    </p:spTree>
    <p:extLst>
      <p:ext uri="{BB962C8B-B14F-4D97-AF65-F5344CB8AC3E}">
        <p14:creationId xmlns:p14="http://schemas.microsoft.com/office/powerpoint/2010/main" val="736764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a:t>
            </a:r>
            <a:r>
              <a:rPr lang="en-BE" dirty="0"/>
              <a:t>y</a:t>
            </a:r>
            <a:r>
              <a:rPr lang="fr-FR" dirty="0"/>
              <a:t>s</a:t>
            </a:r>
            <a:r>
              <a:rPr lang="en-BE" dirty="0"/>
              <a:t>t</a:t>
            </a:r>
            <a:r>
              <a:rPr lang="fr-FR" dirty="0"/>
              <a:t>e</a:t>
            </a:r>
            <a:r>
              <a:rPr lang="en-BE" dirty="0"/>
              <a:t>m</a:t>
            </a:r>
            <a:r>
              <a:rPr lang="fr-FR" dirty="0"/>
              <a:t>s</a:t>
            </a:r>
            <a:r>
              <a:rPr lang="en-BE" dirty="0"/>
              <a:t> </a:t>
            </a:r>
            <a:r>
              <a:rPr lang="fr-FR" dirty="0"/>
              <a:t>e</a:t>
            </a:r>
            <a:r>
              <a:rPr lang="en-BE" dirty="0"/>
              <a:t>x</a:t>
            </a:r>
            <a:r>
              <a:rPr lang="fr-FR" dirty="0"/>
              <a:t>c</a:t>
            </a:r>
            <a:r>
              <a:rPr lang="en-BE" dirty="0"/>
              <a:t>l</a:t>
            </a:r>
            <a:r>
              <a:rPr lang="fr-FR" dirty="0"/>
              <a:t>u</a:t>
            </a:r>
            <a:r>
              <a:rPr lang="en-BE" dirty="0"/>
              <a:t>d</a:t>
            </a:r>
            <a:r>
              <a:rPr lang="fr-FR" dirty="0"/>
              <a:t>e</a:t>
            </a:r>
            <a:r>
              <a:rPr lang="en-BE" dirty="0"/>
              <a:t>d </a:t>
            </a:r>
            <a:r>
              <a:rPr lang="fr-FR" dirty="0"/>
              <a:t>f</a:t>
            </a:r>
            <a:r>
              <a:rPr lang="en-BE" dirty="0"/>
              <a:t>r</a:t>
            </a:r>
            <a:r>
              <a:rPr lang="fr-FR" dirty="0"/>
              <a:t>o</a:t>
            </a:r>
            <a:r>
              <a:rPr lang="en-BE" dirty="0"/>
              <a:t>m </a:t>
            </a:r>
            <a:r>
              <a:rPr lang="fr-FR" dirty="0"/>
              <a:t>t</a:t>
            </a:r>
            <a:r>
              <a:rPr lang="en-BE" dirty="0"/>
              <a:t>h</a:t>
            </a:r>
            <a:r>
              <a:rPr lang="fr-FR" dirty="0"/>
              <a:t>e</a:t>
            </a:r>
            <a:r>
              <a:rPr lang="en-BE" dirty="0"/>
              <a:t> </a:t>
            </a:r>
            <a:r>
              <a:rPr lang="fr-FR" dirty="0"/>
              <a:t>s</a:t>
            </a:r>
            <a:r>
              <a:rPr lang="en-BE" dirty="0"/>
              <a:t>a</a:t>
            </a:r>
            <a:r>
              <a:rPr lang="fr-FR" dirty="0"/>
              <a:t>m</a:t>
            </a:r>
            <a:r>
              <a:rPr lang="en-BE" dirty="0"/>
              <a:t>p</a:t>
            </a:r>
            <a:r>
              <a:rPr lang="fr-FR" dirty="0"/>
              <a:t>l</a:t>
            </a:r>
            <a:r>
              <a:rPr lang="en-BE" dirty="0"/>
              <a:t>e </a:t>
            </a:r>
            <a:r>
              <a:rPr lang="fr-FR" dirty="0"/>
              <a:t>f</a:t>
            </a:r>
            <a:r>
              <a:rPr lang="en-BE" dirty="0"/>
              <a:t>o</a:t>
            </a:r>
            <a:r>
              <a:rPr lang="fr-FR" dirty="0"/>
              <a:t>r</a:t>
            </a:r>
            <a:r>
              <a:rPr lang="en-BE" dirty="0"/>
              <a:t> </a:t>
            </a:r>
            <a:r>
              <a:rPr lang="fr-FR" dirty="0"/>
              <a:t>l</a:t>
            </a:r>
            <a:r>
              <a:rPr lang="en-BE" dirty="0"/>
              <a:t>a</a:t>
            </a:r>
            <a:r>
              <a:rPr lang="fr-FR" dirty="0"/>
              <a:t>c</a:t>
            </a:r>
            <a:r>
              <a:rPr lang="en-BE" dirty="0"/>
              <a:t>k </a:t>
            </a:r>
            <a:r>
              <a:rPr lang="fr-FR" dirty="0"/>
              <a:t>o</a:t>
            </a:r>
            <a:r>
              <a:rPr lang="en-BE" dirty="0"/>
              <a:t>f </a:t>
            </a:r>
            <a:r>
              <a:rPr lang="fr-FR" dirty="0"/>
              <a:t>d</a:t>
            </a:r>
            <a:r>
              <a:rPr lang="en-BE" dirty="0"/>
              <a:t>a</a:t>
            </a:r>
            <a:r>
              <a:rPr lang="fr-FR" dirty="0"/>
              <a:t>t</a:t>
            </a:r>
            <a:r>
              <a:rPr lang="en-BE" dirty="0"/>
              <a:t>a:</a:t>
            </a:r>
          </a:p>
          <a:p>
            <a:r>
              <a:rPr lang="en-BE" dirty="0"/>
              <a:t>EE, LV, GR, CH, </a:t>
            </a:r>
            <a:r>
              <a:rPr lang="fr-FR" dirty="0"/>
              <a:t>F</a:t>
            </a:r>
            <a:r>
              <a:rPr lang="en-BE" dirty="0"/>
              <a:t>I</a:t>
            </a:r>
          </a:p>
          <a:p>
            <a:endParaRPr lang="en-BE" dirty="0"/>
          </a:p>
        </p:txBody>
      </p:sp>
      <p:sp>
        <p:nvSpPr>
          <p:cNvPr id="4" name="Slide Number Placeholder 3"/>
          <p:cNvSpPr>
            <a:spLocks noGrp="1"/>
          </p:cNvSpPr>
          <p:nvPr>
            <p:ph type="sldNum" sz="quarter" idx="5"/>
          </p:nvPr>
        </p:nvSpPr>
        <p:spPr/>
        <p:txBody>
          <a:bodyPr/>
          <a:lstStyle/>
          <a:p>
            <a:fld id="{69763207-9AB5-BA43-B543-28A2276420EE}" type="slidenum">
              <a:rPr lang="en-US" smtClean="0"/>
              <a:t>6</a:t>
            </a:fld>
            <a:endParaRPr lang="en-US"/>
          </a:p>
        </p:txBody>
      </p:sp>
    </p:spTree>
    <p:extLst>
      <p:ext uri="{BB962C8B-B14F-4D97-AF65-F5344CB8AC3E}">
        <p14:creationId xmlns:p14="http://schemas.microsoft.com/office/powerpoint/2010/main" val="3764271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Ireland</a:t>
            </a:r>
            <a:r>
              <a:rPr lang="en-GB" sz="1200" kern="1200" dirty="0">
                <a:solidFill>
                  <a:schemeClr val="tx1"/>
                </a:solidFill>
                <a:effectLst/>
                <a:latin typeface="+mn-lt"/>
                <a:ea typeface="+mn-ea"/>
                <a:cs typeface="+mn-cs"/>
              </a:rPr>
              <a:t>: Irish universities may set the salaries of senior academic and administrative staff within salary bands prescribed at national level per broad staff category. However, additional restrictions have effectively reduced the autonomy of universities in this area. Agreements concluded between the government and the trade unions include the use of a reduced pay scale for new entrants, who can be appointed at entry-level grade only, as well as a revised career-average pension scheme. Existing staff have also undergone significant pay cuts, which have been decided at state level.</a:t>
            </a: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Luxembourg</a:t>
            </a:r>
            <a:r>
              <a:rPr lang="en-GB" sz="1200" kern="1200" dirty="0">
                <a:solidFill>
                  <a:schemeClr val="tx1"/>
                </a:solidFill>
                <a:effectLst/>
                <a:latin typeface="+mn-lt"/>
                <a:ea typeface="+mn-ea"/>
                <a:cs typeface="+mn-cs"/>
              </a:rPr>
              <a:t>: the University can decide freely on the salaries of senior academic staff – while the salary bands of academic staff are still linked to comparable civil servant pay bands through a salary grid, the University is free to negotiate additional salary components such as bonuses outside the bands with new staff. There is scope under the current arrangements for some exceptions to the grid for academic staff. Combined with the phasing-out of the civil servant status, this is a development explaining the greater autonomy of the University in this matter.</a:t>
            </a: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Poland</a:t>
            </a:r>
            <a:r>
              <a:rPr lang="en-GB" sz="1200" kern="1200" dirty="0">
                <a:solidFill>
                  <a:schemeClr val="tx1"/>
                </a:solidFill>
                <a:effectLst/>
                <a:latin typeface="+mn-lt"/>
                <a:ea typeface="+mn-ea"/>
                <a:cs typeface="+mn-cs"/>
              </a:rPr>
              <a:t>: universities can decide on salaries for senior academic and administrative staff, with the only restriction being that minimum salary levels are set by the ministry. There have been two major changes in this area since 2010 as salary bands have been abolished and the upper limit on salaries has been removed, giving universities greater autonomy in this area.</a:t>
            </a:r>
          </a:p>
          <a:p>
            <a:endParaRPr lang="en-GB" dirty="0"/>
          </a:p>
          <a:p>
            <a:r>
              <a:rPr lang="en-US" sz="1200" b="1" dirty="0" err="1">
                <a:solidFill>
                  <a:srgbClr val="004D88"/>
                </a:solidFill>
              </a:rPr>
              <a:t>Personnels</a:t>
            </a:r>
            <a:r>
              <a:rPr lang="en-US" sz="1200" b="1" dirty="0">
                <a:solidFill>
                  <a:srgbClr val="004D88"/>
                </a:solidFill>
              </a:rPr>
              <a:t> </a:t>
            </a:r>
            <a:r>
              <a:rPr lang="en-US" sz="1200" b="1" dirty="0" err="1">
                <a:solidFill>
                  <a:srgbClr val="004D88"/>
                </a:solidFill>
              </a:rPr>
              <a:t>administratifs</a:t>
            </a:r>
            <a:endParaRPr lang="en-US" sz="1200" b="1" dirty="0">
              <a:solidFill>
                <a:srgbClr val="004D88"/>
              </a:solidFill>
            </a:endParaRPr>
          </a:p>
          <a:p>
            <a:endParaRPr lang="en-US" sz="1200" b="1" dirty="0">
              <a:solidFill>
                <a:srgbClr val="004D88"/>
              </a:solidFill>
            </a:endParaRPr>
          </a:p>
          <a:p>
            <a:pPr>
              <a:spcAft>
                <a:spcPts val="400"/>
              </a:spcAft>
            </a:pPr>
            <a:r>
              <a:rPr lang="en-US" sz="1200" dirty="0" err="1">
                <a:solidFill>
                  <a:srgbClr val="004D88"/>
                </a:solidFill>
              </a:rPr>
              <a:t>Décision</a:t>
            </a:r>
            <a:r>
              <a:rPr lang="en-US" sz="1200" dirty="0">
                <a:solidFill>
                  <a:srgbClr val="004D88"/>
                </a:solidFill>
              </a:rPr>
              <a:t> des EES</a:t>
            </a:r>
            <a:br>
              <a:rPr lang="en-US" sz="1200" dirty="0">
                <a:solidFill>
                  <a:srgbClr val="004D88"/>
                </a:solidFill>
              </a:rPr>
            </a:br>
            <a:r>
              <a:rPr lang="en-US" sz="1200" i="1" dirty="0">
                <a:solidFill>
                  <a:srgbClr val="004D88"/>
                </a:solidFill>
              </a:rPr>
              <a:t>CH, EE, LT, LU, PL, SE, UK</a:t>
            </a:r>
          </a:p>
          <a:p>
            <a:pPr>
              <a:spcAft>
                <a:spcPts val="400"/>
              </a:spcAft>
            </a:pPr>
            <a:r>
              <a:rPr lang="en-US" sz="1200" dirty="0" err="1">
                <a:solidFill>
                  <a:srgbClr val="004D88"/>
                </a:solidFill>
              </a:rPr>
              <a:t>Décisions</a:t>
            </a:r>
            <a:r>
              <a:rPr lang="en-US" sz="1200" dirty="0">
                <a:solidFill>
                  <a:srgbClr val="004D88"/>
                </a:solidFill>
              </a:rPr>
              <a:t> </a:t>
            </a:r>
            <a:r>
              <a:rPr lang="en-US" sz="1200" dirty="0" err="1">
                <a:solidFill>
                  <a:srgbClr val="004D88"/>
                </a:solidFill>
              </a:rPr>
              <a:t>salariales</a:t>
            </a:r>
            <a:r>
              <a:rPr lang="en-US" sz="1200" dirty="0">
                <a:solidFill>
                  <a:srgbClr val="004D88"/>
                </a:solidFill>
              </a:rPr>
              <a:t> </a:t>
            </a:r>
            <a:r>
              <a:rPr lang="en-US" sz="1200" dirty="0" err="1">
                <a:solidFill>
                  <a:srgbClr val="004D88"/>
                </a:solidFill>
              </a:rPr>
              <a:t>contraintes</a:t>
            </a:r>
            <a:r>
              <a:rPr lang="en-US" sz="1200" dirty="0">
                <a:solidFill>
                  <a:srgbClr val="004D88"/>
                </a:solidFill>
              </a:rPr>
              <a:t> par des </a:t>
            </a:r>
            <a:r>
              <a:rPr lang="en-US" sz="1200" dirty="0" err="1">
                <a:solidFill>
                  <a:srgbClr val="004D88"/>
                </a:solidFill>
              </a:rPr>
              <a:t>limites</a:t>
            </a:r>
            <a:r>
              <a:rPr lang="en-US" sz="1200" dirty="0">
                <a:solidFill>
                  <a:srgbClr val="004D88"/>
                </a:solidFill>
              </a:rPr>
              <a:t> </a:t>
            </a:r>
            <a:r>
              <a:rPr lang="en-US" sz="1200" dirty="0" err="1">
                <a:solidFill>
                  <a:srgbClr val="004D88"/>
                </a:solidFill>
              </a:rPr>
              <a:t>imposées</a:t>
            </a:r>
            <a:r>
              <a:rPr lang="en-US" sz="1200" dirty="0">
                <a:solidFill>
                  <a:srgbClr val="004D88"/>
                </a:solidFill>
              </a:rPr>
              <a:t> sur la charge </a:t>
            </a:r>
            <a:r>
              <a:rPr lang="en-US" sz="1200" dirty="0" err="1">
                <a:solidFill>
                  <a:srgbClr val="004D88"/>
                </a:solidFill>
              </a:rPr>
              <a:t>salariale</a:t>
            </a:r>
            <a:r>
              <a:rPr lang="en-US" sz="1200" dirty="0">
                <a:solidFill>
                  <a:srgbClr val="004D88"/>
                </a:solidFill>
              </a:rPr>
              <a:t> </a:t>
            </a:r>
            <a:r>
              <a:rPr lang="en-US" sz="1200" dirty="0" err="1">
                <a:solidFill>
                  <a:srgbClr val="004D88"/>
                </a:solidFill>
              </a:rPr>
              <a:t>globale</a:t>
            </a:r>
            <a:br>
              <a:rPr lang="en-US" sz="1200" dirty="0">
                <a:solidFill>
                  <a:srgbClr val="004D88"/>
                </a:solidFill>
              </a:rPr>
            </a:br>
            <a:r>
              <a:rPr lang="en-US" sz="1200" i="1" dirty="0">
                <a:solidFill>
                  <a:srgbClr val="004D88"/>
                </a:solidFill>
              </a:rPr>
              <a:t>BE-FL</a:t>
            </a:r>
          </a:p>
          <a:p>
            <a:pPr>
              <a:spcAft>
                <a:spcPts val="400"/>
              </a:spcAft>
            </a:pPr>
            <a:r>
              <a:rPr lang="en-US" sz="1200" dirty="0">
                <a:solidFill>
                  <a:srgbClr val="004D88"/>
                </a:solidFill>
              </a:rPr>
              <a:t>Echelles </a:t>
            </a:r>
            <a:r>
              <a:rPr lang="en-US" sz="1200" dirty="0" err="1">
                <a:solidFill>
                  <a:srgbClr val="004D88"/>
                </a:solidFill>
              </a:rPr>
              <a:t>salariales</a:t>
            </a:r>
            <a:r>
              <a:rPr lang="en-US" sz="1200" dirty="0">
                <a:solidFill>
                  <a:srgbClr val="004D88"/>
                </a:solidFill>
              </a:rPr>
              <a:t> </a:t>
            </a:r>
            <a:r>
              <a:rPr lang="en-US" sz="1200" dirty="0" err="1">
                <a:solidFill>
                  <a:srgbClr val="004D88"/>
                </a:solidFill>
              </a:rPr>
              <a:t>négociées</a:t>
            </a:r>
            <a:r>
              <a:rPr lang="en-US" sz="1200" dirty="0">
                <a:solidFill>
                  <a:srgbClr val="004D88"/>
                </a:solidFill>
              </a:rPr>
              <a:t> avec </a:t>
            </a:r>
            <a:r>
              <a:rPr lang="en-US" sz="1200" dirty="0" err="1">
                <a:solidFill>
                  <a:srgbClr val="004D88"/>
                </a:solidFill>
              </a:rPr>
              <a:t>d’autres</a:t>
            </a:r>
            <a:r>
              <a:rPr lang="en-US" sz="1200" dirty="0">
                <a:solidFill>
                  <a:srgbClr val="004D88"/>
                </a:solidFill>
              </a:rPr>
              <a:t> parties</a:t>
            </a:r>
            <a:br>
              <a:rPr lang="en-US" sz="1200" dirty="0">
                <a:solidFill>
                  <a:srgbClr val="004D88"/>
                </a:solidFill>
              </a:rPr>
            </a:br>
            <a:r>
              <a:rPr lang="en-US" sz="1200" i="1" dirty="0">
                <a:solidFill>
                  <a:srgbClr val="004D88"/>
                </a:solidFill>
              </a:rPr>
              <a:t>BB (DE), HE (DE), NRW (DE), FI, IS, NL, NO</a:t>
            </a:r>
          </a:p>
          <a:p>
            <a:pPr>
              <a:spcAft>
                <a:spcPts val="400"/>
              </a:spcAft>
            </a:pPr>
            <a:r>
              <a:rPr lang="en-US" sz="1200" dirty="0">
                <a:solidFill>
                  <a:srgbClr val="004D88"/>
                </a:solidFill>
              </a:rPr>
              <a:t>Echelles </a:t>
            </a:r>
            <a:r>
              <a:rPr lang="en-US" sz="1200" dirty="0" err="1">
                <a:solidFill>
                  <a:srgbClr val="004D88"/>
                </a:solidFill>
              </a:rPr>
              <a:t>salariales</a:t>
            </a:r>
            <a:r>
              <a:rPr lang="en-US" sz="1200" dirty="0">
                <a:solidFill>
                  <a:srgbClr val="004D88"/>
                </a:solidFill>
              </a:rPr>
              <a:t> </a:t>
            </a:r>
            <a:r>
              <a:rPr lang="en-US" sz="1200" dirty="0" err="1">
                <a:solidFill>
                  <a:srgbClr val="004D88"/>
                </a:solidFill>
              </a:rPr>
              <a:t>fixées</a:t>
            </a:r>
            <a:r>
              <a:rPr lang="en-US" sz="1200" dirty="0">
                <a:solidFill>
                  <a:srgbClr val="004D88"/>
                </a:solidFill>
              </a:rPr>
              <a:t> au </a:t>
            </a:r>
            <a:r>
              <a:rPr lang="en-US" sz="1200" dirty="0" err="1">
                <a:solidFill>
                  <a:srgbClr val="004D88"/>
                </a:solidFill>
              </a:rPr>
              <a:t>niveau</a:t>
            </a:r>
            <a:r>
              <a:rPr lang="en-US" sz="1200" dirty="0">
                <a:solidFill>
                  <a:srgbClr val="004D88"/>
                </a:solidFill>
              </a:rPr>
              <a:t> national pour </a:t>
            </a:r>
            <a:r>
              <a:rPr lang="en-US" sz="1200" dirty="0" err="1">
                <a:solidFill>
                  <a:srgbClr val="004D88"/>
                </a:solidFill>
              </a:rPr>
              <a:t>toute</a:t>
            </a:r>
            <a:r>
              <a:rPr lang="en-US" sz="1200" dirty="0">
                <a:solidFill>
                  <a:srgbClr val="004D88"/>
                </a:solidFill>
              </a:rPr>
              <a:t> </a:t>
            </a:r>
            <a:r>
              <a:rPr lang="en-US" sz="1200" dirty="0" err="1">
                <a:solidFill>
                  <a:srgbClr val="004D88"/>
                </a:solidFill>
              </a:rPr>
              <a:t>ou</a:t>
            </a:r>
            <a:r>
              <a:rPr lang="en-US" sz="1200" dirty="0">
                <a:solidFill>
                  <a:srgbClr val="004D88"/>
                </a:solidFill>
              </a:rPr>
              <a:t> </a:t>
            </a:r>
            <a:r>
              <a:rPr lang="en-US" sz="1200" dirty="0" err="1">
                <a:solidFill>
                  <a:srgbClr val="004D88"/>
                </a:solidFill>
              </a:rPr>
              <a:t>partie</a:t>
            </a:r>
            <a:r>
              <a:rPr lang="en-US" sz="1200" dirty="0">
                <a:solidFill>
                  <a:srgbClr val="004D88"/>
                </a:solidFill>
              </a:rPr>
              <a:t> du personnel </a:t>
            </a:r>
            <a:r>
              <a:rPr lang="en-US" sz="1200" dirty="0" err="1">
                <a:solidFill>
                  <a:srgbClr val="004D88"/>
                </a:solidFill>
              </a:rPr>
              <a:t>académique</a:t>
            </a:r>
            <a:r>
              <a:rPr lang="en-US" sz="1200" dirty="0">
                <a:solidFill>
                  <a:srgbClr val="004D88"/>
                </a:solidFill>
              </a:rPr>
              <a:t> </a:t>
            </a:r>
          </a:p>
          <a:p>
            <a:pPr>
              <a:spcAft>
                <a:spcPts val="400"/>
              </a:spcAft>
            </a:pPr>
            <a:r>
              <a:rPr lang="en-US" sz="1200" i="1" dirty="0">
                <a:solidFill>
                  <a:srgbClr val="004D88"/>
                </a:solidFill>
              </a:rPr>
              <a:t>DK, FR, HU, IE, RS</a:t>
            </a:r>
          </a:p>
          <a:p>
            <a:pPr>
              <a:spcAft>
                <a:spcPts val="400"/>
              </a:spcAft>
            </a:pPr>
            <a:r>
              <a:rPr lang="en-US" sz="1200" dirty="0" err="1">
                <a:solidFill>
                  <a:srgbClr val="004D88"/>
                </a:solidFill>
              </a:rPr>
              <a:t>Rémunérations</a:t>
            </a:r>
            <a:r>
              <a:rPr lang="en-US" sz="1200" dirty="0">
                <a:solidFill>
                  <a:srgbClr val="004D88"/>
                </a:solidFill>
              </a:rPr>
              <a:t> </a:t>
            </a:r>
            <a:r>
              <a:rPr lang="en-US" sz="1200" dirty="0" err="1">
                <a:solidFill>
                  <a:srgbClr val="004D88"/>
                </a:solidFill>
              </a:rPr>
              <a:t>fixées</a:t>
            </a:r>
            <a:r>
              <a:rPr lang="en-US" sz="1200" dirty="0">
                <a:solidFill>
                  <a:srgbClr val="004D88"/>
                </a:solidFill>
              </a:rPr>
              <a:t> au </a:t>
            </a:r>
            <a:r>
              <a:rPr lang="en-US" sz="1200" dirty="0" err="1">
                <a:solidFill>
                  <a:srgbClr val="004D88"/>
                </a:solidFill>
              </a:rPr>
              <a:t>niveau</a:t>
            </a:r>
            <a:r>
              <a:rPr lang="en-US" sz="1200" dirty="0">
                <a:solidFill>
                  <a:srgbClr val="004D88"/>
                </a:solidFill>
              </a:rPr>
              <a:t> national / </a:t>
            </a:r>
            <a:r>
              <a:rPr lang="en-US" sz="1200" dirty="0" err="1">
                <a:solidFill>
                  <a:srgbClr val="004D88"/>
                </a:solidFill>
              </a:rPr>
              <a:t>statut</a:t>
            </a:r>
            <a:r>
              <a:rPr lang="en-US" sz="1200" dirty="0">
                <a:solidFill>
                  <a:srgbClr val="004D88"/>
                </a:solidFill>
              </a:rPr>
              <a:t> de </a:t>
            </a:r>
            <a:r>
              <a:rPr lang="en-US" sz="1200" dirty="0" err="1">
                <a:solidFill>
                  <a:srgbClr val="004D88"/>
                </a:solidFill>
              </a:rPr>
              <a:t>fonctionnaire</a:t>
            </a:r>
            <a:r>
              <a:rPr lang="en-US" sz="1200" dirty="0">
                <a:solidFill>
                  <a:srgbClr val="004D88"/>
                </a:solidFill>
              </a:rPr>
              <a:t> pour </a:t>
            </a:r>
            <a:r>
              <a:rPr lang="en-US" sz="1200" dirty="0" err="1">
                <a:solidFill>
                  <a:srgbClr val="004D88"/>
                </a:solidFill>
              </a:rPr>
              <a:t>toute</a:t>
            </a:r>
            <a:r>
              <a:rPr lang="en-US" sz="1200" dirty="0">
                <a:solidFill>
                  <a:srgbClr val="004D88"/>
                </a:solidFill>
              </a:rPr>
              <a:t> </a:t>
            </a:r>
            <a:r>
              <a:rPr lang="en-US" sz="1200" dirty="0" err="1">
                <a:solidFill>
                  <a:srgbClr val="004D88"/>
                </a:solidFill>
              </a:rPr>
              <a:t>ou</a:t>
            </a:r>
            <a:r>
              <a:rPr lang="en-US" sz="1200" dirty="0">
                <a:solidFill>
                  <a:srgbClr val="004D88"/>
                </a:solidFill>
              </a:rPr>
              <a:t> </a:t>
            </a:r>
            <a:r>
              <a:rPr lang="en-US" sz="1200" dirty="0" err="1">
                <a:solidFill>
                  <a:srgbClr val="004D88"/>
                </a:solidFill>
              </a:rPr>
              <a:t>partie</a:t>
            </a:r>
            <a:r>
              <a:rPr lang="en-US" sz="1200" dirty="0">
                <a:solidFill>
                  <a:srgbClr val="004D88"/>
                </a:solidFill>
              </a:rPr>
              <a:t> du personnel </a:t>
            </a:r>
            <a:r>
              <a:rPr lang="en-US" sz="1200" dirty="0" err="1">
                <a:solidFill>
                  <a:srgbClr val="004D88"/>
                </a:solidFill>
              </a:rPr>
              <a:t>académique</a:t>
            </a:r>
            <a:br>
              <a:rPr lang="en-US" sz="1200" dirty="0">
                <a:solidFill>
                  <a:srgbClr val="004D88"/>
                </a:solidFill>
              </a:rPr>
            </a:br>
            <a:r>
              <a:rPr lang="en-US" sz="1200" i="1" dirty="0">
                <a:solidFill>
                  <a:srgbClr val="004D88"/>
                </a:solidFill>
              </a:rPr>
              <a:t>AT, BE-FR, ES, HR, IT, PT, SI, SK</a:t>
            </a:r>
          </a:p>
          <a:p>
            <a:pPr>
              <a:spcAft>
                <a:spcPts val="400"/>
              </a:spcAft>
            </a:pPr>
            <a:r>
              <a:rPr lang="en-US" sz="1200" dirty="0" err="1">
                <a:solidFill>
                  <a:srgbClr val="004D88"/>
                </a:solidFill>
              </a:rPr>
              <a:t>Autres</a:t>
            </a:r>
            <a:r>
              <a:rPr lang="en-US" sz="1200" dirty="0">
                <a:solidFill>
                  <a:srgbClr val="004D88"/>
                </a:solidFill>
              </a:rPr>
              <a:t> restrictions</a:t>
            </a:r>
            <a:br>
              <a:rPr lang="en-US" sz="1200" dirty="0">
                <a:solidFill>
                  <a:srgbClr val="004D88"/>
                </a:solidFill>
              </a:rPr>
            </a:br>
            <a:r>
              <a:rPr lang="en-US" sz="1200" i="1" dirty="0">
                <a:solidFill>
                  <a:srgbClr val="004D88"/>
                </a:solidFill>
              </a:rPr>
              <a:t>BE-FL, HU, IE, LV, PL</a:t>
            </a:r>
          </a:p>
          <a:p>
            <a:pPr>
              <a:spcAft>
                <a:spcPts val="400"/>
              </a:spcAft>
            </a:pPr>
            <a:endParaRPr lang="en-US" sz="1200" i="1" dirty="0">
              <a:solidFill>
                <a:srgbClr val="004D88"/>
              </a:solidFill>
            </a:endParaRPr>
          </a:p>
          <a:p>
            <a:r>
              <a:rPr lang="en-US" sz="1200" b="1" dirty="0" err="1">
                <a:solidFill>
                  <a:srgbClr val="004D88"/>
                </a:solidFill>
              </a:rPr>
              <a:t>Personnels</a:t>
            </a:r>
            <a:r>
              <a:rPr lang="en-US" sz="1200" b="1" dirty="0">
                <a:solidFill>
                  <a:srgbClr val="004D88"/>
                </a:solidFill>
              </a:rPr>
              <a:t> </a:t>
            </a:r>
            <a:r>
              <a:rPr lang="en-US" sz="1200" b="1" dirty="0" err="1">
                <a:solidFill>
                  <a:srgbClr val="004D88"/>
                </a:solidFill>
              </a:rPr>
              <a:t>académiques</a:t>
            </a:r>
            <a:endParaRPr lang="en-US" sz="1200" b="1" dirty="0">
              <a:solidFill>
                <a:srgbClr val="004D88"/>
              </a:solidFill>
            </a:endParaRPr>
          </a:p>
          <a:p>
            <a:endParaRPr lang="en-US" sz="1200" b="1" dirty="0">
              <a:solidFill>
                <a:srgbClr val="004D88"/>
              </a:solidFill>
            </a:endParaRPr>
          </a:p>
          <a:p>
            <a:pPr>
              <a:spcAft>
                <a:spcPts val="400"/>
              </a:spcAft>
            </a:pPr>
            <a:r>
              <a:rPr lang="en-US" sz="1200" dirty="0" err="1">
                <a:solidFill>
                  <a:srgbClr val="004D88"/>
                </a:solidFill>
              </a:rPr>
              <a:t>Décision</a:t>
            </a:r>
            <a:r>
              <a:rPr lang="en-US" sz="1200" dirty="0">
                <a:solidFill>
                  <a:srgbClr val="004D88"/>
                </a:solidFill>
              </a:rPr>
              <a:t> des EES</a:t>
            </a:r>
            <a:br>
              <a:rPr lang="en-US" sz="1200" dirty="0">
                <a:solidFill>
                  <a:srgbClr val="004D88"/>
                </a:solidFill>
              </a:rPr>
            </a:br>
            <a:r>
              <a:rPr lang="en-US" sz="1200" i="1" dirty="0">
                <a:solidFill>
                  <a:srgbClr val="004D88"/>
                </a:solidFill>
              </a:rPr>
              <a:t>CH, EE, LU, LV, PL, SE</a:t>
            </a:r>
          </a:p>
          <a:p>
            <a:pPr>
              <a:spcAft>
                <a:spcPts val="400"/>
              </a:spcAft>
            </a:pPr>
            <a:r>
              <a:rPr lang="en-US" sz="1200" dirty="0" err="1">
                <a:solidFill>
                  <a:srgbClr val="004D88"/>
                </a:solidFill>
              </a:rPr>
              <a:t>Décisions</a:t>
            </a:r>
            <a:r>
              <a:rPr lang="en-US" sz="1200" dirty="0">
                <a:solidFill>
                  <a:srgbClr val="004D88"/>
                </a:solidFill>
              </a:rPr>
              <a:t> </a:t>
            </a:r>
            <a:r>
              <a:rPr lang="en-US" sz="1200" dirty="0" err="1">
                <a:solidFill>
                  <a:srgbClr val="004D88"/>
                </a:solidFill>
              </a:rPr>
              <a:t>salariales</a:t>
            </a:r>
            <a:r>
              <a:rPr lang="en-US" sz="1200" dirty="0">
                <a:solidFill>
                  <a:srgbClr val="004D88"/>
                </a:solidFill>
              </a:rPr>
              <a:t> </a:t>
            </a:r>
            <a:r>
              <a:rPr lang="en-US" sz="1200" dirty="0" err="1">
                <a:solidFill>
                  <a:srgbClr val="004D88"/>
                </a:solidFill>
              </a:rPr>
              <a:t>contraintes</a:t>
            </a:r>
            <a:r>
              <a:rPr lang="en-US" sz="1200" dirty="0">
                <a:solidFill>
                  <a:srgbClr val="004D88"/>
                </a:solidFill>
              </a:rPr>
              <a:t> par des </a:t>
            </a:r>
            <a:r>
              <a:rPr lang="en-US" sz="1200" dirty="0" err="1">
                <a:solidFill>
                  <a:srgbClr val="004D88"/>
                </a:solidFill>
              </a:rPr>
              <a:t>limites</a:t>
            </a:r>
            <a:r>
              <a:rPr lang="en-US" sz="1200" dirty="0">
                <a:solidFill>
                  <a:srgbClr val="004D88"/>
                </a:solidFill>
              </a:rPr>
              <a:t> </a:t>
            </a:r>
            <a:r>
              <a:rPr lang="en-US" sz="1200" dirty="0" err="1">
                <a:solidFill>
                  <a:srgbClr val="004D88"/>
                </a:solidFill>
              </a:rPr>
              <a:t>imposées</a:t>
            </a:r>
            <a:r>
              <a:rPr lang="en-US" sz="1200" dirty="0">
                <a:solidFill>
                  <a:srgbClr val="004D88"/>
                </a:solidFill>
              </a:rPr>
              <a:t> sur la charge </a:t>
            </a:r>
            <a:r>
              <a:rPr lang="en-US" sz="1200" dirty="0" err="1">
                <a:solidFill>
                  <a:srgbClr val="004D88"/>
                </a:solidFill>
              </a:rPr>
              <a:t>salariale</a:t>
            </a:r>
            <a:r>
              <a:rPr lang="en-US" sz="1200" dirty="0">
                <a:solidFill>
                  <a:srgbClr val="004D88"/>
                </a:solidFill>
              </a:rPr>
              <a:t> </a:t>
            </a:r>
            <a:r>
              <a:rPr lang="en-US" sz="1200" dirty="0" err="1">
                <a:solidFill>
                  <a:srgbClr val="004D88"/>
                </a:solidFill>
              </a:rPr>
              <a:t>globale</a:t>
            </a:r>
            <a:br>
              <a:rPr lang="en-US" sz="1200" dirty="0">
                <a:solidFill>
                  <a:srgbClr val="004D88"/>
                </a:solidFill>
              </a:rPr>
            </a:br>
            <a:r>
              <a:rPr lang="en-US" sz="1200" i="1" dirty="0">
                <a:solidFill>
                  <a:srgbClr val="004D88"/>
                </a:solidFill>
              </a:rPr>
              <a:t>BE-FL, BB (DE), HE (DE), NRW (DE)</a:t>
            </a:r>
          </a:p>
          <a:p>
            <a:pPr>
              <a:spcAft>
                <a:spcPts val="400"/>
              </a:spcAft>
            </a:pPr>
            <a:r>
              <a:rPr lang="en-US" sz="1200" dirty="0">
                <a:solidFill>
                  <a:srgbClr val="004D88"/>
                </a:solidFill>
              </a:rPr>
              <a:t>Echelles </a:t>
            </a:r>
            <a:r>
              <a:rPr lang="en-US" sz="1200" dirty="0" err="1">
                <a:solidFill>
                  <a:srgbClr val="004D88"/>
                </a:solidFill>
              </a:rPr>
              <a:t>salariales</a:t>
            </a:r>
            <a:r>
              <a:rPr lang="en-US" sz="1200" dirty="0">
                <a:solidFill>
                  <a:srgbClr val="004D88"/>
                </a:solidFill>
              </a:rPr>
              <a:t> </a:t>
            </a:r>
            <a:r>
              <a:rPr lang="en-US" sz="1200" dirty="0" err="1">
                <a:solidFill>
                  <a:srgbClr val="004D88"/>
                </a:solidFill>
              </a:rPr>
              <a:t>négociées</a:t>
            </a:r>
            <a:r>
              <a:rPr lang="en-US" sz="1200" dirty="0">
                <a:solidFill>
                  <a:srgbClr val="004D88"/>
                </a:solidFill>
              </a:rPr>
              <a:t> avec </a:t>
            </a:r>
            <a:r>
              <a:rPr lang="en-US" sz="1200" dirty="0" err="1">
                <a:solidFill>
                  <a:srgbClr val="004D88"/>
                </a:solidFill>
              </a:rPr>
              <a:t>d’autres</a:t>
            </a:r>
            <a:r>
              <a:rPr lang="en-US" sz="1200" dirty="0">
                <a:solidFill>
                  <a:srgbClr val="004D88"/>
                </a:solidFill>
              </a:rPr>
              <a:t> parties</a:t>
            </a:r>
            <a:br>
              <a:rPr lang="en-US" sz="1200" dirty="0">
                <a:solidFill>
                  <a:srgbClr val="004D88"/>
                </a:solidFill>
              </a:rPr>
            </a:br>
            <a:r>
              <a:rPr lang="en-US" sz="1200" i="1" dirty="0">
                <a:solidFill>
                  <a:srgbClr val="004D88"/>
                </a:solidFill>
              </a:rPr>
              <a:t>DK, FI, IS, NL, NO, UK</a:t>
            </a:r>
          </a:p>
          <a:p>
            <a:pPr>
              <a:spcAft>
                <a:spcPts val="400"/>
              </a:spcAft>
            </a:pPr>
            <a:r>
              <a:rPr lang="en-US" sz="1200" dirty="0">
                <a:solidFill>
                  <a:srgbClr val="004D88"/>
                </a:solidFill>
              </a:rPr>
              <a:t>Echelles </a:t>
            </a:r>
            <a:r>
              <a:rPr lang="en-US" sz="1200" dirty="0" err="1">
                <a:solidFill>
                  <a:srgbClr val="004D88"/>
                </a:solidFill>
              </a:rPr>
              <a:t>salariales</a:t>
            </a:r>
            <a:r>
              <a:rPr lang="en-US" sz="1200" dirty="0">
                <a:solidFill>
                  <a:srgbClr val="004D88"/>
                </a:solidFill>
              </a:rPr>
              <a:t> </a:t>
            </a:r>
            <a:r>
              <a:rPr lang="en-US" sz="1200" dirty="0" err="1">
                <a:solidFill>
                  <a:srgbClr val="004D88"/>
                </a:solidFill>
              </a:rPr>
              <a:t>fixées</a:t>
            </a:r>
            <a:r>
              <a:rPr lang="en-US" sz="1200" dirty="0">
                <a:solidFill>
                  <a:srgbClr val="004D88"/>
                </a:solidFill>
              </a:rPr>
              <a:t> au </a:t>
            </a:r>
            <a:r>
              <a:rPr lang="en-US" sz="1200" dirty="0" err="1">
                <a:solidFill>
                  <a:srgbClr val="004D88"/>
                </a:solidFill>
              </a:rPr>
              <a:t>niveau</a:t>
            </a:r>
            <a:r>
              <a:rPr lang="en-US" sz="1200" dirty="0">
                <a:solidFill>
                  <a:srgbClr val="004D88"/>
                </a:solidFill>
              </a:rPr>
              <a:t> national pour </a:t>
            </a:r>
            <a:r>
              <a:rPr lang="en-US" sz="1200" dirty="0" err="1">
                <a:solidFill>
                  <a:srgbClr val="004D88"/>
                </a:solidFill>
              </a:rPr>
              <a:t>toute</a:t>
            </a:r>
            <a:r>
              <a:rPr lang="en-US" sz="1200" dirty="0">
                <a:solidFill>
                  <a:srgbClr val="004D88"/>
                </a:solidFill>
              </a:rPr>
              <a:t> </a:t>
            </a:r>
            <a:r>
              <a:rPr lang="en-US" sz="1200" dirty="0" err="1">
                <a:solidFill>
                  <a:srgbClr val="004D88"/>
                </a:solidFill>
              </a:rPr>
              <a:t>ou</a:t>
            </a:r>
            <a:r>
              <a:rPr lang="en-US" sz="1200" dirty="0">
                <a:solidFill>
                  <a:srgbClr val="004D88"/>
                </a:solidFill>
              </a:rPr>
              <a:t> </a:t>
            </a:r>
            <a:r>
              <a:rPr lang="en-US" sz="1200" dirty="0" err="1">
                <a:solidFill>
                  <a:srgbClr val="004D88"/>
                </a:solidFill>
              </a:rPr>
              <a:t>partie</a:t>
            </a:r>
            <a:r>
              <a:rPr lang="en-US" sz="1200" dirty="0">
                <a:solidFill>
                  <a:srgbClr val="004D88"/>
                </a:solidFill>
              </a:rPr>
              <a:t> du personnel </a:t>
            </a:r>
            <a:r>
              <a:rPr lang="en-US" sz="1200" dirty="0" err="1">
                <a:solidFill>
                  <a:srgbClr val="004D88"/>
                </a:solidFill>
              </a:rPr>
              <a:t>académique</a:t>
            </a:r>
            <a:r>
              <a:rPr lang="en-US" sz="1200" dirty="0">
                <a:solidFill>
                  <a:srgbClr val="004D88"/>
                </a:solidFill>
              </a:rPr>
              <a:t> </a:t>
            </a:r>
          </a:p>
          <a:p>
            <a:pPr>
              <a:spcAft>
                <a:spcPts val="400"/>
              </a:spcAft>
            </a:pPr>
            <a:r>
              <a:rPr lang="de-DE" sz="1200" i="1" dirty="0">
                <a:solidFill>
                  <a:srgbClr val="004D88"/>
                </a:solidFill>
              </a:rPr>
              <a:t>BB (DE), HE (DE), NRW (DE), FR, HU, IE, LT, RS</a:t>
            </a:r>
            <a:endParaRPr lang="en-US" sz="1200" i="1" dirty="0">
              <a:solidFill>
                <a:srgbClr val="004D88"/>
              </a:solidFill>
            </a:endParaRPr>
          </a:p>
          <a:p>
            <a:pPr>
              <a:spcAft>
                <a:spcPts val="400"/>
              </a:spcAft>
            </a:pPr>
            <a:r>
              <a:rPr lang="en-US" sz="1200" dirty="0" err="1">
                <a:solidFill>
                  <a:srgbClr val="004D88"/>
                </a:solidFill>
              </a:rPr>
              <a:t>Rémunérations</a:t>
            </a:r>
            <a:r>
              <a:rPr lang="en-US" sz="1200" dirty="0">
                <a:solidFill>
                  <a:srgbClr val="004D88"/>
                </a:solidFill>
              </a:rPr>
              <a:t> </a:t>
            </a:r>
            <a:r>
              <a:rPr lang="en-US" sz="1200" dirty="0" err="1">
                <a:solidFill>
                  <a:srgbClr val="004D88"/>
                </a:solidFill>
              </a:rPr>
              <a:t>fixées</a:t>
            </a:r>
            <a:r>
              <a:rPr lang="en-US" sz="1200" dirty="0">
                <a:solidFill>
                  <a:srgbClr val="004D88"/>
                </a:solidFill>
              </a:rPr>
              <a:t> au </a:t>
            </a:r>
            <a:r>
              <a:rPr lang="en-US" sz="1200" dirty="0" err="1">
                <a:solidFill>
                  <a:srgbClr val="004D88"/>
                </a:solidFill>
              </a:rPr>
              <a:t>niveau</a:t>
            </a:r>
            <a:r>
              <a:rPr lang="en-US" sz="1200" dirty="0">
                <a:solidFill>
                  <a:srgbClr val="004D88"/>
                </a:solidFill>
              </a:rPr>
              <a:t> national / </a:t>
            </a:r>
            <a:r>
              <a:rPr lang="en-US" sz="1200" dirty="0" err="1">
                <a:solidFill>
                  <a:srgbClr val="004D88"/>
                </a:solidFill>
              </a:rPr>
              <a:t>statut</a:t>
            </a:r>
            <a:r>
              <a:rPr lang="en-US" sz="1200" dirty="0">
                <a:solidFill>
                  <a:srgbClr val="004D88"/>
                </a:solidFill>
              </a:rPr>
              <a:t> de </a:t>
            </a:r>
            <a:r>
              <a:rPr lang="en-US" sz="1200" dirty="0" err="1">
                <a:solidFill>
                  <a:srgbClr val="004D88"/>
                </a:solidFill>
              </a:rPr>
              <a:t>fonctionnaire</a:t>
            </a:r>
            <a:r>
              <a:rPr lang="en-US" sz="1200" dirty="0">
                <a:solidFill>
                  <a:srgbClr val="004D88"/>
                </a:solidFill>
              </a:rPr>
              <a:t> pour </a:t>
            </a:r>
            <a:r>
              <a:rPr lang="en-US" sz="1200" dirty="0" err="1">
                <a:solidFill>
                  <a:srgbClr val="004D88"/>
                </a:solidFill>
              </a:rPr>
              <a:t>toute</a:t>
            </a:r>
            <a:r>
              <a:rPr lang="en-US" sz="1200" dirty="0">
                <a:solidFill>
                  <a:srgbClr val="004D88"/>
                </a:solidFill>
              </a:rPr>
              <a:t> </a:t>
            </a:r>
            <a:r>
              <a:rPr lang="en-US" sz="1200" dirty="0" err="1">
                <a:solidFill>
                  <a:srgbClr val="004D88"/>
                </a:solidFill>
              </a:rPr>
              <a:t>ou</a:t>
            </a:r>
            <a:r>
              <a:rPr lang="en-US" sz="1200" dirty="0">
                <a:solidFill>
                  <a:srgbClr val="004D88"/>
                </a:solidFill>
              </a:rPr>
              <a:t> </a:t>
            </a:r>
            <a:r>
              <a:rPr lang="en-US" sz="1200" dirty="0" err="1">
                <a:solidFill>
                  <a:srgbClr val="004D88"/>
                </a:solidFill>
              </a:rPr>
              <a:t>partie</a:t>
            </a:r>
            <a:r>
              <a:rPr lang="en-US" sz="1200" dirty="0">
                <a:solidFill>
                  <a:srgbClr val="004D88"/>
                </a:solidFill>
              </a:rPr>
              <a:t> du personnel </a:t>
            </a:r>
            <a:r>
              <a:rPr lang="en-US" sz="1200" dirty="0" err="1">
                <a:solidFill>
                  <a:srgbClr val="004D88"/>
                </a:solidFill>
              </a:rPr>
              <a:t>académique</a:t>
            </a:r>
            <a:br>
              <a:rPr lang="en-US" sz="1200" dirty="0">
                <a:solidFill>
                  <a:srgbClr val="004D88"/>
                </a:solidFill>
              </a:rPr>
            </a:br>
            <a:r>
              <a:rPr lang="en-US" sz="1200" i="1" dirty="0">
                <a:solidFill>
                  <a:srgbClr val="004D88"/>
                </a:solidFill>
              </a:rPr>
              <a:t>AT, BE-FR, ES, HR, IT, PT, SI, SK</a:t>
            </a:r>
          </a:p>
          <a:p>
            <a:pPr>
              <a:spcAft>
                <a:spcPts val="400"/>
              </a:spcAft>
            </a:pPr>
            <a:r>
              <a:rPr lang="en-US" sz="1200" dirty="0" err="1">
                <a:solidFill>
                  <a:srgbClr val="004D88"/>
                </a:solidFill>
              </a:rPr>
              <a:t>Autres</a:t>
            </a:r>
            <a:r>
              <a:rPr lang="en-US" sz="1200" dirty="0">
                <a:solidFill>
                  <a:srgbClr val="004D88"/>
                </a:solidFill>
              </a:rPr>
              <a:t> restrictions</a:t>
            </a:r>
            <a:br>
              <a:rPr lang="en-US" sz="1200" dirty="0">
                <a:solidFill>
                  <a:srgbClr val="004D88"/>
                </a:solidFill>
              </a:rPr>
            </a:br>
            <a:r>
              <a:rPr lang="en-US" sz="1200" i="1" dirty="0">
                <a:solidFill>
                  <a:srgbClr val="004D88"/>
                </a:solidFill>
              </a:rPr>
              <a:t>BE-FL, HU, IE, NO, PL</a:t>
            </a:r>
          </a:p>
          <a:p>
            <a:pPr>
              <a:spcAft>
                <a:spcPts val="400"/>
              </a:spcAft>
            </a:pPr>
            <a:endParaRPr lang="en-US" sz="1200" i="1" dirty="0">
              <a:solidFill>
                <a:srgbClr val="004D88"/>
              </a:solidFill>
            </a:endParaRPr>
          </a:p>
          <a:p>
            <a:endParaRPr lang="en-GB" dirty="0"/>
          </a:p>
        </p:txBody>
      </p:sp>
      <p:sp>
        <p:nvSpPr>
          <p:cNvPr id="4" name="Slide Number Placeholder 3"/>
          <p:cNvSpPr>
            <a:spLocks noGrp="1"/>
          </p:cNvSpPr>
          <p:nvPr>
            <p:ph type="sldNum" sz="quarter" idx="10"/>
          </p:nvPr>
        </p:nvSpPr>
        <p:spPr/>
        <p:txBody>
          <a:bodyPr/>
          <a:lstStyle/>
          <a:p>
            <a:fld id="{69763207-9AB5-BA43-B543-28A2276420EE}" type="slidenum">
              <a:rPr lang="en-US" smtClean="0"/>
              <a:t>50</a:t>
            </a:fld>
            <a:endParaRPr lang="en-US"/>
          </a:p>
        </p:txBody>
      </p:sp>
    </p:spTree>
    <p:extLst>
      <p:ext uri="{BB962C8B-B14F-4D97-AF65-F5344CB8AC3E}">
        <p14:creationId xmlns:p14="http://schemas.microsoft.com/office/powerpoint/2010/main" val="29152012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69763207-9AB5-BA43-B543-28A2276420EE}" type="slidenum">
              <a:rPr lang="en-US" smtClean="0"/>
              <a:t>54</a:t>
            </a:fld>
            <a:endParaRPr lang="en-US"/>
          </a:p>
        </p:txBody>
      </p:sp>
    </p:spTree>
    <p:extLst>
      <p:ext uri="{BB962C8B-B14F-4D97-AF65-F5344CB8AC3E}">
        <p14:creationId xmlns:p14="http://schemas.microsoft.com/office/powerpoint/2010/main" val="1407360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69763207-9AB5-BA43-B543-28A2276420EE}" type="slidenum">
              <a:rPr lang="en-US" smtClean="0"/>
              <a:t>55</a:t>
            </a:fld>
            <a:endParaRPr lang="en-US"/>
          </a:p>
        </p:txBody>
      </p:sp>
    </p:spTree>
    <p:extLst>
      <p:ext uri="{BB962C8B-B14F-4D97-AF65-F5344CB8AC3E}">
        <p14:creationId xmlns:p14="http://schemas.microsoft.com/office/powerpoint/2010/main" val="41395242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69763207-9AB5-BA43-B543-28A2276420EE}" type="slidenum">
              <a:rPr lang="en-US" smtClean="0"/>
              <a:t>57</a:t>
            </a:fld>
            <a:endParaRPr lang="en-US"/>
          </a:p>
        </p:txBody>
      </p:sp>
    </p:spTree>
    <p:extLst>
      <p:ext uri="{BB962C8B-B14F-4D97-AF65-F5344CB8AC3E}">
        <p14:creationId xmlns:p14="http://schemas.microsoft.com/office/powerpoint/2010/main" val="6287192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69763207-9AB5-BA43-B543-28A2276420EE}" type="slidenum">
              <a:rPr lang="en-US" smtClean="0"/>
              <a:t>58</a:t>
            </a:fld>
            <a:endParaRPr lang="en-US"/>
          </a:p>
        </p:txBody>
      </p:sp>
    </p:spTree>
    <p:extLst>
      <p:ext uri="{BB962C8B-B14F-4D97-AF65-F5344CB8AC3E}">
        <p14:creationId xmlns:p14="http://schemas.microsoft.com/office/powerpoint/2010/main" val="1701142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69763207-9AB5-BA43-B543-28A2276420EE}" type="slidenum">
              <a:rPr lang="en-US" smtClean="0"/>
              <a:t>7</a:t>
            </a:fld>
            <a:endParaRPr lang="en-US"/>
          </a:p>
        </p:txBody>
      </p:sp>
    </p:spTree>
    <p:extLst>
      <p:ext uri="{BB962C8B-B14F-4D97-AF65-F5344CB8AC3E}">
        <p14:creationId xmlns:p14="http://schemas.microsoft.com/office/powerpoint/2010/main" val="844843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a:t>
            </a:r>
            <a:r>
              <a:rPr lang="en-BE" dirty="0"/>
              <a:t>o</a:t>
            </a:r>
            <a:r>
              <a:rPr lang="fr-FR" dirty="0"/>
              <a:t>s</a:t>
            </a:r>
            <a:r>
              <a:rPr lang="en-BE" dirty="0" err="1"/>
              <a:t>i</a:t>
            </a:r>
            <a:r>
              <a:rPr lang="fr-FR" dirty="0"/>
              <a:t>t</a:t>
            </a:r>
            <a:r>
              <a:rPr lang="en-BE" dirty="0" err="1"/>
              <a:t>i</a:t>
            </a:r>
            <a:r>
              <a:rPr lang="fr-FR" dirty="0"/>
              <a:t>v</a:t>
            </a:r>
            <a:r>
              <a:rPr lang="en-BE" dirty="0"/>
              <a:t>e tr</a:t>
            </a:r>
            <a:r>
              <a:rPr lang="fr-FR" dirty="0"/>
              <a:t>e</a:t>
            </a:r>
            <a:r>
              <a:rPr lang="en-BE" dirty="0"/>
              <a:t>n</a:t>
            </a:r>
            <a:r>
              <a:rPr lang="fr-FR" dirty="0"/>
              <a:t>d</a:t>
            </a:r>
            <a:r>
              <a:rPr lang="en-BE" dirty="0"/>
              <a:t> – </a:t>
            </a:r>
            <a:r>
              <a:rPr lang="fr-FR" dirty="0"/>
              <a:t>o</a:t>
            </a:r>
            <a:r>
              <a:rPr lang="en-BE" dirty="0"/>
              <a:t>n</a:t>
            </a:r>
            <a:r>
              <a:rPr lang="fr-FR" dirty="0"/>
              <a:t>l</a:t>
            </a:r>
            <a:r>
              <a:rPr lang="en-BE" dirty="0"/>
              <a:t>y </a:t>
            </a:r>
            <a:r>
              <a:rPr lang="fr-FR" dirty="0"/>
              <a:t>o</a:t>
            </a:r>
            <a:r>
              <a:rPr lang="en-BE" dirty="0"/>
              <a:t>n</a:t>
            </a:r>
            <a:r>
              <a:rPr lang="fr-FR" dirty="0"/>
              <a:t>e</a:t>
            </a:r>
            <a:r>
              <a:rPr lang="en-BE" dirty="0"/>
              <a:t> </a:t>
            </a:r>
            <a:r>
              <a:rPr lang="fr-FR" dirty="0"/>
              <a:t>n</a:t>
            </a:r>
            <a:r>
              <a:rPr lang="en-BE" dirty="0"/>
              <a:t>e</a:t>
            </a:r>
            <a:r>
              <a:rPr lang="fr-FR" dirty="0"/>
              <a:t>g</a:t>
            </a:r>
            <a:r>
              <a:rPr lang="en-BE" dirty="0"/>
              <a:t>a</a:t>
            </a:r>
            <a:r>
              <a:rPr lang="fr-FR" dirty="0"/>
              <a:t>t</a:t>
            </a:r>
            <a:r>
              <a:rPr lang="en-BE" dirty="0" err="1"/>
              <a:t>i</a:t>
            </a:r>
            <a:r>
              <a:rPr lang="fr-FR" dirty="0"/>
              <a:t>v</a:t>
            </a:r>
            <a:r>
              <a:rPr lang="en-BE" dirty="0"/>
              <a:t>e </a:t>
            </a:r>
            <a:r>
              <a:rPr lang="fr-FR" dirty="0"/>
              <a:t>b</a:t>
            </a:r>
            <a:r>
              <a:rPr lang="en-BE" dirty="0"/>
              <a:t>u</a:t>
            </a:r>
            <a:r>
              <a:rPr lang="fr-FR" dirty="0"/>
              <a:t>t</a:t>
            </a:r>
            <a:r>
              <a:rPr lang="en-BE" dirty="0"/>
              <a:t> </a:t>
            </a:r>
            <a:r>
              <a:rPr lang="fr-FR" dirty="0"/>
              <a:t>s</a:t>
            </a:r>
            <a:r>
              <a:rPr lang="en-BE" dirty="0"/>
              <a:t>p</a:t>
            </a:r>
            <a:r>
              <a:rPr lang="fr-FR" dirty="0"/>
              <a:t>e</a:t>
            </a:r>
            <a:r>
              <a:rPr lang="en-BE" dirty="0"/>
              <a:t>c</a:t>
            </a:r>
            <a:r>
              <a:rPr lang="fr-FR" dirty="0"/>
              <a:t>i</a:t>
            </a:r>
            <a:r>
              <a:rPr lang="en-BE" dirty="0"/>
              <a:t>f</a:t>
            </a:r>
            <a:r>
              <a:rPr lang="fr-FR" dirty="0"/>
              <a:t>i</a:t>
            </a:r>
            <a:r>
              <a:rPr lang="en-BE" dirty="0"/>
              <a:t>c </a:t>
            </a:r>
            <a:r>
              <a:rPr lang="fr-FR" dirty="0"/>
              <a:t>c</a:t>
            </a:r>
            <a:r>
              <a:rPr lang="en-BE" dirty="0"/>
              <a:t>o</a:t>
            </a:r>
            <a:r>
              <a:rPr lang="fr-FR" dirty="0"/>
              <a:t>n</a:t>
            </a:r>
            <a:r>
              <a:rPr lang="en-BE" dirty="0"/>
              <a:t>t</a:t>
            </a:r>
            <a:r>
              <a:rPr lang="fr-FR" dirty="0"/>
              <a:t>e</a:t>
            </a:r>
            <a:r>
              <a:rPr lang="en-BE" dirty="0"/>
              <a:t>x</a:t>
            </a:r>
            <a:r>
              <a:rPr lang="fr-FR" dirty="0"/>
              <a:t>t</a:t>
            </a:r>
            <a:r>
              <a:rPr lang="en-BE" dirty="0"/>
              <a:t> / </a:t>
            </a:r>
            <a:r>
              <a:rPr lang="fr-FR" dirty="0"/>
              <a:t>r</a:t>
            </a:r>
            <a:r>
              <a:rPr lang="en-BE" dirty="0"/>
              <a:t>a</a:t>
            </a:r>
            <a:r>
              <a:rPr lang="fr-FR" dirty="0"/>
              <a:t>t</a:t>
            </a:r>
            <a:r>
              <a:rPr lang="en-BE" dirty="0"/>
              <a:t>h</a:t>
            </a:r>
            <a:r>
              <a:rPr lang="fr-FR" dirty="0"/>
              <a:t>e</a:t>
            </a:r>
            <a:r>
              <a:rPr lang="en-BE" dirty="0"/>
              <a:t>r </a:t>
            </a:r>
            <a:r>
              <a:rPr lang="fr-FR" dirty="0"/>
              <a:t>s</a:t>
            </a:r>
            <a:r>
              <a:rPr lang="en-BE" dirty="0" err="1"/>
              <a:t>i</a:t>
            </a:r>
            <a:r>
              <a:rPr lang="fr-FR" dirty="0"/>
              <a:t>m</a:t>
            </a:r>
            <a:r>
              <a:rPr lang="en-BE" dirty="0" err="1"/>
              <a:t>i</a:t>
            </a:r>
            <a:r>
              <a:rPr lang="fr-FR" dirty="0"/>
              <a:t>l</a:t>
            </a:r>
            <a:r>
              <a:rPr lang="en-BE" dirty="0"/>
              <a:t>a</a:t>
            </a:r>
            <a:r>
              <a:rPr lang="fr-FR" dirty="0"/>
              <a:t>r</a:t>
            </a:r>
            <a:r>
              <a:rPr lang="en-BE" dirty="0"/>
              <a:t> </a:t>
            </a:r>
            <a:r>
              <a:rPr lang="fr-FR" dirty="0"/>
              <a:t>t</a:t>
            </a:r>
            <a:r>
              <a:rPr lang="en-BE" dirty="0"/>
              <a:t>o </a:t>
            </a:r>
            <a:r>
              <a:rPr lang="fr-FR" dirty="0"/>
              <a:t>l</a:t>
            </a:r>
            <a:r>
              <a:rPr lang="en-BE" dirty="0"/>
              <a:t>a</a:t>
            </a:r>
            <a:r>
              <a:rPr lang="fr-FR" dirty="0"/>
              <a:t>s</a:t>
            </a:r>
            <a:r>
              <a:rPr lang="en-BE" dirty="0"/>
              <a:t>t </a:t>
            </a:r>
            <a:r>
              <a:rPr lang="fr-FR" dirty="0"/>
              <a:t>y</a:t>
            </a:r>
            <a:r>
              <a:rPr lang="en-BE" dirty="0"/>
              <a:t>e</a:t>
            </a:r>
            <a:r>
              <a:rPr lang="fr-FR" dirty="0"/>
              <a:t>a</a:t>
            </a:r>
            <a:r>
              <a:rPr lang="en-BE" dirty="0"/>
              <a:t>r, </a:t>
            </a:r>
            <a:r>
              <a:rPr lang="fr-FR" dirty="0"/>
              <a:t>w</a:t>
            </a:r>
            <a:r>
              <a:rPr lang="en-BE" dirty="0" err="1"/>
              <a:t>i</a:t>
            </a:r>
            <a:r>
              <a:rPr lang="fr-FR" dirty="0"/>
              <a:t>t</a:t>
            </a:r>
            <a:r>
              <a:rPr lang="en-BE" dirty="0"/>
              <a:t>h </a:t>
            </a:r>
            <a:r>
              <a:rPr lang="fr-FR" dirty="0"/>
              <a:t>o</a:t>
            </a:r>
            <a:r>
              <a:rPr lang="en-BE" dirty="0"/>
              <a:t>n</a:t>
            </a:r>
            <a:r>
              <a:rPr lang="fr-FR" dirty="0"/>
              <a:t>l</a:t>
            </a:r>
            <a:r>
              <a:rPr lang="en-BE" dirty="0"/>
              <a:t>y </a:t>
            </a:r>
            <a:r>
              <a:rPr lang="fr-FR" dirty="0"/>
              <a:t>I</a:t>
            </a:r>
            <a:r>
              <a:rPr lang="en-BE" dirty="0"/>
              <a:t>S </a:t>
            </a:r>
            <a:r>
              <a:rPr lang="fr-FR" dirty="0"/>
              <a:t>r</a:t>
            </a:r>
            <a:r>
              <a:rPr lang="en-BE" dirty="0"/>
              <a:t>e</a:t>
            </a:r>
            <a:r>
              <a:rPr lang="fr-FR" dirty="0"/>
              <a:t>m</a:t>
            </a:r>
            <a:r>
              <a:rPr lang="en-BE" dirty="0"/>
              <a:t>a</a:t>
            </a:r>
            <a:r>
              <a:rPr lang="fr-FR" dirty="0"/>
              <a:t>i</a:t>
            </a:r>
            <a:r>
              <a:rPr lang="en-BE" dirty="0"/>
              <a:t>n</a:t>
            </a:r>
            <a:r>
              <a:rPr lang="fr-FR" dirty="0"/>
              <a:t>i</a:t>
            </a:r>
            <a:r>
              <a:rPr lang="en-BE" dirty="0"/>
              <a:t>n</a:t>
            </a:r>
            <a:r>
              <a:rPr lang="fr-FR" dirty="0"/>
              <a:t>g</a:t>
            </a:r>
            <a:r>
              <a:rPr lang="en-BE" dirty="0"/>
              <a:t> </a:t>
            </a:r>
            <a:r>
              <a:rPr lang="fr-FR" dirty="0"/>
              <a:t>i</a:t>
            </a:r>
            <a:r>
              <a:rPr lang="en-BE" dirty="0"/>
              <a:t>n </a:t>
            </a:r>
            <a:r>
              <a:rPr lang="fr-FR" dirty="0"/>
              <a:t>t</a:t>
            </a:r>
            <a:r>
              <a:rPr lang="en-BE" dirty="0"/>
              <a:t>h</a:t>
            </a:r>
            <a:r>
              <a:rPr lang="fr-FR" dirty="0"/>
              <a:t>e</a:t>
            </a:r>
            <a:r>
              <a:rPr lang="en-BE" dirty="0"/>
              <a:t> +10% </a:t>
            </a:r>
            <a:r>
              <a:rPr lang="fr-FR" dirty="0"/>
              <a:t>c</a:t>
            </a:r>
            <a:r>
              <a:rPr lang="en-BE" dirty="0"/>
              <a:t>a</a:t>
            </a:r>
            <a:r>
              <a:rPr lang="fr-FR" dirty="0"/>
              <a:t>t</a:t>
            </a:r>
            <a:r>
              <a:rPr lang="en-BE" dirty="0"/>
              <a:t>e</a:t>
            </a:r>
            <a:r>
              <a:rPr lang="fr-FR" dirty="0"/>
              <a:t>g</a:t>
            </a:r>
            <a:r>
              <a:rPr lang="en-BE" dirty="0"/>
              <a:t>o</a:t>
            </a:r>
            <a:r>
              <a:rPr lang="fr-FR" dirty="0"/>
              <a:t>r</a:t>
            </a:r>
            <a:r>
              <a:rPr lang="en-BE" dirty="0"/>
              <a:t>y,</a:t>
            </a:r>
          </a:p>
          <a:p>
            <a:r>
              <a:rPr lang="en-BE" dirty="0"/>
              <a:t>Fu</a:t>
            </a:r>
            <a:r>
              <a:rPr lang="fr-FR" dirty="0"/>
              <a:t>e</a:t>
            </a:r>
            <a:r>
              <a:rPr lang="en-BE" dirty="0"/>
              <a:t>l</a:t>
            </a:r>
            <a:r>
              <a:rPr lang="fr-FR" dirty="0"/>
              <a:t>l</a:t>
            </a:r>
            <a:r>
              <a:rPr lang="en-BE" dirty="0"/>
              <a:t>e</a:t>
            </a:r>
            <a:r>
              <a:rPr lang="fr-FR" dirty="0"/>
              <a:t>d</a:t>
            </a:r>
            <a:r>
              <a:rPr lang="en-BE" dirty="0"/>
              <a:t> </a:t>
            </a:r>
            <a:r>
              <a:rPr lang="fr-FR" dirty="0"/>
              <a:t>b</a:t>
            </a:r>
            <a:r>
              <a:rPr lang="en-BE" dirty="0"/>
              <a:t>y </a:t>
            </a:r>
            <a:r>
              <a:rPr lang="fr-FR" dirty="0"/>
              <a:t>i</a:t>
            </a:r>
            <a:r>
              <a:rPr lang="en-BE" dirty="0"/>
              <a:t>m</a:t>
            </a:r>
            <a:r>
              <a:rPr lang="fr-FR" dirty="0"/>
              <a:t>p</a:t>
            </a:r>
            <a:r>
              <a:rPr lang="en-BE" dirty="0"/>
              <a:t>r</a:t>
            </a:r>
            <a:r>
              <a:rPr lang="fr-FR" dirty="0"/>
              <a:t>o</a:t>
            </a:r>
            <a:r>
              <a:rPr lang="en-BE" dirty="0"/>
              <a:t>v</a:t>
            </a:r>
            <a:r>
              <a:rPr lang="fr-FR" dirty="0"/>
              <a:t>e</a:t>
            </a:r>
            <a:r>
              <a:rPr lang="en-BE" dirty="0"/>
              <a:t>d </a:t>
            </a:r>
            <a:r>
              <a:rPr lang="fr-FR" dirty="0"/>
              <a:t>g</a:t>
            </a:r>
            <a:r>
              <a:rPr lang="en-BE" dirty="0" err="1"/>
              <a:t>rowth</a:t>
            </a:r>
            <a:endParaRPr lang="en-BE" dirty="0"/>
          </a:p>
          <a:p>
            <a:r>
              <a:rPr lang="en-BE" dirty="0"/>
              <a:t>Take into </a:t>
            </a:r>
            <a:r>
              <a:rPr lang="fr-FR" dirty="0"/>
              <a:t>c</a:t>
            </a:r>
            <a:r>
              <a:rPr lang="en-BE" dirty="0"/>
              <a:t>o</a:t>
            </a:r>
            <a:r>
              <a:rPr lang="fr-FR" dirty="0"/>
              <a:t>n</a:t>
            </a:r>
            <a:r>
              <a:rPr lang="en-BE" dirty="0"/>
              <a:t>s</a:t>
            </a:r>
            <a:r>
              <a:rPr lang="fr-FR" dirty="0"/>
              <a:t>i</a:t>
            </a:r>
            <a:r>
              <a:rPr lang="en-BE" dirty="0"/>
              <a:t>d</a:t>
            </a:r>
            <a:r>
              <a:rPr lang="fr-FR" dirty="0"/>
              <a:t>e</a:t>
            </a:r>
            <a:r>
              <a:rPr lang="en-BE" dirty="0"/>
              <a:t>r</a:t>
            </a:r>
            <a:r>
              <a:rPr lang="fr-FR" dirty="0"/>
              <a:t>a</a:t>
            </a:r>
            <a:r>
              <a:rPr lang="en-BE" dirty="0"/>
              <a:t>t</a:t>
            </a:r>
            <a:r>
              <a:rPr lang="fr-FR" dirty="0"/>
              <a:t>i</a:t>
            </a:r>
            <a:r>
              <a:rPr lang="en-BE" dirty="0"/>
              <a:t>o</a:t>
            </a:r>
            <a:r>
              <a:rPr lang="fr-FR" dirty="0"/>
              <a:t>n</a:t>
            </a:r>
            <a:r>
              <a:rPr lang="en-BE" dirty="0"/>
              <a:t> potentially high inf</a:t>
            </a:r>
            <a:r>
              <a:rPr lang="fr-FR" dirty="0"/>
              <a:t>l</a:t>
            </a:r>
            <a:r>
              <a:rPr lang="en-BE" dirty="0"/>
              <a:t>a</a:t>
            </a:r>
            <a:r>
              <a:rPr lang="fr-FR" dirty="0"/>
              <a:t>t</a:t>
            </a:r>
            <a:r>
              <a:rPr lang="en-BE" dirty="0" err="1"/>
              <a:t>i</a:t>
            </a:r>
            <a:r>
              <a:rPr lang="fr-FR" dirty="0"/>
              <a:t>o</a:t>
            </a:r>
            <a:r>
              <a:rPr lang="en-BE" dirty="0"/>
              <a:t>n </a:t>
            </a:r>
            <a:r>
              <a:rPr lang="fr-FR" dirty="0"/>
              <a:t>t</a:t>
            </a:r>
            <a:r>
              <a:rPr lang="en-BE" dirty="0"/>
              <a:t>h</a:t>
            </a:r>
            <a:r>
              <a:rPr lang="fr-FR" dirty="0"/>
              <a:t>a</a:t>
            </a:r>
            <a:r>
              <a:rPr lang="en-BE" dirty="0"/>
              <a:t>t </a:t>
            </a:r>
            <a:r>
              <a:rPr lang="fr-FR" dirty="0"/>
              <a:t>w</a:t>
            </a:r>
            <a:r>
              <a:rPr lang="en-BE" dirty="0" err="1"/>
              <a:t>i</a:t>
            </a:r>
            <a:r>
              <a:rPr lang="fr-FR" dirty="0"/>
              <a:t>l</a:t>
            </a:r>
            <a:r>
              <a:rPr lang="en-BE" dirty="0"/>
              <a:t>l </a:t>
            </a:r>
            <a:r>
              <a:rPr lang="fr-FR" dirty="0"/>
              <a:t>o</a:t>
            </a:r>
            <a:r>
              <a:rPr lang="en-BE" dirty="0"/>
              <a:t>f</a:t>
            </a:r>
            <a:r>
              <a:rPr lang="fr-FR" dirty="0"/>
              <a:t>f</a:t>
            </a:r>
            <a:r>
              <a:rPr lang="en-BE" dirty="0"/>
              <a:t>s</a:t>
            </a:r>
            <a:r>
              <a:rPr lang="fr-FR" dirty="0"/>
              <a:t>e</a:t>
            </a:r>
            <a:r>
              <a:rPr lang="en-BE" dirty="0"/>
              <a:t>t </a:t>
            </a:r>
            <a:r>
              <a:rPr lang="fr-FR" dirty="0"/>
              <a:t>p</a:t>
            </a:r>
            <a:r>
              <a:rPr lang="en-BE" dirty="0"/>
              <a:t>a</a:t>
            </a:r>
            <a:r>
              <a:rPr lang="fr-FR" dirty="0"/>
              <a:t>r</a:t>
            </a:r>
            <a:r>
              <a:rPr lang="en-BE" dirty="0"/>
              <a:t>t </a:t>
            </a:r>
            <a:r>
              <a:rPr lang="fr-FR" dirty="0"/>
              <a:t>o</a:t>
            </a:r>
            <a:r>
              <a:rPr lang="en-BE" dirty="0"/>
              <a:t>f </a:t>
            </a:r>
            <a:r>
              <a:rPr lang="fr-FR" dirty="0"/>
              <a:t>t</a:t>
            </a:r>
            <a:r>
              <a:rPr lang="en-BE" dirty="0"/>
              <a:t>h</a:t>
            </a:r>
            <a:r>
              <a:rPr lang="fr-FR" dirty="0"/>
              <a:t>e</a:t>
            </a:r>
            <a:r>
              <a:rPr lang="en-BE" dirty="0"/>
              <a:t> </a:t>
            </a:r>
            <a:r>
              <a:rPr lang="fr-FR" dirty="0"/>
              <a:t>g</a:t>
            </a:r>
            <a:r>
              <a:rPr lang="en-BE" dirty="0"/>
              <a:t>a</a:t>
            </a:r>
            <a:r>
              <a:rPr lang="fr-FR" dirty="0"/>
              <a:t>i</a:t>
            </a:r>
            <a:r>
              <a:rPr lang="en-BE" dirty="0"/>
              <a:t>n</a:t>
            </a:r>
            <a:r>
              <a:rPr lang="fr-FR" dirty="0"/>
              <a:t>s</a:t>
            </a:r>
            <a:endParaRPr lang="en-BE" dirty="0"/>
          </a:p>
        </p:txBody>
      </p:sp>
      <p:sp>
        <p:nvSpPr>
          <p:cNvPr id="4" name="Slide Number Placeholder 3"/>
          <p:cNvSpPr>
            <a:spLocks noGrp="1"/>
          </p:cNvSpPr>
          <p:nvPr>
            <p:ph type="sldNum" sz="quarter" idx="5"/>
          </p:nvPr>
        </p:nvSpPr>
        <p:spPr/>
        <p:txBody>
          <a:bodyPr/>
          <a:lstStyle/>
          <a:p>
            <a:fld id="{69763207-9AB5-BA43-B543-28A2276420EE}" type="slidenum">
              <a:rPr lang="en-US" smtClean="0"/>
              <a:t>8</a:t>
            </a:fld>
            <a:endParaRPr lang="en-US"/>
          </a:p>
        </p:txBody>
      </p:sp>
    </p:spTree>
    <p:extLst>
      <p:ext uri="{BB962C8B-B14F-4D97-AF65-F5344CB8AC3E}">
        <p14:creationId xmlns:p14="http://schemas.microsoft.com/office/powerpoint/2010/main" val="2576212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69763207-9AB5-BA43-B543-28A2276420EE}" type="slidenum">
              <a:rPr lang="en-US" smtClean="0"/>
              <a:t>9</a:t>
            </a:fld>
            <a:endParaRPr lang="en-US"/>
          </a:p>
        </p:txBody>
      </p:sp>
    </p:spTree>
    <p:extLst>
      <p:ext uri="{BB962C8B-B14F-4D97-AF65-F5344CB8AC3E}">
        <p14:creationId xmlns:p14="http://schemas.microsoft.com/office/powerpoint/2010/main" val="2754116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63207-9AB5-BA43-B543-28A2276420EE}" type="slidenum">
              <a:rPr lang="en-US" smtClean="0"/>
              <a:t>10</a:t>
            </a:fld>
            <a:endParaRPr lang="en-US"/>
          </a:p>
        </p:txBody>
      </p:sp>
    </p:spTree>
    <p:extLst>
      <p:ext uri="{BB962C8B-B14F-4D97-AF65-F5344CB8AC3E}">
        <p14:creationId xmlns:p14="http://schemas.microsoft.com/office/powerpoint/2010/main" val="1403335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63207-9AB5-BA43-B543-28A2276420EE}" type="slidenum">
              <a:rPr lang="en-US" smtClean="0"/>
              <a:t>11</a:t>
            </a:fld>
            <a:endParaRPr lang="en-US"/>
          </a:p>
        </p:txBody>
      </p:sp>
    </p:spTree>
    <p:extLst>
      <p:ext uri="{BB962C8B-B14F-4D97-AF65-F5344CB8AC3E}">
        <p14:creationId xmlns:p14="http://schemas.microsoft.com/office/powerpoint/2010/main" val="4127709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3970" y="2794304"/>
            <a:ext cx="9299778" cy="1764996"/>
          </a:xfrm>
          <a:prstGeom prst="rect">
            <a:avLst/>
          </a:prstGeom>
        </p:spPr>
        <p:txBody>
          <a:bodyPr anchor="t">
            <a:normAutofit/>
          </a:bodyPr>
          <a:lstStyle>
            <a:lvl1pPr algn="l">
              <a:defRPr sz="5500" b="0" i="0" baseline="0">
                <a:solidFill>
                  <a:schemeClr val="accent3"/>
                </a:solidFill>
                <a:latin typeface="Arial" charset="0"/>
                <a:cs typeface="Calibri Light"/>
              </a:defRPr>
            </a:lvl1pPr>
          </a:lstStyle>
          <a:p>
            <a:r>
              <a:rPr lang="en-US"/>
              <a:t>Click to edit Master title style</a:t>
            </a:r>
            <a:endParaRPr lang="en-US" dirty="0"/>
          </a:p>
        </p:txBody>
      </p:sp>
      <p:sp>
        <p:nvSpPr>
          <p:cNvPr id="3" name="Subtitle 2"/>
          <p:cNvSpPr>
            <a:spLocks noGrp="1"/>
          </p:cNvSpPr>
          <p:nvPr>
            <p:ph type="subTitle" idx="1"/>
          </p:nvPr>
        </p:nvSpPr>
        <p:spPr>
          <a:xfrm>
            <a:off x="770096" y="2322642"/>
            <a:ext cx="9144000" cy="566934"/>
          </a:xfrm>
        </p:spPr>
        <p:txBody>
          <a:bodyPr>
            <a:normAutofit/>
          </a:bodyPr>
          <a:lstStyle>
            <a:lvl1pPr marL="0" indent="0" algn="l">
              <a:buNone/>
              <a:defRPr sz="3000" b="1" i="0" cap="all" baseline="0">
                <a:solidFill>
                  <a:schemeClr val="bg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12"/>
          <p:cNvSpPr>
            <a:spLocks noGrp="1"/>
          </p:cNvSpPr>
          <p:nvPr>
            <p:ph type="body" sz="quarter" idx="23" hasCustomPrompt="1"/>
          </p:nvPr>
        </p:nvSpPr>
        <p:spPr>
          <a:xfrm>
            <a:off x="2897517" y="4662467"/>
            <a:ext cx="7318825" cy="855962"/>
          </a:xfrm>
        </p:spPr>
        <p:txBody>
          <a:bodyPr>
            <a:normAutofit/>
          </a:bodyPr>
          <a:lstStyle>
            <a:lvl1pPr marL="0" indent="0">
              <a:lnSpc>
                <a:spcPct val="100000"/>
              </a:lnSpc>
              <a:spcBef>
                <a:spcPts val="0"/>
              </a:spcBef>
              <a:buNone/>
              <a:defRPr sz="1800" baseline="0">
                <a:solidFill>
                  <a:schemeClr val="bg1"/>
                </a:solidFill>
                <a:latin typeface="Arial"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BE" dirty="0"/>
              <a:t>Enora Bennetot Pruvot</a:t>
            </a:r>
            <a:endParaRPr lang="en-US" dirty="0"/>
          </a:p>
          <a:p>
            <a:pPr lvl="0"/>
            <a:r>
              <a:rPr lang="en-BE" dirty="0" err="1"/>
              <a:t>Directrice</a:t>
            </a:r>
            <a:r>
              <a:rPr lang="en-BE" dirty="0"/>
              <a:t> </a:t>
            </a:r>
            <a:r>
              <a:rPr lang="en-BE" dirty="0" err="1"/>
              <a:t>adjointe</a:t>
            </a:r>
            <a:r>
              <a:rPr lang="en-BE" dirty="0"/>
              <a:t>, </a:t>
            </a:r>
            <a:r>
              <a:rPr lang="en-BE" dirty="0" err="1"/>
              <a:t>Gouvernance</a:t>
            </a:r>
            <a:r>
              <a:rPr lang="en-BE" dirty="0"/>
              <a:t>, </a:t>
            </a:r>
            <a:r>
              <a:rPr lang="en-BE" dirty="0" err="1"/>
              <a:t>financements</a:t>
            </a:r>
            <a:r>
              <a:rPr lang="en-BE" dirty="0"/>
              <a:t> et </a:t>
            </a:r>
            <a:r>
              <a:rPr lang="en-BE" dirty="0" err="1"/>
              <a:t>développement</a:t>
            </a:r>
            <a:r>
              <a:rPr lang="en-BE" dirty="0"/>
              <a:t> des politiques </a:t>
            </a:r>
            <a:r>
              <a:rPr lang="en-BE" dirty="0" err="1"/>
              <a:t>publiques</a:t>
            </a:r>
            <a:endParaRPr lang="en-BE" dirty="0"/>
          </a:p>
          <a:p>
            <a:pPr lvl="0"/>
            <a:r>
              <a:rPr lang="en-BE" dirty="0"/>
              <a:t>Association </a:t>
            </a:r>
            <a:r>
              <a:rPr lang="en-BE" dirty="0" err="1"/>
              <a:t>européenne</a:t>
            </a:r>
            <a:r>
              <a:rPr lang="en-BE" dirty="0"/>
              <a:t> de </a:t>
            </a:r>
            <a:r>
              <a:rPr lang="en-BE" dirty="0" err="1"/>
              <a:t>l’université</a:t>
            </a:r>
            <a:endParaRPr lang="en-US" dirty="0"/>
          </a:p>
        </p:txBody>
      </p:sp>
      <p:sp>
        <p:nvSpPr>
          <p:cNvPr id="9" name="Date Placeholder 4"/>
          <p:cNvSpPr txBox="1">
            <a:spLocks/>
          </p:cNvSpPr>
          <p:nvPr userDrawn="1"/>
        </p:nvSpPr>
        <p:spPr>
          <a:xfrm>
            <a:off x="2905117" y="5938779"/>
            <a:ext cx="337466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BE" sz="1800" b="1" i="0" baseline="0" dirty="0">
                <a:solidFill>
                  <a:schemeClr val="accent3"/>
                </a:solidFill>
                <a:latin typeface="Arial" charset="0"/>
              </a:rPr>
              <a:t>Paris, 7 </a:t>
            </a:r>
            <a:r>
              <a:rPr lang="fr-FR" sz="1800" b="1" i="0" baseline="0" dirty="0">
                <a:solidFill>
                  <a:schemeClr val="accent3"/>
                </a:solidFill>
                <a:latin typeface="Arial" charset="0"/>
              </a:rPr>
              <a:t>N</a:t>
            </a:r>
            <a:r>
              <a:rPr lang="en-BE" sz="1800" b="1" i="0" baseline="0" dirty="0" err="1">
                <a:solidFill>
                  <a:schemeClr val="accent3"/>
                </a:solidFill>
                <a:latin typeface="Arial" charset="0"/>
              </a:rPr>
              <a:t>ovemb</a:t>
            </a:r>
            <a:r>
              <a:rPr lang="fr-FR" sz="1800" b="1" i="0" baseline="0" dirty="0">
                <a:solidFill>
                  <a:schemeClr val="accent3"/>
                </a:solidFill>
                <a:latin typeface="Arial" charset="0"/>
              </a:rPr>
              <a:t>r</a:t>
            </a:r>
            <a:r>
              <a:rPr lang="en-BE" sz="1800" b="1" i="0" baseline="0" dirty="0">
                <a:solidFill>
                  <a:schemeClr val="accent3"/>
                </a:solidFill>
                <a:latin typeface="Arial" charset="0"/>
              </a:rPr>
              <a:t>e 2019</a:t>
            </a:r>
            <a:endParaRPr lang="en-GB" sz="1800" b="1" i="0" baseline="0" dirty="0">
              <a:solidFill>
                <a:schemeClr val="accent3"/>
              </a:solidFill>
              <a:latin typeface="Arial" charset="0"/>
            </a:endParaRPr>
          </a:p>
        </p:txBody>
      </p:sp>
    </p:spTree>
    <p:extLst>
      <p:ext uri="{BB962C8B-B14F-4D97-AF65-F5344CB8AC3E}">
        <p14:creationId xmlns:p14="http://schemas.microsoft.com/office/powerpoint/2010/main" val="1734635977"/>
      </p:ext>
    </p:extLst>
  </p:cSld>
  <p:clrMapOvr>
    <a:masterClrMapping/>
  </p:clrMapOvr>
  <p:extLst>
    <p:ext uri="{DCECCB84-F9BA-43D5-87BE-67443E8EF086}">
      <p15:sldGuideLst xmlns:p15="http://schemas.microsoft.com/office/powerpoint/2012/main">
        <p15:guide id="2" pos="6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2E0261E-4097-7C4A-BEE1-FDC35D23402C}" type="datetime2">
              <a:rPr lang="en-US" smtClean="0"/>
              <a:t>Wednesday, November 6, 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15F1DB1-D9C2-1046-8BE7-EC5E2F9F1FD0}" type="slidenum">
              <a:rPr lang="en-US" smtClean="0"/>
              <a:t>‹#›</a:t>
            </a:fld>
            <a:endParaRPr lang="en-US"/>
          </a:p>
        </p:txBody>
      </p:sp>
    </p:spTree>
    <p:extLst>
      <p:ext uri="{BB962C8B-B14F-4D97-AF65-F5344CB8AC3E}">
        <p14:creationId xmlns:p14="http://schemas.microsoft.com/office/powerpoint/2010/main" val="213356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9A7B6B6-CA58-8348-8E6A-6A9334386977}" type="datetime2">
              <a:rPr lang="en-US" smtClean="0"/>
              <a:t>Wednesday, November 6, 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15F1DB1-D9C2-1046-8BE7-EC5E2F9F1FD0}" type="slidenum">
              <a:rPr lang="en-US" smtClean="0"/>
              <a:t>‹#›</a:t>
            </a:fld>
            <a:endParaRPr lang="en-US"/>
          </a:p>
        </p:txBody>
      </p:sp>
    </p:spTree>
    <p:extLst>
      <p:ext uri="{BB962C8B-B14F-4D97-AF65-F5344CB8AC3E}">
        <p14:creationId xmlns:p14="http://schemas.microsoft.com/office/powerpoint/2010/main" val="1739043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DBE6789-7C61-5440-99AC-5347F6DB2C4F}" type="datetime2">
              <a:rPr lang="en-US" smtClean="0"/>
              <a:t>Wednesday, November 6, 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15F1DB1-D9C2-1046-8BE7-EC5E2F9F1FD0}" type="slidenum">
              <a:rPr lang="en-US" smtClean="0"/>
              <a:t>‹#›</a:t>
            </a:fld>
            <a:endParaRPr lang="en-US"/>
          </a:p>
        </p:txBody>
      </p:sp>
    </p:spTree>
    <p:extLst>
      <p:ext uri="{BB962C8B-B14F-4D97-AF65-F5344CB8AC3E}">
        <p14:creationId xmlns:p14="http://schemas.microsoft.com/office/powerpoint/2010/main" val="849769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E9357B8-0EAA-9B4F-B35D-E8860D43E4B8}" type="datetime2">
              <a:rPr lang="en-US" smtClean="0"/>
              <a:t>Wednesday, November 6, 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15F1DB1-D9C2-1046-8BE7-EC5E2F9F1FD0}" type="slidenum">
              <a:rPr lang="en-US" smtClean="0"/>
              <a:t>‹#›</a:t>
            </a:fld>
            <a:endParaRPr lang="en-US"/>
          </a:p>
        </p:txBody>
      </p:sp>
    </p:spTree>
    <p:extLst>
      <p:ext uri="{BB962C8B-B14F-4D97-AF65-F5344CB8AC3E}">
        <p14:creationId xmlns:p14="http://schemas.microsoft.com/office/powerpoint/2010/main" val="1312070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A7C14EA-BEAA-DB4C-BC72-0E5C25878C06}" type="datetime2">
              <a:rPr lang="en-US" smtClean="0"/>
              <a:t>Wednesday, November 6, 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15F1DB1-D9C2-1046-8BE7-EC5E2F9F1FD0}" type="slidenum">
              <a:rPr lang="en-US" smtClean="0"/>
              <a:t>‹#›</a:t>
            </a:fld>
            <a:endParaRPr lang="en-US"/>
          </a:p>
        </p:txBody>
      </p:sp>
    </p:spTree>
    <p:extLst>
      <p:ext uri="{BB962C8B-B14F-4D97-AF65-F5344CB8AC3E}">
        <p14:creationId xmlns:p14="http://schemas.microsoft.com/office/powerpoint/2010/main" val="1600469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22"/>
          <p:cNvSpPr>
            <a:spLocks noGrp="1"/>
          </p:cNvSpPr>
          <p:nvPr>
            <p:ph type="title"/>
          </p:nvPr>
        </p:nvSpPr>
        <p:spPr>
          <a:xfrm>
            <a:off x="770720" y="533400"/>
            <a:ext cx="7281080" cy="365170"/>
          </a:xfrm>
        </p:spPr>
        <p:txBody>
          <a:bodyPr vert="horz" anchor="b" anchorCtr="0">
            <a:noAutofit/>
          </a:bodyPr>
          <a:lstStyle>
            <a:lvl1pPr algn="l">
              <a:defRPr sz="1800" b="0" i="0" baseline="0">
                <a:solidFill>
                  <a:schemeClr val="accent3"/>
                </a:solidFill>
                <a:latin typeface="Arial" charset="0"/>
              </a:defRPr>
            </a:lvl1pPr>
          </a:lstStyle>
          <a:p>
            <a:r>
              <a:rPr lang="en-US"/>
              <a:t>Click to edit Master title style</a:t>
            </a:r>
            <a:endParaRPr lang="en-US" dirty="0"/>
          </a:p>
        </p:txBody>
      </p:sp>
      <p:sp>
        <p:nvSpPr>
          <p:cNvPr id="21" name="Content Placeholder 29"/>
          <p:cNvSpPr>
            <a:spLocks noGrp="1"/>
          </p:cNvSpPr>
          <p:nvPr>
            <p:ph sz="quarter" idx="18" hasCustomPrompt="1"/>
          </p:nvPr>
        </p:nvSpPr>
        <p:spPr>
          <a:xfrm>
            <a:off x="766424" y="1855789"/>
            <a:ext cx="2980075" cy="3031898"/>
          </a:xfrm>
        </p:spPr>
        <p:txBody>
          <a:bodyPr>
            <a:normAutofit/>
          </a:bodyPr>
          <a:lstStyle>
            <a:lvl1pPr marL="0" indent="0">
              <a:buNone/>
              <a:defRPr sz="3000" baseline="0">
                <a:solidFill>
                  <a:schemeClr val="accent1"/>
                </a:solidFill>
                <a:latin typeface="Arial" charset="0"/>
              </a:defRPr>
            </a:lvl1pPr>
          </a:lstStyle>
          <a:p>
            <a:pPr lvl="0"/>
            <a:r>
              <a:rPr lang="en-US" dirty="0"/>
              <a:t>headline</a:t>
            </a:r>
          </a:p>
        </p:txBody>
      </p:sp>
      <p:sp>
        <p:nvSpPr>
          <p:cNvPr id="22" name="Content Placeholder 29"/>
          <p:cNvSpPr>
            <a:spLocks noGrp="1"/>
          </p:cNvSpPr>
          <p:nvPr>
            <p:ph sz="quarter" idx="19" hasCustomPrompt="1"/>
          </p:nvPr>
        </p:nvSpPr>
        <p:spPr>
          <a:xfrm>
            <a:off x="4072720" y="1855788"/>
            <a:ext cx="7281080" cy="4244975"/>
          </a:xfrm>
        </p:spPr>
        <p:txBody>
          <a:bodyPr>
            <a:normAutofit/>
          </a:bodyPr>
          <a:lstStyle>
            <a:lvl1pPr marL="0" indent="0">
              <a:buNone/>
              <a:defRPr sz="2000" b="1" baseline="0">
                <a:solidFill>
                  <a:schemeClr val="accent1"/>
                </a:solidFill>
                <a:latin typeface="Arial" charset="0"/>
              </a:defRPr>
            </a:lvl1pPr>
            <a:lvl2pPr marL="349200" indent="-349200">
              <a:buFont typeface="Arial" panose="020B0604020202020204" pitchFamily="34" charset="0"/>
              <a:buChar char="•"/>
              <a:defRPr sz="2000" b="1" baseline="0">
                <a:solidFill>
                  <a:schemeClr val="accent1"/>
                </a:solidFill>
                <a:latin typeface="Arial" charset="0"/>
              </a:defRPr>
            </a:lvl2pPr>
            <a:lvl3pPr marL="0" indent="0">
              <a:buNone/>
              <a:defRPr sz="2000" baseline="0">
                <a:latin typeface="Arial" charset="0"/>
              </a:defRPr>
            </a:lvl3pPr>
            <a:lvl4pPr marL="349200" indent="-349200">
              <a:buFont typeface="Arial" panose="020B0604020202020204" pitchFamily="34" charset="0"/>
              <a:buChar char="•"/>
              <a:defRPr sz="2000" baseline="0">
                <a:latin typeface="Arial" charset="0"/>
              </a:defRPr>
            </a:lvl4pPr>
            <a:lvl5pPr marL="720000" indent="-342900">
              <a:buFont typeface="Wingdings" pitchFamily="2" charset="2"/>
              <a:buChar char="ü"/>
              <a:defRPr sz="2000" baseline="0">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22"/>
          </p:nvPr>
        </p:nvSpPr>
        <p:spPr>
          <a:xfrm>
            <a:off x="11341100" y="6229350"/>
            <a:ext cx="546100" cy="365125"/>
          </a:xfrm>
        </p:spPr>
        <p:txBody>
          <a:bodyPr/>
          <a:lstStyle>
            <a:lvl1pPr>
              <a:defRPr baseline="0">
                <a:solidFill>
                  <a:schemeClr val="tx1"/>
                </a:solidFill>
                <a:latin typeface="Arial" charset="0"/>
              </a:defRPr>
            </a:lvl1pPr>
          </a:lstStyle>
          <a:p>
            <a:fld id="{B15F1DB1-D9C2-1046-8BE7-EC5E2F9F1FD0}" type="slidenum">
              <a:rPr lang="en-US" smtClean="0"/>
              <a:pPr/>
              <a:t>‹#›</a:t>
            </a:fld>
            <a:endParaRPr lang="en-US" dirty="0"/>
          </a:p>
        </p:txBody>
      </p:sp>
      <p:sp>
        <p:nvSpPr>
          <p:cNvPr id="7" name="Text Placeholder 6"/>
          <p:cNvSpPr>
            <a:spLocks noGrp="1"/>
          </p:cNvSpPr>
          <p:nvPr>
            <p:ph type="body" sz="quarter" idx="23" hasCustomPrompt="1"/>
          </p:nvPr>
        </p:nvSpPr>
        <p:spPr>
          <a:xfrm>
            <a:off x="779687" y="5268913"/>
            <a:ext cx="2867025" cy="831850"/>
          </a:xfrm>
          <a:ln>
            <a:solidFill>
              <a:schemeClr val="bg1">
                <a:alpha val="0"/>
              </a:schemeClr>
            </a:solidFill>
          </a:ln>
        </p:spPr>
        <p:txBody>
          <a:bodyPr>
            <a:normAutofit/>
          </a:bodyPr>
          <a:lstStyle>
            <a:lvl1pPr marL="0" indent="0">
              <a:buNone/>
              <a:defRPr sz="1400" baseline="0">
                <a:solidFill>
                  <a:schemeClr val="bg2">
                    <a:lumMod val="50000"/>
                  </a:schemeClr>
                </a:solidFill>
                <a:latin typeface="Arial" charset="0"/>
              </a:defRPr>
            </a:lvl1pPr>
          </a:lstStyle>
          <a:p>
            <a:pPr lvl="0"/>
            <a:r>
              <a:rPr lang="en-US" dirty="0"/>
              <a:t>Source:</a:t>
            </a:r>
          </a:p>
        </p:txBody>
      </p:sp>
      <p:sp>
        <p:nvSpPr>
          <p:cNvPr id="28" name="Text Placeholder 2"/>
          <p:cNvSpPr>
            <a:spLocks noGrp="1"/>
          </p:cNvSpPr>
          <p:nvPr>
            <p:ph type="body" idx="1" hasCustomPrompt="1"/>
          </p:nvPr>
        </p:nvSpPr>
        <p:spPr>
          <a:xfrm>
            <a:off x="779125" y="355600"/>
            <a:ext cx="5157787" cy="279400"/>
          </a:xfrm>
          <a:ln>
            <a:solidFill>
              <a:schemeClr val="bg1">
                <a:alpha val="0"/>
              </a:schemeClr>
            </a:solidFill>
          </a:ln>
        </p:spPr>
        <p:txBody>
          <a:bodyPr anchor="b">
            <a:normAutofit/>
          </a:bodyPr>
          <a:lstStyle>
            <a:lvl1pPr marL="0" indent="0">
              <a:buNone/>
              <a:defRPr sz="1200" b="1" cap="all" baseline="0">
                <a:solidFill>
                  <a:schemeClr val="accent1"/>
                </a:solidFill>
                <a:latin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F</a:t>
            </a:r>
            <a:r>
              <a:rPr lang="en-BE" dirty="0" err="1"/>
              <a:t>inancement</a:t>
            </a:r>
            <a:r>
              <a:rPr lang="en-BE" dirty="0"/>
              <a:t> et </a:t>
            </a:r>
            <a:r>
              <a:rPr lang="en-BE" dirty="0" err="1"/>
              <a:t>autonomie</a:t>
            </a:r>
            <a:r>
              <a:rPr lang="en-BE" dirty="0"/>
              <a:t> des </a:t>
            </a:r>
            <a:r>
              <a:rPr lang="en-BE" dirty="0" err="1"/>
              <a:t>ees</a:t>
            </a:r>
            <a:r>
              <a:rPr lang="en-BE" dirty="0"/>
              <a:t> </a:t>
            </a:r>
            <a:r>
              <a:rPr lang="en-BE" dirty="0" err="1"/>
              <a:t>en</a:t>
            </a:r>
            <a:r>
              <a:rPr lang="en-BE" dirty="0"/>
              <a:t> </a:t>
            </a:r>
            <a:r>
              <a:rPr lang="en-BE" dirty="0" err="1"/>
              <a:t>europe</a:t>
            </a:r>
            <a:endParaRPr lang="en-US" dirty="0"/>
          </a:p>
        </p:txBody>
      </p:sp>
      <p:sp>
        <p:nvSpPr>
          <p:cNvPr id="10" name="Date Placeholder 1"/>
          <p:cNvSpPr txBox="1">
            <a:spLocks/>
          </p:cNvSpPr>
          <p:nvPr userDrawn="1"/>
        </p:nvSpPr>
        <p:spPr>
          <a:xfrm>
            <a:off x="10165512" y="6229349"/>
            <a:ext cx="103716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accent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b="1" dirty="0"/>
              <a:t>© EUA 2018</a:t>
            </a:r>
          </a:p>
        </p:txBody>
      </p:sp>
    </p:spTree>
    <p:extLst>
      <p:ext uri="{BB962C8B-B14F-4D97-AF65-F5344CB8AC3E}">
        <p14:creationId xmlns:p14="http://schemas.microsoft.com/office/powerpoint/2010/main" val="33634091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8" name="Rectangle 17"/>
          <p:cNvSpPr/>
          <p:nvPr userDrawn="1"/>
        </p:nvSpPr>
        <p:spPr>
          <a:xfrm>
            <a:off x="0" y="14762"/>
            <a:ext cx="12192000" cy="4547424"/>
          </a:xfrm>
          <a:prstGeom prst="rect">
            <a:avLst/>
          </a:prstGeom>
          <a:solidFill>
            <a:srgbClr val="F3F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userDrawn="1"/>
        </p:nvCxnSpPr>
        <p:spPr>
          <a:xfrm>
            <a:off x="0" y="4562186"/>
            <a:ext cx="12192000" cy="0"/>
          </a:xfrm>
          <a:prstGeom prst="line">
            <a:avLst/>
          </a:prstGeom>
          <a:ln w="25400">
            <a:solidFill>
              <a:srgbClr val="004D88"/>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10"/>
          </p:nvPr>
        </p:nvSpPr>
        <p:spPr>
          <a:xfrm>
            <a:off x="389037" y="6356350"/>
            <a:ext cx="2489200" cy="365125"/>
          </a:xfrm>
        </p:spPr>
        <p:txBody>
          <a:bodyPr/>
          <a:lstStyle/>
          <a:p>
            <a:r>
              <a:rPr lang="en-US"/>
              <a:t>6/04/2017</a:t>
            </a:r>
          </a:p>
        </p:txBody>
      </p:sp>
      <p:sp>
        <p:nvSpPr>
          <p:cNvPr id="13" name="Footer Placeholder 4"/>
          <p:cNvSpPr>
            <a:spLocks noGrp="1"/>
          </p:cNvSpPr>
          <p:nvPr>
            <p:ph type="ftr" sz="quarter" idx="11"/>
          </p:nvPr>
        </p:nvSpPr>
        <p:spPr>
          <a:xfrm>
            <a:off x="3132237" y="6356350"/>
            <a:ext cx="4114800" cy="365125"/>
          </a:xfrm>
          <a:prstGeom prst="rect">
            <a:avLst/>
          </a:prstGeom>
        </p:spPr>
        <p:txBody>
          <a:bodyPr/>
          <a:lstStyle>
            <a:lvl1pPr algn="l">
              <a:defRPr/>
            </a:lvl1pPr>
          </a:lstStyle>
          <a:p>
            <a:endParaRPr lang="en-US" dirty="0"/>
          </a:p>
        </p:txBody>
      </p:sp>
      <p:sp>
        <p:nvSpPr>
          <p:cNvPr id="14" name="Slide Number Placeholder 5"/>
          <p:cNvSpPr>
            <a:spLocks noGrp="1"/>
          </p:cNvSpPr>
          <p:nvPr>
            <p:ph type="sldNum" sz="quarter" idx="12"/>
          </p:nvPr>
        </p:nvSpPr>
        <p:spPr>
          <a:xfrm>
            <a:off x="9063086" y="6356350"/>
            <a:ext cx="2743200" cy="365125"/>
          </a:xfrm>
        </p:spPr>
        <p:txBody>
          <a:bodyPr/>
          <a:lstStyle/>
          <a:p>
            <a:fld id="{B15F1DB1-D9C2-1046-8BE7-EC5E2F9F1FD0}" type="slidenum">
              <a:rPr lang="en-US" smtClean="0"/>
              <a:t>‹#›</a:t>
            </a:fld>
            <a:endParaRPr lang="en-US"/>
          </a:p>
        </p:txBody>
      </p:sp>
      <p:pic>
        <p:nvPicPr>
          <p:cNvPr id="3" name="Picture 2" descr="A close up of a logo&#10;&#10;Description generated with high confidence">
            <a:extLst>
              <a:ext uri="{FF2B5EF4-FFF2-40B4-BE49-F238E27FC236}">
                <a16:creationId xmlns:a16="http://schemas.microsoft.com/office/drawing/2014/main" id="{D0EEEE7B-4745-4ECF-9DB0-89E825731A7A}"/>
              </a:ext>
            </a:extLst>
          </p:cNvPr>
          <p:cNvPicPr>
            <a:picLocks noChangeAspect="1"/>
          </p:cNvPicPr>
          <p:nvPr userDrawn="1"/>
        </p:nvPicPr>
        <p:blipFill>
          <a:blip r:embed="rId2"/>
          <a:stretch>
            <a:fillRect/>
          </a:stretch>
        </p:blipFill>
        <p:spPr>
          <a:xfrm>
            <a:off x="389037" y="517636"/>
            <a:ext cx="2276861" cy="448057"/>
          </a:xfrm>
          <a:prstGeom prst="rect">
            <a:avLst/>
          </a:prstGeom>
        </p:spPr>
      </p:pic>
    </p:spTree>
    <p:extLst>
      <p:ext uri="{BB962C8B-B14F-4D97-AF65-F5344CB8AC3E}">
        <p14:creationId xmlns:p14="http://schemas.microsoft.com/office/powerpoint/2010/main" val="1603083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2" name="Date Placeholder 3"/>
          <p:cNvSpPr>
            <a:spLocks noGrp="1"/>
          </p:cNvSpPr>
          <p:nvPr>
            <p:ph type="dt" sz="half" idx="10"/>
          </p:nvPr>
        </p:nvSpPr>
        <p:spPr>
          <a:xfrm>
            <a:off x="389037" y="6356350"/>
            <a:ext cx="2489200" cy="365125"/>
          </a:xfrm>
        </p:spPr>
        <p:txBody>
          <a:bodyPr/>
          <a:lstStyle/>
          <a:p>
            <a:r>
              <a:rPr lang="en-US"/>
              <a:t>6/04/2017</a:t>
            </a:r>
          </a:p>
        </p:txBody>
      </p:sp>
      <p:sp>
        <p:nvSpPr>
          <p:cNvPr id="13" name="Footer Placeholder 4"/>
          <p:cNvSpPr>
            <a:spLocks noGrp="1"/>
          </p:cNvSpPr>
          <p:nvPr>
            <p:ph type="ftr" sz="quarter" idx="11"/>
          </p:nvPr>
        </p:nvSpPr>
        <p:spPr>
          <a:xfrm>
            <a:off x="3132237" y="6356350"/>
            <a:ext cx="4114800" cy="365125"/>
          </a:xfrm>
          <a:prstGeom prst="rect">
            <a:avLst/>
          </a:prstGeom>
        </p:spPr>
        <p:txBody>
          <a:bodyPr/>
          <a:lstStyle>
            <a:lvl1pPr algn="l">
              <a:defRPr/>
            </a:lvl1pPr>
          </a:lstStyle>
          <a:p>
            <a:endParaRPr lang="en-US" dirty="0"/>
          </a:p>
        </p:txBody>
      </p:sp>
      <p:sp>
        <p:nvSpPr>
          <p:cNvPr id="14" name="Slide Number Placeholder 5"/>
          <p:cNvSpPr>
            <a:spLocks noGrp="1"/>
          </p:cNvSpPr>
          <p:nvPr>
            <p:ph type="sldNum" sz="quarter" idx="12"/>
          </p:nvPr>
        </p:nvSpPr>
        <p:spPr>
          <a:xfrm>
            <a:off x="9063086" y="6356350"/>
            <a:ext cx="2743200" cy="365125"/>
          </a:xfrm>
        </p:spPr>
        <p:txBody>
          <a:bodyPr/>
          <a:lstStyle/>
          <a:p>
            <a:fld id="{B15F1DB1-D9C2-1046-8BE7-EC5E2F9F1FD0}" type="slidenum">
              <a:rPr lang="en-US" smtClean="0"/>
              <a:t>‹#›</a:t>
            </a:fld>
            <a:endParaRPr lang="en-US"/>
          </a:p>
        </p:txBody>
      </p:sp>
      <p:sp>
        <p:nvSpPr>
          <p:cNvPr id="15" name="Rectangle 14"/>
          <p:cNvSpPr/>
          <p:nvPr userDrawn="1"/>
        </p:nvSpPr>
        <p:spPr>
          <a:xfrm>
            <a:off x="0" y="14761"/>
            <a:ext cx="12192000" cy="1428277"/>
          </a:xfrm>
          <a:prstGeom prst="rect">
            <a:avLst/>
          </a:prstGeom>
          <a:solidFill>
            <a:srgbClr val="F3F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9"/>
          <p:cNvCxnSpPr/>
          <p:nvPr userDrawn="1"/>
        </p:nvCxnSpPr>
        <p:spPr>
          <a:xfrm>
            <a:off x="0" y="1450815"/>
            <a:ext cx="12192000" cy="0"/>
          </a:xfrm>
          <a:prstGeom prst="line">
            <a:avLst/>
          </a:prstGeom>
          <a:ln w="25400">
            <a:solidFill>
              <a:srgbClr val="004D88"/>
            </a:solidFill>
          </a:ln>
        </p:spPr>
        <p:style>
          <a:lnRef idx="1">
            <a:schemeClr val="accent1"/>
          </a:lnRef>
          <a:fillRef idx="0">
            <a:schemeClr val="accent1"/>
          </a:fillRef>
          <a:effectRef idx="0">
            <a:schemeClr val="accent1"/>
          </a:effectRef>
          <a:fontRef idx="minor">
            <a:schemeClr val="tx1"/>
          </a:fontRef>
        </p:style>
      </p:cxnSp>
      <p:sp>
        <p:nvSpPr>
          <p:cNvPr id="19" name="Subtitle 2"/>
          <p:cNvSpPr>
            <a:spLocks noGrp="1"/>
          </p:cNvSpPr>
          <p:nvPr>
            <p:ph type="subTitle" idx="1" hasCustomPrompt="1"/>
          </p:nvPr>
        </p:nvSpPr>
        <p:spPr>
          <a:xfrm>
            <a:off x="389037" y="1678238"/>
            <a:ext cx="2489200" cy="4386640"/>
          </a:xfrm>
        </p:spPr>
        <p:txBody>
          <a:bodyPr/>
          <a:lstStyle>
            <a:lvl1pPr marL="0" indent="0" algn="l">
              <a:buNone/>
              <a:defRPr sz="3000" b="1">
                <a:solidFill>
                  <a:srgbClr val="004D8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sp>
        <p:nvSpPr>
          <p:cNvPr id="21" name="Content Placeholder 5"/>
          <p:cNvSpPr>
            <a:spLocks noGrp="1"/>
          </p:cNvSpPr>
          <p:nvPr>
            <p:ph sz="quarter" idx="4"/>
          </p:nvPr>
        </p:nvSpPr>
        <p:spPr>
          <a:xfrm>
            <a:off x="3132237" y="1678238"/>
            <a:ext cx="8674049" cy="4386640"/>
          </a:xfrm>
        </p:spPr>
        <p:txBody>
          <a:bodyPr/>
          <a:lstStyle>
            <a:lvl1pPr>
              <a:defRPr sz="2400">
                <a:solidFill>
                  <a:srgbClr val="005193"/>
                </a:solidFill>
              </a:defRPr>
            </a:lvl1pPr>
            <a:lvl2pPr>
              <a:defRPr sz="2200">
                <a:solidFill>
                  <a:srgbClr val="005193"/>
                </a:solidFill>
              </a:defRPr>
            </a:lvl2pPr>
            <a:lvl3pPr>
              <a:defRPr>
                <a:solidFill>
                  <a:srgbClr val="005193"/>
                </a:solidFill>
              </a:defRPr>
            </a:lvl3pPr>
            <a:lvl4pPr>
              <a:defRPr>
                <a:solidFill>
                  <a:srgbClr val="005193"/>
                </a:solidFill>
              </a:defRPr>
            </a:lvl4pPr>
            <a:lvl5pPr>
              <a:defRPr>
                <a:solidFill>
                  <a:srgbClr val="00519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A close up of a logo&#10;&#10;Description generated with high confidence">
            <a:extLst>
              <a:ext uri="{FF2B5EF4-FFF2-40B4-BE49-F238E27FC236}">
                <a16:creationId xmlns:a16="http://schemas.microsoft.com/office/drawing/2014/main" id="{1F1B40AC-E897-40D3-A5E1-753F7451B72C}"/>
              </a:ext>
            </a:extLst>
          </p:cNvPr>
          <p:cNvPicPr>
            <a:picLocks noChangeAspect="1"/>
          </p:cNvPicPr>
          <p:nvPr userDrawn="1"/>
        </p:nvPicPr>
        <p:blipFill>
          <a:blip r:embed="rId2"/>
          <a:stretch>
            <a:fillRect/>
          </a:stretch>
        </p:blipFill>
        <p:spPr>
          <a:xfrm>
            <a:off x="389037" y="504870"/>
            <a:ext cx="2276861" cy="448057"/>
          </a:xfrm>
          <a:prstGeom prst="rect">
            <a:avLst/>
          </a:prstGeom>
        </p:spPr>
      </p:pic>
    </p:spTree>
    <p:extLst>
      <p:ext uri="{BB962C8B-B14F-4D97-AF65-F5344CB8AC3E}">
        <p14:creationId xmlns:p14="http://schemas.microsoft.com/office/powerpoint/2010/main" val="2648174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22"/>
          <p:cNvSpPr>
            <a:spLocks noGrp="1"/>
          </p:cNvSpPr>
          <p:nvPr>
            <p:ph type="title" hasCustomPrompt="1"/>
          </p:nvPr>
        </p:nvSpPr>
        <p:spPr>
          <a:xfrm>
            <a:off x="766424" y="635000"/>
            <a:ext cx="7281080" cy="365170"/>
          </a:xfrm>
        </p:spPr>
        <p:txBody>
          <a:bodyPr vert="horz" anchor="b" anchorCtr="0">
            <a:noAutofit/>
          </a:bodyPr>
          <a:lstStyle>
            <a:lvl1pPr algn="l">
              <a:defRPr sz="1800" b="0" i="0" baseline="0">
                <a:solidFill>
                  <a:schemeClr val="accent3"/>
                </a:solidFill>
                <a:latin typeface="Arial" charset="0"/>
              </a:defRPr>
            </a:lvl1pPr>
          </a:lstStyle>
          <a:p>
            <a:r>
              <a:rPr lang="en-US" dirty="0"/>
              <a:t>Funding models for universities</a:t>
            </a:r>
          </a:p>
        </p:txBody>
      </p:sp>
      <p:sp>
        <p:nvSpPr>
          <p:cNvPr id="21" name="Content Placeholder 29"/>
          <p:cNvSpPr>
            <a:spLocks noGrp="1"/>
          </p:cNvSpPr>
          <p:nvPr>
            <p:ph sz="quarter" idx="18" hasCustomPrompt="1"/>
          </p:nvPr>
        </p:nvSpPr>
        <p:spPr>
          <a:xfrm>
            <a:off x="766424" y="1855789"/>
            <a:ext cx="2980075" cy="3031898"/>
          </a:xfrm>
        </p:spPr>
        <p:txBody>
          <a:bodyPr>
            <a:normAutofit/>
          </a:bodyPr>
          <a:lstStyle>
            <a:lvl1pPr marL="0" indent="0">
              <a:buNone/>
              <a:defRPr sz="3000" baseline="0">
                <a:solidFill>
                  <a:schemeClr val="accent1"/>
                </a:solidFill>
                <a:latin typeface="Arial" charset="0"/>
              </a:defRPr>
            </a:lvl1pPr>
          </a:lstStyle>
          <a:p>
            <a:pPr lvl="0"/>
            <a:r>
              <a:rPr lang="en-US" dirty="0"/>
              <a:t>headline</a:t>
            </a:r>
          </a:p>
        </p:txBody>
      </p:sp>
      <p:sp>
        <p:nvSpPr>
          <p:cNvPr id="22" name="Content Placeholder 29"/>
          <p:cNvSpPr>
            <a:spLocks noGrp="1"/>
          </p:cNvSpPr>
          <p:nvPr>
            <p:ph sz="quarter" idx="19" hasCustomPrompt="1"/>
          </p:nvPr>
        </p:nvSpPr>
        <p:spPr>
          <a:xfrm>
            <a:off x="4072720" y="1855788"/>
            <a:ext cx="7281080" cy="4244975"/>
          </a:xfrm>
        </p:spPr>
        <p:txBody>
          <a:bodyPr>
            <a:normAutofit/>
          </a:bodyPr>
          <a:lstStyle>
            <a:lvl1pPr marL="0" indent="0">
              <a:buNone/>
              <a:defRPr sz="2000" b="1" baseline="0">
                <a:solidFill>
                  <a:schemeClr val="accent1"/>
                </a:solidFill>
                <a:latin typeface="Arial" charset="0"/>
              </a:defRPr>
            </a:lvl1pPr>
            <a:lvl2pPr marL="349200" indent="-349200">
              <a:buFont typeface="Arial" panose="020B0604020202020204" pitchFamily="34" charset="0"/>
              <a:buChar char="•"/>
              <a:defRPr sz="2000" b="1" baseline="0">
                <a:solidFill>
                  <a:schemeClr val="accent1"/>
                </a:solidFill>
                <a:latin typeface="Arial" charset="0"/>
              </a:defRPr>
            </a:lvl2pPr>
            <a:lvl3pPr marL="0" indent="0">
              <a:buNone/>
              <a:defRPr sz="2000" baseline="0">
                <a:latin typeface="Arial" charset="0"/>
              </a:defRPr>
            </a:lvl3pPr>
            <a:lvl4pPr marL="349200" indent="-349200">
              <a:buFont typeface="Arial" panose="020B0604020202020204" pitchFamily="34" charset="0"/>
              <a:buChar char="•"/>
              <a:defRPr sz="2000" baseline="0">
                <a:latin typeface="Arial" charset="0"/>
              </a:defRPr>
            </a:lvl4pPr>
            <a:lvl5pPr marL="720000" indent="-342900">
              <a:buFont typeface="Wingdings" pitchFamily="2" charset="2"/>
              <a:buChar char="ü"/>
              <a:defRPr sz="2000" baseline="0">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22"/>
          </p:nvPr>
        </p:nvSpPr>
        <p:spPr>
          <a:xfrm>
            <a:off x="11341100" y="6229350"/>
            <a:ext cx="546100" cy="365125"/>
          </a:xfrm>
        </p:spPr>
        <p:txBody>
          <a:bodyPr/>
          <a:lstStyle>
            <a:lvl1pPr>
              <a:defRPr baseline="0">
                <a:solidFill>
                  <a:schemeClr val="tx1"/>
                </a:solidFill>
                <a:latin typeface="Arial" charset="0"/>
              </a:defRPr>
            </a:lvl1pPr>
          </a:lstStyle>
          <a:p>
            <a:fld id="{B15F1DB1-D9C2-1046-8BE7-EC5E2F9F1FD0}" type="slidenum">
              <a:rPr lang="en-US" smtClean="0"/>
              <a:pPr/>
              <a:t>‹#›</a:t>
            </a:fld>
            <a:endParaRPr lang="en-US" dirty="0"/>
          </a:p>
        </p:txBody>
      </p:sp>
      <p:sp>
        <p:nvSpPr>
          <p:cNvPr id="7" name="Text Placeholder 6"/>
          <p:cNvSpPr>
            <a:spLocks noGrp="1"/>
          </p:cNvSpPr>
          <p:nvPr>
            <p:ph type="body" sz="quarter" idx="23" hasCustomPrompt="1"/>
          </p:nvPr>
        </p:nvSpPr>
        <p:spPr>
          <a:xfrm>
            <a:off x="779687" y="5268913"/>
            <a:ext cx="2867025" cy="831850"/>
          </a:xfrm>
          <a:ln>
            <a:solidFill>
              <a:schemeClr val="bg1">
                <a:alpha val="0"/>
              </a:schemeClr>
            </a:solidFill>
          </a:ln>
        </p:spPr>
        <p:txBody>
          <a:bodyPr>
            <a:normAutofit/>
          </a:bodyPr>
          <a:lstStyle>
            <a:lvl1pPr marL="0" indent="0">
              <a:buNone/>
              <a:defRPr sz="1400" baseline="0">
                <a:solidFill>
                  <a:schemeClr val="bg2">
                    <a:lumMod val="50000"/>
                  </a:schemeClr>
                </a:solidFill>
                <a:latin typeface="Arial" charset="0"/>
              </a:defRPr>
            </a:lvl1pPr>
          </a:lstStyle>
          <a:p>
            <a:pPr lvl="0"/>
            <a:r>
              <a:rPr lang="en-US" dirty="0"/>
              <a:t>Source:</a:t>
            </a:r>
          </a:p>
        </p:txBody>
      </p:sp>
      <p:sp>
        <p:nvSpPr>
          <p:cNvPr id="28" name="Text Placeholder 2"/>
          <p:cNvSpPr>
            <a:spLocks noGrp="1"/>
          </p:cNvSpPr>
          <p:nvPr>
            <p:ph type="body" idx="1" hasCustomPrompt="1"/>
          </p:nvPr>
        </p:nvSpPr>
        <p:spPr>
          <a:xfrm>
            <a:off x="779125" y="355600"/>
            <a:ext cx="5157787" cy="279400"/>
          </a:xfrm>
          <a:ln>
            <a:solidFill>
              <a:schemeClr val="bg1">
                <a:alpha val="0"/>
              </a:schemeClr>
            </a:solidFill>
          </a:ln>
        </p:spPr>
        <p:txBody>
          <a:bodyPr anchor="b">
            <a:normAutofit/>
          </a:bodyPr>
          <a:lstStyle>
            <a:lvl1pPr marL="0" indent="0">
              <a:buNone/>
              <a:defRPr sz="1200" b="1" cap="all" baseline="0">
                <a:solidFill>
                  <a:schemeClr val="accent1"/>
                </a:solidFill>
                <a:latin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F</a:t>
            </a:r>
            <a:r>
              <a:rPr lang="en-BE" dirty="0" err="1"/>
              <a:t>inancements</a:t>
            </a:r>
            <a:r>
              <a:rPr lang="en-BE" dirty="0"/>
              <a:t> et </a:t>
            </a:r>
            <a:r>
              <a:rPr lang="en-BE" dirty="0" err="1"/>
              <a:t>autonomie</a:t>
            </a:r>
            <a:r>
              <a:rPr lang="en-BE" dirty="0"/>
              <a:t> des </a:t>
            </a:r>
            <a:r>
              <a:rPr lang="en-BE" dirty="0" err="1"/>
              <a:t>ees</a:t>
            </a:r>
            <a:r>
              <a:rPr lang="en-BE" dirty="0"/>
              <a:t> </a:t>
            </a:r>
            <a:r>
              <a:rPr lang="en-BE" dirty="0" err="1"/>
              <a:t>en</a:t>
            </a:r>
            <a:r>
              <a:rPr lang="en-BE" dirty="0"/>
              <a:t> </a:t>
            </a:r>
            <a:r>
              <a:rPr lang="en-BE" dirty="0" err="1"/>
              <a:t>europe</a:t>
            </a:r>
            <a:endParaRPr lang="en-US" dirty="0"/>
          </a:p>
        </p:txBody>
      </p:sp>
      <p:sp>
        <p:nvSpPr>
          <p:cNvPr id="10" name="Date Placeholder 1"/>
          <p:cNvSpPr txBox="1">
            <a:spLocks/>
          </p:cNvSpPr>
          <p:nvPr userDrawn="1"/>
        </p:nvSpPr>
        <p:spPr>
          <a:xfrm>
            <a:off x="10165512" y="6229349"/>
            <a:ext cx="103716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accent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b="1" dirty="0"/>
              <a:t>© EUA 2018</a:t>
            </a:r>
          </a:p>
        </p:txBody>
      </p:sp>
    </p:spTree>
    <p:extLst>
      <p:ext uri="{BB962C8B-B14F-4D97-AF65-F5344CB8AC3E}">
        <p14:creationId xmlns:p14="http://schemas.microsoft.com/office/powerpoint/2010/main" val="308653483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Content Placeholder 29"/>
          <p:cNvSpPr>
            <a:spLocks noGrp="1"/>
          </p:cNvSpPr>
          <p:nvPr>
            <p:ph sz="quarter" idx="18" hasCustomPrompt="1"/>
          </p:nvPr>
        </p:nvSpPr>
        <p:spPr>
          <a:xfrm>
            <a:off x="766424" y="1855789"/>
            <a:ext cx="2980075" cy="3031898"/>
          </a:xfrm>
        </p:spPr>
        <p:txBody>
          <a:bodyPr>
            <a:normAutofit/>
          </a:bodyPr>
          <a:lstStyle>
            <a:lvl1pPr marL="0" indent="0">
              <a:buNone/>
              <a:defRPr sz="3000" baseline="0">
                <a:solidFill>
                  <a:schemeClr val="accent1"/>
                </a:solidFill>
                <a:latin typeface="Arial" charset="0"/>
              </a:defRPr>
            </a:lvl1pPr>
          </a:lstStyle>
          <a:p>
            <a:pPr lvl="0"/>
            <a:r>
              <a:rPr lang="en-US" dirty="0"/>
              <a:t>headline</a:t>
            </a:r>
          </a:p>
        </p:txBody>
      </p:sp>
      <p:sp>
        <p:nvSpPr>
          <p:cNvPr id="22" name="Content Placeholder 29"/>
          <p:cNvSpPr>
            <a:spLocks noGrp="1"/>
          </p:cNvSpPr>
          <p:nvPr>
            <p:ph sz="quarter" idx="19" hasCustomPrompt="1"/>
          </p:nvPr>
        </p:nvSpPr>
        <p:spPr>
          <a:xfrm>
            <a:off x="4072720" y="1855788"/>
            <a:ext cx="7281080" cy="4244975"/>
          </a:xfrm>
        </p:spPr>
        <p:txBody>
          <a:bodyPr>
            <a:normAutofit/>
          </a:bodyPr>
          <a:lstStyle>
            <a:lvl1pPr marL="0" indent="0">
              <a:buNone/>
              <a:defRPr sz="2000" b="1" baseline="0">
                <a:solidFill>
                  <a:schemeClr val="accent1"/>
                </a:solidFill>
                <a:latin typeface="Arial" charset="0"/>
              </a:defRPr>
            </a:lvl1pPr>
            <a:lvl2pPr marL="349200" indent="-349200">
              <a:buFont typeface="Arial" panose="020B0604020202020204" pitchFamily="34" charset="0"/>
              <a:buChar char="•"/>
              <a:defRPr sz="2000" b="1" baseline="0">
                <a:solidFill>
                  <a:schemeClr val="accent1"/>
                </a:solidFill>
                <a:latin typeface="Arial" charset="0"/>
              </a:defRPr>
            </a:lvl2pPr>
            <a:lvl3pPr marL="0" indent="0">
              <a:buNone/>
              <a:defRPr sz="2000" baseline="0">
                <a:latin typeface="Arial" charset="0"/>
              </a:defRPr>
            </a:lvl3pPr>
            <a:lvl4pPr marL="349200" indent="-349200">
              <a:buFont typeface="Arial" panose="020B0604020202020204" pitchFamily="34" charset="0"/>
              <a:buChar char="•"/>
              <a:defRPr sz="2000" baseline="0">
                <a:latin typeface="Arial" charset="0"/>
              </a:defRPr>
            </a:lvl4pPr>
            <a:lvl5pPr marL="720000" indent="-342900">
              <a:buFont typeface="Wingdings" pitchFamily="2" charset="2"/>
              <a:buChar char="ü"/>
              <a:defRPr sz="2000" baseline="0">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22"/>
          </p:nvPr>
        </p:nvSpPr>
        <p:spPr>
          <a:xfrm>
            <a:off x="11341100" y="6229350"/>
            <a:ext cx="546100" cy="365125"/>
          </a:xfrm>
        </p:spPr>
        <p:txBody>
          <a:bodyPr/>
          <a:lstStyle>
            <a:lvl1pPr>
              <a:defRPr baseline="0">
                <a:solidFill>
                  <a:schemeClr val="tx1"/>
                </a:solidFill>
                <a:latin typeface="Arial" charset="0"/>
              </a:defRPr>
            </a:lvl1pPr>
          </a:lstStyle>
          <a:p>
            <a:fld id="{B15F1DB1-D9C2-1046-8BE7-EC5E2F9F1FD0}" type="slidenum">
              <a:rPr lang="en-US" smtClean="0"/>
              <a:pPr/>
              <a:t>‹#›</a:t>
            </a:fld>
            <a:endParaRPr lang="en-US" dirty="0"/>
          </a:p>
        </p:txBody>
      </p:sp>
      <p:sp>
        <p:nvSpPr>
          <p:cNvPr id="7" name="Text Placeholder 6"/>
          <p:cNvSpPr>
            <a:spLocks noGrp="1"/>
          </p:cNvSpPr>
          <p:nvPr>
            <p:ph type="body" sz="quarter" idx="23" hasCustomPrompt="1"/>
          </p:nvPr>
        </p:nvSpPr>
        <p:spPr>
          <a:xfrm>
            <a:off x="779687" y="5268913"/>
            <a:ext cx="2867025" cy="831850"/>
          </a:xfrm>
          <a:ln>
            <a:solidFill>
              <a:schemeClr val="bg1">
                <a:alpha val="0"/>
              </a:schemeClr>
            </a:solidFill>
          </a:ln>
        </p:spPr>
        <p:txBody>
          <a:bodyPr>
            <a:normAutofit/>
          </a:bodyPr>
          <a:lstStyle>
            <a:lvl1pPr marL="0" indent="0">
              <a:buNone/>
              <a:defRPr sz="1400" baseline="0">
                <a:solidFill>
                  <a:schemeClr val="bg2">
                    <a:lumMod val="50000"/>
                  </a:schemeClr>
                </a:solidFill>
                <a:latin typeface="Arial" charset="0"/>
              </a:defRPr>
            </a:lvl1pPr>
          </a:lstStyle>
          <a:p>
            <a:pPr lvl="0"/>
            <a:r>
              <a:rPr lang="en-US" dirty="0"/>
              <a:t>Source:</a:t>
            </a:r>
          </a:p>
        </p:txBody>
      </p:sp>
      <p:sp>
        <p:nvSpPr>
          <p:cNvPr id="10" name="Date Placeholder 1"/>
          <p:cNvSpPr txBox="1">
            <a:spLocks/>
          </p:cNvSpPr>
          <p:nvPr userDrawn="1"/>
        </p:nvSpPr>
        <p:spPr>
          <a:xfrm>
            <a:off x="10165512" y="6229349"/>
            <a:ext cx="103716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accent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b="1" dirty="0"/>
              <a:t>© EUA 201</a:t>
            </a:r>
            <a:r>
              <a:rPr lang="en-BE" altLang="en-US" b="1" dirty="0"/>
              <a:t>9</a:t>
            </a:r>
          </a:p>
          <a:p>
            <a:endParaRPr lang="en-GB" altLang="en-US" b="1" dirty="0"/>
          </a:p>
        </p:txBody>
      </p:sp>
    </p:spTree>
    <p:extLst>
      <p:ext uri="{BB962C8B-B14F-4D97-AF65-F5344CB8AC3E}">
        <p14:creationId xmlns:p14="http://schemas.microsoft.com/office/powerpoint/2010/main" val="18206074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3970" y="2794304"/>
            <a:ext cx="9299778" cy="1764996"/>
          </a:xfrm>
          <a:prstGeom prst="rect">
            <a:avLst/>
          </a:prstGeom>
        </p:spPr>
        <p:txBody>
          <a:bodyPr anchor="t">
            <a:normAutofit/>
          </a:bodyPr>
          <a:lstStyle>
            <a:lvl1pPr algn="l">
              <a:defRPr sz="5500" b="0" i="0" baseline="0">
                <a:solidFill>
                  <a:schemeClr val="accent1"/>
                </a:solidFill>
                <a:latin typeface="Arial" charset="0"/>
                <a:cs typeface="Calibri Light"/>
              </a:defRPr>
            </a:lvl1pPr>
          </a:lstStyle>
          <a:p>
            <a:r>
              <a:rPr lang="en-US"/>
              <a:t>Click to edit Master title style</a:t>
            </a:r>
            <a:endParaRPr lang="en-US" dirty="0"/>
          </a:p>
        </p:txBody>
      </p:sp>
      <p:sp>
        <p:nvSpPr>
          <p:cNvPr id="3" name="Subtitle 2"/>
          <p:cNvSpPr>
            <a:spLocks noGrp="1"/>
          </p:cNvSpPr>
          <p:nvPr>
            <p:ph type="subTitle" idx="1"/>
          </p:nvPr>
        </p:nvSpPr>
        <p:spPr>
          <a:xfrm>
            <a:off x="770096" y="2322642"/>
            <a:ext cx="9144000" cy="566934"/>
          </a:xfrm>
        </p:spPr>
        <p:txBody>
          <a:bodyPr>
            <a:normAutofit/>
          </a:bodyPr>
          <a:lstStyle>
            <a:lvl1pPr marL="0" indent="0" algn="l">
              <a:buNone/>
              <a:defRPr sz="3000" b="1" i="0" cap="all" baseline="0">
                <a:solidFill>
                  <a:schemeClr val="bg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12"/>
          <p:cNvSpPr>
            <a:spLocks noGrp="1"/>
          </p:cNvSpPr>
          <p:nvPr>
            <p:ph type="body" sz="quarter" idx="23" hasCustomPrompt="1"/>
          </p:nvPr>
        </p:nvSpPr>
        <p:spPr>
          <a:xfrm>
            <a:off x="2897517" y="5169544"/>
            <a:ext cx="4989183" cy="855962"/>
          </a:xfrm>
        </p:spPr>
        <p:txBody>
          <a:bodyPr>
            <a:normAutofit/>
          </a:bodyPr>
          <a:lstStyle>
            <a:lvl1pPr marL="0" indent="0">
              <a:lnSpc>
                <a:spcPct val="100000"/>
              </a:lnSpc>
              <a:spcBef>
                <a:spcPts val="0"/>
              </a:spcBef>
              <a:buNone/>
              <a:defRPr sz="1800" baseline="0">
                <a:solidFill>
                  <a:schemeClr val="bg1"/>
                </a:solidFill>
                <a:latin typeface="Arial"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Name, Surname</a:t>
            </a:r>
          </a:p>
          <a:p>
            <a:pPr lvl="0"/>
            <a:r>
              <a:rPr lang="en-BE" dirty="0"/>
              <a:t>Title/Function</a:t>
            </a:r>
            <a:endParaRPr lang="en-US" dirty="0"/>
          </a:p>
        </p:txBody>
      </p:sp>
      <p:sp>
        <p:nvSpPr>
          <p:cNvPr id="10" name="Text Placeholder 12"/>
          <p:cNvSpPr>
            <a:spLocks noGrp="1"/>
          </p:cNvSpPr>
          <p:nvPr>
            <p:ph type="body" sz="quarter" idx="25" hasCustomPrompt="1"/>
          </p:nvPr>
        </p:nvSpPr>
        <p:spPr>
          <a:xfrm>
            <a:off x="8425737" y="5169544"/>
            <a:ext cx="3131680" cy="855962"/>
          </a:xfrm>
        </p:spPr>
        <p:txBody>
          <a:bodyPr>
            <a:normAutofit/>
          </a:bodyPr>
          <a:lstStyle>
            <a:lvl1pPr marL="0" indent="0">
              <a:lnSpc>
                <a:spcPct val="100000"/>
              </a:lnSpc>
              <a:spcBef>
                <a:spcPts val="0"/>
              </a:spcBef>
              <a:buNone/>
              <a:defRPr sz="1600" b="1" baseline="0">
                <a:solidFill>
                  <a:schemeClr val="accent1"/>
                </a:solidFill>
                <a:latin typeface="Arial"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Social media</a:t>
            </a:r>
            <a:br>
              <a:rPr lang="en-US" dirty="0"/>
            </a:br>
            <a:r>
              <a:rPr lang="en-BE" dirty="0"/>
              <a:t>Hashtag</a:t>
            </a:r>
            <a:endParaRPr lang="en-US" dirty="0"/>
          </a:p>
        </p:txBody>
      </p:sp>
    </p:spTree>
  </p:cSld>
  <p:clrMapOvr>
    <a:masterClrMapping/>
  </p:clrMapOvr>
  <p:extLst>
    <p:ext uri="{DCECCB84-F9BA-43D5-87BE-67443E8EF086}">
      <p15:sldGuideLst xmlns:p15="http://schemas.microsoft.com/office/powerpoint/2012/main">
        <p15:guide id="2" pos="64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6CCCB-E9D2-4BC0-A1A9-B673D8890FE3}"/>
              </a:ext>
            </a:extLst>
          </p:cNvPr>
          <p:cNvSpPr>
            <a:spLocks noGrp="1"/>
          </p:cNvSpPr>
          <p:nvPr>
            <p:ph type="title"/>
          </p:nvPr>
        </p:nvSpPr>
        <p:spPr>
          <a:xfrm>
            <a:off x="838200" y="972589"/>
            <a:ext cx="10515600" cy="718099"/>
          </a:xfrm>
        </p:spPr>
        <p:txBody>
          <a:bodyPr>
            <a:normAutofit/>
          </a:bodyPr>
          <a:lstStyle>
            <a:lvl1pPr>
              <a:defRPr sz="4000"/>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CB7560A-6DBF-4C00-BE4B-698670189E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627F2C-3B5F-45A9-92BF-CEF51176CE94}"/>
              </a:ext>
            </a:extLst>
          </p:cNvPr>
          <p:cNvSpPr>
            <a:spLocks noGrp="1"/>
          </p:cNvSpPr>
          <p:nvPr>
            <p:ph type="dt" sz="half" idx="10"/>
          </p:nvPr>
        </p:nvSpPr>
        <p:spPr/>
        <p:txBody>
          <a:bodyPr/>
          <a:lstStyle/>
          <a:p>
            <a:fld id="{4617C682-FBB5-483D-8657-AC158395E58B}" type="datetime1">
              <a:rPr lang="en-GB" smtClean="0"/>
              <a:t>06/11/2019</a:t>
            </a:fld>
            <a:endParaRPr lang="en-GB"/>
          </a:p>
        </p:txBody>
      </p:sp>
      <p:sp>
        <p:nvSpPr>
          <p:cNvPr id="5" name="Footer Placeholder 4">
            <a:extLst>
              <a:ext uri="{FF2B5EF4-FFF2-40B4-BE49-F238E27FC236}">
                <a16:creationId xmlns:a16="http://schemas.microsoft.com/office/drawing/2014/main" id="{4E7C603C-C9AC-499E-8CC7-E0B8B972B2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A353A8-C83D-4D12-95E3-0ECDC3046C8D}"/>
              </a:ext>
            </a:extLst>
          </p:cNvPr>
          <p:cNvSpPr>
            <a:spLocks noGrp="1"/>
          </p:cNvSpPr>
          <p:nvPr>
            <p:ph type="sldNum" sz="quarter" idx="12"/>
          </p:nvPr>
        </p:nvSpPr>
        <p:spPr>
          <a:xfrm>
            <a:off x="8610600" y="6356350"/>
            <a:ext cx="2743200" cy="365125"/>
          </a:xfrm>
          <a:prstGeom prst="rect">
            <a:avLst/>
          </a:prstGeom>
        </p:spPr>
        <p:txBody>
          <a:bodyPr/>
          <a:lstStyle/>
          <a:p>
            <a:fld id="{9253242E-7B7D-412A-B3E3-00653F48E3AE}" type="slidenum">
              <a:rPr lang="en-GB" smtClean="0"/>
              <a:t>‹#›</a:t>
            </a:fld>
            <a:endParaRPr lang="en-GB" dirty="0"/>
          </a:p>
        </p:txBody>
      </p:sp>
    </p:spTree>
    <p:extLst>
      <p:ext uri="{BB962C8B-B14F-4D97-AF65-F5344CB8AC3E}">
        <p14:creationId xmlns:p14="http://schemas.microsoft.com/office/powerpoint/2010/main" val="2987770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7" name="Rectangle 6"/>
          <p:cNvSpPr/>
          <p:nvPr userDrawn="1"/>
        </p:nvSpPr>
        <p:spPr>
          <a:xfrm>
            <a:off x="0" y="14761"/>
            <a:ext cx="12192000" cy="1428277"/>
          </a:xfrm>
          <a:prstGeom prst="rect">
            <a:avLst/>
          </a:prstGeom>
          <a:solidFill>
            <a:srgbClr val="F3F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9037" y="213194"/>
            <a:ext cx="2489200" cy="946150"/>
          </a:xfrm>
          <a:prstGeom prst="rect">
            <a:avLst/>
          </a:prstGeom>
        </p:spPr>
      </p:pic>
      <p:cxnSp>
        <p:nvCxnSpPr>
          <p:cNvPr id="9" name="Straight Connector 8"/>
          <p:cNvCxnSpPr/>
          <p:nvPr userDrawn="1"/>
        </p:nvCxnSpPr>
        <p:spPr>
          <a:xfrm>
            <a:off x="0" y="1450815"/>
            <a:ext cx="121920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10" name="Straight Connector 19"/>
          <p:cNvCxnSpPr/>
          <p:nvPr userDrawn="1"/>
        </p:nvCxnSpPr>
        <p:spPr>
          <a:xfrm>
            <a:off x="0" y="1450815"/>
            <a:ext cx="12192000" cy="0"/>
          </a:xfrm>
          <a:prstGeom prst="line">
            <a:avLst/>
          </a:prstGeom>
          <a:ln w="25400">
            <a:solidFill>
              <a:srgbClr val="004D88"/>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389037" y="6356350"/>
            <a:ext cx="2489200" cy="365125"/>
          </a:xfrm>
        </p:spPr>
        <p:txBody>
          <a:bodyPr/>
          <a:lstStyle/>
          <a:p>
            <a:r>
              <a:rPr lang="en-US"/>
              <a:t>29/06/2017</a:t>
            </a:r>
          </a:p>
        </p:txBody>
      </p:sp>
      <p:sp>
        <p:nvSpPr>
          <p:cNvPr id="12" name="Footer Placeholder 4"/>
          <p:cNvSpPr>
            <a:spLocks noGrp="1"/>
          </p:cNvSpPr>
          <p:nvPr>
            <p:ph type="ftr" sz="quarter" idx="11"/>
          </p:nvPr>
        </p:nvSpPr>
        <p:spPr>
          <a:xfrm>
            <a:off x="3132237" y="6356350"/>
            <a:ext cx="4114800" cy="365125"/>
          </a:xfrm>
          <a:prstGeom prst="rect">
            <a:avLst/>
          </a:prstGeom>
        </p:spPr>
        <p:txBody>
          <a:bodyPr/>
          <a:lstStyle>
            <a:lvl1pPr algn="l">
              <a:defRPr/>
            </a:lvl1pPr>
          </a:lstStyle>
          <a:p>
            <a:endParaRPr lang="en-US" dirty="0"/>
          </a:p>
        </p:txBody>
      </p:sp>
      <p:sp>
        <p:nvSpPr>
          <p:cNvPr id="13" name="Slide Number Placeholder 5"/>
          <p:cNvSpPr>
            <a:spLocks noGrp="1"/>
          </p:cNvSpPr>
          <p:nvPr>
            <p:ph type="sldNum" sz="quarter" idx="12"/>
          </p:nvPr>
        </p:nvSpPr>
        <p:spPr>
          <a:xfrm>
            <a:off x="9063086" y="6356350"/>
            <a:ext cx="2743200" cy="365125"/>
          </a:xfrm>
        </p:spPr>
        <p:txBody>
          <a:bodyPr/>
          <a:lstStyle/>
          <a:p>
            <a:fld id="{B15F1DB1-D9C2-1046-8BE7-EC5E2F9F1FD0}" type="slidenum">
              <a:rPr lang="en-US" smtClean="0"/>
              <a:t>‹#›</a:t>
            </a:fld>
            <a:endParaRPr lang="en-US"/>
          </a:p>
        </p:txBody>
      </p:sp>
    </p:spTree>
    <p:extLst>
      <p:ext uri="{BB962C8B-B14F-4D97-AF65-F5344CB8AC3E}">
        <p14:creationId xmlns:p14="http://schemas.microsoft.com/office/powerpoint/2010/main" val="2141070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5"/>
            <a:ext cx="10363200" cy="1470025"/>
          </a:xfrm>
        </p:spPr>
        <p:txBody>
          <a:bodyPr/>
          <a:lstStyle/>
          <a:p>
            <a:r>
              <a:rPr lang="de-DE"/>
              <a:t>Mastertitelformat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
        <p:nvSpPr>
          <p:cNvPr id="4" name="Datumsplatzhalter 3"/>
          <p:cNvSpPr>
            <a:spLocks noGrp="1"/>
          </p:cNvSpPr>
          <p:nvPr>
            <p:ph type="dt" sz="half" idx="10"/>
          </p:nvPr>
        </p:nvSpPr>
        <p:spPr/>
        <p:txBody>
          <a:bodyPr/>
          <a:lstStyle/>
          <a:p>
            <a:fld id="{C604C9A0-5BFC-6B49-A100-210E208DFCA9}" type="datetime2">
              <a:rPr lang="en-US" smtClean="0"/>
              <a:t>Wednesday, November 6, 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97FFC78-3185-C74E-B1EA-F8A5539D9C20}" type="slidenum">
              <a:rPr lang="de-DE" smtClean="0"/>
              <a:t>‹#›</a:t>
            </a:fld>
            <a:endParaRPr lang="de-DE"/>
          </a:p>
        </p:txBody>
      </p:sp>
    </p:spTree>
    <p:extLst>
      <p:ext uri="{BB962C8B-B14F-4D97-AF65-F5344CB8AC3E}">
        <p14:creationId xmlns:p14="http://schemas.microsoft.com/office/powerpoint/2010/main" val="42547558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93EDF9A-B83C-4E43-B317-8F51966CC160}" type="datetime2">
              <a:rPr lang="en-US" smtClean="0"/>
              <a:t>Wednesday, November 6, 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97FFC78-3185-C74E-B1EA-F8A5539D9C20}" type="slidenum">
              <a:rPr lang="de-DE" smtClean="0"/>
              <a:t>‹#›</a:t>
            </a:fld>
            <a:endParaRPr lang="de-DE"/>
          </a:p>
        </p:txBody>
      </p:sp>
    </p:spTree>
    <p:extLst>
      <p:ext uri="{BB962C8B-B14F-4D97-AF65-F5344CB8AC3E}">
        <p14:creationId xmlns:p14="http://schemas.microsoft.com/office/powerpoint/2010/main" val="2449135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613" y="4406900"/>
            <a:ext cx="103632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fld id="{4F54FCCD-9568-E84D-AF0C-9E92069263B1}" type="datetime2">
              <a:rPr lang="en-US" smtClean="0"/>
              <a:t>Wednesday, November 6, 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97FFC78-3185-C74E-B1EA-F8A5539D9C20}" type="slidenum">
              <a:rPr lang="de-DE" smtClean="0"/>
              <a:t>‹#›</a:t>
            </a:fld>
            <a:endParaRPr lang="de-DE"/>
          </a:p>
        </p:txBody>
      </p:sp>
    </p:spTree>
    <p:extLst>
      <p:ext uri="{BB962C8B-B14F-4D97-AF65-F5344CB8AC3E}">
        <p14:creationId xmlns:p14="http://schemas.microsoft.com/office/powerpoint/2010/main" val="1900236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F3BF77A0-92FF-F842-953C-A49096B61ED9}" type="datetime2">
              <a:rPr lang="en-US" smtClean="0"/>
              <a:t>Wednesday, November 6, 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97FFC78-3185-C74E-B1EA-F8A5539D9C20}" type="slidenum">
              <a:rPr lang="de-DE" smtClean="0"/>
              <a:t>‹#›</a:t>
            </a:fld>
            <a:endParaRPr lang="de-DE"/>
          </a:p>
        </p:txBody>
      </p:sp>
    </p:spTree>
    <p:extLst>
      <p:ext uri="{BB962C8B-B14F-4D97-AF65-F5344CB8AC3E}">
        <p14:creationId xmlns:p14="http://schemas.microsoft.com/office/powerpoint/2010/main" val="2778612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3" name="Textplatzhalt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95098601-0E02-5A49-BC41-1124C4042753}" type="datetime2">
              <a:rPr lang="en-US" smtClean="0"/>
              <a:t>Wednesday, November 6, 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97FFC78-3185-C74E-B1EA-F8A5539D9C20}" type="slidenum">
              <a:rPr lang="de-DE" smtClean="0"/>
              <a:t>‹#›</a:t>
            </a:fld>
            <a:endParaRPr lang="de-DE"/>
          </a:p>
        </p:txBody>
      </p:sp>
    </p:spTree>
    <p:extLst>
      <p:ext uri="{BB962C8B-B14F-4D97-AF65-F5344CB8AC3E}">
        <p14:creationId xmlns:p14="http://schemas.microsoft.com/office/powerpoint/2010/main" val="971711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6AD50848-D882-8544-80D8-F1E2290AC2DD}" type="datetime2">
              <a:rPr lang="en-US" smtClean="0"/>
              <a:t>Wednesday, November 6, 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97FFC78-3185-C74E-B1EA-F8A5539D9C20}" type="slidenum">
              <a:rPr lang="de-DE" smtClean="0"/>
              <a:t>‹#›</a:t>
            </a:fld>
            <a:endParaRPr lang="de-DE"/>
          </a:p>
        </p:txBody>
      </p:sp>
    </p:spTree>
    <p:extLst>
      <p:ext uri="{BB962C8B-B14F-4D97-AF65-F5344CB8AC3E}">
        <p14:creationId xmlns:p14="http://schemas.microsoft.com/office/powerpoint/2010/main" val="1523574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92603DA-2AA8-DC4B-9839-23173F0D13E7}" type="datetime2">
              <a:rPr lang="en-US" smtClean="0"/>
              <a:t>Wednesday, November 6, 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97FFC78-3185-C74E-B1EA-F8A5539D9C20}" type="slidenum">
              <a:rPr lang="de-DE" smtClean="0"/>
              <a:t>‹#›</a:t>
            </a:fld>
            <a:endParaRPr lang="de-DE"/>
          </a:p>
        </p:txBody>
      </p:sp>
    </p:spTree>
    <p:extLst>
      <p:ext uri="{BB962C8B-B14F-4D97-AF65-F5344CB8AC3E}">
        <p14:creationId xmlns:p14="http://schemas.microsoft.com/office/powerpoint/2010/main" val="34433865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4011613" cy="1162050"/>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6D354164-D65D-424E-980F-3B0C505DFE7D}" type="datetime2">
              <a:rPr lang="en-US" smtClean="0"/>
              <a:t>Wednesday, November 6, 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97FFC78-3185-C74E-B1EA-F8A5539D9C20}" type="slidenum">
              <a:rPr lang="de-DE" smtClean="0"/>
              <a:t>‹#›</a:t>
            </a:fld>
            <a:endParaRPr lang="de-DE"/>
          </a:p>
        </p:txBody>
      </p:sp>
    </p:spTree>
    <p:extLst>
      <p:ext uri="{BB962C8B-B14F-4D97-AF65-F5344CB8AC3E}">
        <p14:creationId xmlns:p14="http://schemas.microsoft.com/office/powerpoint/2010/main" val="408276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Content Placeholder 29"/>
          <p:cNvSpPr>
            <a:spLocks noGrp="1"/>
          </p:cNvSpPr>
          <p:nvPr>
            <p:ph sz="quarter" idx="18" hasCustomPrompt="1"/>
          </p:nvPr>
        </p:nvSpPr>
        <p:spPr>
          <a:xfrm>
            <a:off x="766424" y="1855789"/>
            <a:ext cx="2980075" cy="3031898"/>
          </a:xfrm>
        </p:spPr>
        <p:txBody>
          <a:bodyPr>
            <a:normAutofit/>
          </a:bodyPr>
          <a:lstStyle>
            <a:lvl1pPr marL="0" indent="0">
              <a:buNone/>
              <a:defRPr sz="3000" baseline="0">
                <a:solidFill>
                  <a:schemeClr val="accent1"/>
                </a:solidFill>
                <a:latin typeface="Arial" charset="0"/>
              </a:defRPr>
            </a:lvl1pPr>
          </a:lstStyle>
          <a:p>
            <a:pPr lvl="0"/>
            <a:r>
              <a:rPr lang="en-US" dirty="0"/>
              <a:t>headline</a:t>
            </a:r>
          </a:p>
        </p:txBody>
      </p:sp>
      <p:sp>
        <p:nvSpPr>
          <p:cNvPr id="22" name="Content Placeholder 29"/>
          <p:cNvSpPr>
            <a:spLocks noGrp="1"/>
          </p:cNvSpPr>
          <p:nvPr>
            <p:ph sz="quarter" idx="19" hasCustomPrompt="1"/>
          </p:nvPr>
        </p:nvSpPr>
        <p:spPr>
          <a:xfrm>
            <a:off x="4072720" y="1855788"/>
            <a:ext cx="7281080" cy="4244975"/>
          </a:xfrm>
        </p:spPr>
        <p:txBody>
          <a:bodyPr>
            <a:normAutofit/>
          </a:bodyPr>
          <a:lstStyle>
            <a:lvl1pPr marL="0" indent="0">
              <a:buNone/>
              <a:defRPr sz="2000" b="1" baseline="0">
                <a:solidFill>
                  <a:schemeClr val="accent1"/>
                </a:solidFill>
                <a:latin typeface="Arial" charset="0"/>
              </a:defRPr>
            </a:lvl1pPr>
            <a:lvl2pPr marL="349200" indent="-349200">
              <a:buFont typeface="Arial" panose="020B0604020202020204" pitchFamily="34" charset="0"/>
              <a:buChar char="•"/>
              <a:defRPr sz="2000" b="1" baseline="0">
                <a:solidFill>
                  <a:schemeClr val="accent1"/>
                </a:solidFill>
                <a:latin typeface="Arial" charset="0"/>
              </a:defRPr>
            </a:lvl2pPr>
            <a:lvl3pPr marL="0" indent="0">
              <a:buNone/>
              <a:defRPr sz="2000" baseline="0">
                <a:latin typeface="Arial" charset="0"/>
              </a:defRPr>
            </a:lvl3pPr>
            <a:lvl4pPr marL="349200" indent="-349200">
              <a:buFont typeface="Arial" panose="020B0604020202020204" pitchFamily="34" charset="0"/>
              <a:buChar char="•"/>
              <a:defRPr sz="2000" baseline="0">
                <a:latin typeface="Arial" charset="0"/>
              </a:defRPr>
            </a:lvl4pPr>
            <a:lvl5pPr marL="720000" indent="-342900">
              <a:buFont typeface="Wingdings" pitchFamily="2" charset="2"/>
              <a:buChar char="ü"/>
              <a:defRPr sz="2000" baseline="0">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22"/>
          </p:nvPr>
        </p:nvSpPr>
        <p:spPr>
          <a:xfrm>
            <a:off x="11341100" y="6229350"/>
            <a:ext cx="546100" cy="365125"/>
          </a:xfrm>
        </p:spPr>
        <p:txBody>
          <a:bodyPr/>
          <a:lstStyle>
            <a:lvl1pPr>
              <a:defRPr baseline="0">
                <a:solidFill>
                  <a:schemeClr val="tx1"/>
                </a:solidFill>
                <a:latin typeface="Arial" charset="0"/>
              </a:defRPr>
            </a:lvl1pPr>
          </a:lstStyle>
          <a:p>
            <a:fld id="{B15F1DB1-D9C2-1046-8BE7-EC5E2F9F1FD0}" type="slidenum">
              <a:rPr lang="en-US" smtClean="0"/>
              <a:pPr/>
              <a:t>‹#›</a:t>
            </a:fld>
            <a:endParaRPr lang="en-US" dirty="0"/>
          </a:p>
        </p:txBody>
      </p:sp>
      <p:sp>
        <p:nvSpPr>
          <p:cNvPr id="7" name="Text Placeholder 6"/>
          <p:cNvSpPr>
            <a:spLocks noGrp="1"/>
          </p:cNvSpPr>
          <p:nvPr>
            <p:ph type="body" sz="quarter" idx="23" hasCustomPrompt="1"/>
          </p:nvPr>
        </p:nvSpPr>
        <p:spPr>
          <a:xfrm>
            <a:off x="779687" y="5268913"/>
            <a:ext cx="2867025" cy="831850"/>
          </a:xfrm>
          <a:ln>
            <a:solidFill>
              <a:schemeClr val="bg1">
                <a:alpha val="0"/>
              </a:schemeClr>
            </a:solidFill>
          </a:ln>
        </p:spPr>
        <p:txBody>
          <a:bodyPr>
            <a:normAutofit/>
          </a:bodyPr>
          <a:lstStyle>
            <a:lvl1pPr marL="0" indent="0">
              <a:buNone/>
              <a:defRPr sz="1400" baseline="0">
                <a:solidFill>
                  <a:schemeClr val="bg2">
                    <a:lumMod val="50000"/>
                  </a:schemeClr>
                </a:solidFill>
                <a:latin typeface="Arial" charset="0"/>
              </a:defRPr>
            </a:lvl1pPr>
          </a:lstStyle>
          <a:p>
            <a:pPr lvl="0"/>
            <a:r>
              <a:rPr lang="en-US" dirty="0"/>
              <a:t>Source:</a:t>
            </a:r>
          </a:p>
        </p:txBody>
      </p:sp>
      <p:sp>
        <p:nvSpPr>
          <p:cNvPr id="28" name="Text Placeholder 2"/>
          <p:cNvSpPr>
            <a:spLocks noGrp="1"/>
          </p:cNvSpPr>
          <p:nvPr>
            <p:ph type="body" idx="1" hasCustomPrompt="1"/>
          </p:nvPr>
        </p:nvSpPr>
        <p:spPr>
          <a:xfrm>
            <a:off x="779125" y="355600"/>
            <a:ext cx="5157787" cy="279400"/>
          </a:xfrm>
          <a:ln>
            <a:solidFill>
              <a:schemeClr val="bg1">
                <a:alpha val="0"/>
              </a:schemeClr>
            </a:solidFill>
          </a:ln>
        </p:spPr>
        <p:txBody>
          <a:bodyPr anchor="b">
            <a:normAutofit/>
          </a:bodyPr>
          <a:lstStyle>
            <a:lvl1pPr marL="0" indent="0">
              <a:buNone/>
              <a:defRPr sz="1200" b="1" cap="all" baseline="0">
                <a:solidFill>
                  <a:schemeClr val="accent1"/>
                </a:solidFill>
                <a:latin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F</a:t>
            </a:r>
            <a:r>
              <a:rPr lang="en-BE" dirty="0" err="1"/>
              <a:t>inancementS</a:t>
            </a:r>
            <a:r>
              <a:rPr lang="en-BE" dirty="0"/>
              <a:t> et </a:t>
            </a:r>
            <a:r>
              <a:rPr lang="en-BE" dirty="0" err="1"/>
              <a:t>autonomie</a:t>
            </a:r>
            <a:r>
              <a:rPr lang="en-BE" dirty="0"/>
              <a:t> des </a:t>
            </a:r>
            <a:r>
              <a:rPr lang="en-BE" dirty="0" err="1"/>
              <a:t>ees</a:t>
            </a:r>
            <a:r>
              <a:rPr lang="en-BE" dirty="0"/>
              <a:t> </a:t>
            </a:r>
            <a:r>
              <a:rPr lang="en-BE" dirty="0" err="1"/>
              <a:t>en</a:t>
            </a:r>
            <a:r>
              <a:rPr lang="en-BE" dirty="0"/>
              <a:t> </a:t>
            </a:r>
            <a:r>
              <a:rPr lang="en-BE" dirty="0" err="1"/>
              <a:t>europe</a:t>
            </a:r>
            <a:endParaRPr lang="en-US" dirty="0"/>
          </a:p>
        </p:txBody>
      </p:sp>
      <p:sp>
        <p:nvSpPr>
          <p:cNvPr id="10" name="Date Placeholder 1"/>
          <p:cNvSpPr txBox="1">
            <a:spLocks/>
          </p:cNvSpPr>
          <p:nvPr userDrawn="1"/>
        </p:nvSpPr>
        <p:spPr>
          <a:xfrm>
            <a:off x="10165512" y="6229349"/>
            <a:ext cx="103716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accent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b="1" dirty="0"/>
              <a:t>© EUA 2018</a:t>
            </a:r>
          </a:p>
        </p:txBody>
      </p:sp>
    </p:spTree>
    <p:extLst>
      <p:ext uri="{BB962C8B-B14F-4D97-AF65-F5344CB8AC3E}">
        <p14:creationId xmlns:p14="http://schemas.microsoft.com/office/powerpoint/2010/main" val="1936357414"/>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188" y="4800600"/>
            <a:ext cx="73152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B8113686-59FE-B04A-9505-C984FE4954FC}" type="datetime2">
              <a:rPr lang="en-US" smtClean="0"/>
              <a:t>Wednesday, November 6, 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97FFC78-3185-C74E-B1EA-F8A5539D9C20}" type="slidenum">
              <a:rPr lang="de-DE" smtClean="0"/>
              <a:t>‹#›</a:t>
            </a:fld>
            <a:endParaRPr lang="de-DE"/>
          </a:p>
        </p:txBody>
      </p:sp>
    </p:spTree>
    <p:extLst>
      <p:ext uri="{BB962C8B-B14F-4D97-AF65-F5344CB8AC3E}">
        <p14:creationId xmlns:p14="http://schemas.microsoft.com/office/powerpoint/2010/main" val="3978226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DEEB511A-5066-9847-B157-93AFF4FDF0BA}" type="datetime2">
              <a:rPr lang="en-US" smtClean="0"/>
              <a:t>Wednesday, November 6, 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97FFC78-3185-C74E-B1EA-F8A5539D9C20}" type="slidenum">
              <a:rPr lang="de-DE" smtClean="0"/>
              <a:t>‹#›</a:t>
            </a:fld>
            <a:endParaRPr lang="de-DE"/>
          </a:p>
        </p:txBody>
      </p:sp>
    </p:spTree>
    <p:extLst>
      <p:ext uri="{BB962C8B-B14F-4D97-AF65-F5344CB8AC3E}">
        <p14:creationId xmlns:p14="http://schemas.microsoft.com/office/powerpoint/2010/main" val="16682329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50FEDC2-1AA4-1645-AD99-23477D99E62A}" type="datetime2">
              <a:rPr lang="en-US" smtClean="0"/>
              <a:t>Wednesday, November 6, 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97FFC78-3185-C74E-B1EA-F8A5539D9C20}" type="slidenum">
              <a:rPr lang="de-DE" smtClean="0"/>
              <a:t>‹#›</a:t>
            </a:fld>
            <a:endParaRPr lang="de-DE"/>
          </a:p>
        </p:txBody>
      </p:sp>
    </p:spTree>
    <p:extLst>
      <p:ext uri="{BB962C8B-B14F-4D97-AF65-F5344CB8AC3E}">
        <p14:creationId xmlns:p14="http://schemas.microsoft.com/office/powerpoint/2010/main" val="16139910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8"/>
            <a:ext cx="2743200" cy="58515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609600" y="274638"/>
            <a:ext cx="80772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A082172-71CF-A443-9205-D5874CD07DAE}" type="datetime2">
              <a:rPr lang="en-US" smtClean="0"/>
              <a:t>Wednesday, November 6, 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97FFC78-3185-C74E-B1EA-F8A5539D9C20}" type="slidenum">
              <a:rPr lang="de-DE" smtClean="0"/>
              <a:t>‹#›</a:t>
            </a:fld>
            <a:endParaRPr lang="de-DE"/>
          </a:p>
        </p:txBody>
      </p:sp>
    </p:spTree>
    <p:extLst>
      <p:ext uri="{BB962C8B-B14F-4D97-AF65-F5344CB8AC3E}">
        <p14:creationId xmlns:p14="http://schemas.microsoft.com/office/powerpoint/2010/main" val="2001920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12"/>
          <p:cNvSpPr>
            <a:spLocks noGrp="1"/>
          </p:cNvSpPr>
          <p:nvPr>
            <p:ph type="body" sz="quarter" idx="23" hasCustomPrompt="1"/>
          </p:nvPr>
        </p:nvSpPr>
        <p:spPr>
          <a:xfrm>
            <a:off x="2897517" y="4321154"/>
            <a:ext cx="5357483" cy="1749446"/>
          </a:xfrm>
        </p:spPr>
        <p:txBody>
          <a:bodyPr>
            <a:normAutofit/>
          </a:bodyPr>
          <a:lstStyle>
            <a:lvl1pPr marL="0" indent="0">
              <a:lnSpc>
                <a:spcPct val="100000"/>
              </a:lnSpc>
              <a:spcBef>
                <a:spcPts val="0"/>
              </a:spcBef>
              <a:buNone/>
              <a:defRPr sz="1800" baseline="0">
                <a:solidFill>
                  <a:schemeClr val="bg1"/>
                </a:solidFill>
                <a:latin typeface="Arial"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Name, Surname</a:t>
            </a:r>
          </a:p>
          <a:p>
            <a:pPr lvl="0"/>
            <a:r>
              <a:rPr lang="en-US" dirty="0" err="1"/>
              <a:t>Organisation</a:t>
            </a:r>
            <a:endParaRPr lang="en-US" dirty="0"/>
          </a:p>
        </p:txBody>
      </p:sp>
      <p:sp>
        <p:nvSpPr>
          <p:cNvPr id="20" name="Text Placeholder 12"/>
          <p:cNvSpPr>
            <a:spLocks noGrp="1"/>
          </p:cNvSpPr>
          <p:nvPr>
            <p:ph type="body" sz="quarter" idx="24" hasCustomPrompt="1"/>
          </p:nvPr>
        </p:nvSpPr>
        <p:spPr>
          <a:xfrm>
            <a:off x="8688718" y="4321154"/>
            <a:ext cx="2765346" cy="420055"/>
          </a:xfrm>
          <a:ln>
            <a:solidFill>
              <a:schemeClr val="accent1">
                <a:alpha val="0"/>
              </a:schemeClr>
            </a:solidFill>
          </a:ln>
        </p:spPr>
        <p:txBody>
          <a:bodyPr>
            <a:normAutofit/>
          </a:bodyPr>
          <a:lstStyle>
            <a:lvl1pPr marL="0" indent="0">
              <a:lnSpc>
                <a:spcPct val="100000"/>
              </a:lnSpc>
              <a:spcBef>
                <a:spcPts val="0"/>
              </a:spcBef>
              <a:buNone/>
              <a:defRPr sz="1400" b="1" i="0" baseline="0">
                <a:solidFill>
                  <a:schemeClr val="accent3"/>
                </a:solidFill>
                <a:latin typeface="Arial"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Follow us on:</a:t>
            </a:r>
          </a:p>
        </p:txBody>
      </p:sp>
      <p:sp>
        <p:nvSpPr>
          <p:cNvPr id="27" name="Title 1"/>
          <p:cNvSpPr txBox="1">
            <a:spLocks/>
          </p:cNvSpPr>
          <p:nvPr userDrawn="1"/>
        </p:nvSpPr>
        <p:spPr>
          <a:xfrm>
            <a:off x="743970" y="2794304"/>
            <a:ext cx="9299778" cy="176499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500" b="0" i="0" kern="1200" baseline="0">
                <a:solidFill>
                  <a:schemeClr val="bg1"/>
                </a:solidFill>
                <a:latin typeface="Arial" charset="0"/>
                <a:ea typeface="+mj-ea"/>
                <a:cs typeface="Calibri Light"/>
              </a:defRPr>
            </a:lvl1pPr>
          </a:lstStyle>
          <a:p>
            <a:r>
              <a:rPr lang="en-US" baseline="0" dirty="0">
                <a:solidFill>
                  <a:schemeClr val="accent3"/>
                </a:solidFill>
              </a:rPr>
              <a:t>Thank you for your attention</a:t>
            </a:r>
          </a:p>
        </p:txBody>
      </p:sp>
      <p:sp>
        <p:nvSpPr>
          <p:cNvPr id="28" name="Subtitle 2"/>
          <p:cNvSpPr>
            <a:spLocks noGrp="1"/>
          </p:cNvSpPr>
          <p:nvPr>
            <p:ph type="subTitle" idx="1" hasCustomPrompt="1"/>
          </p:nvPr>
        </p:nvSpPr>
        <p:spPr>
          <a:xfrm>
            <a:off x="770096" y="2322642"/>
            <a:ext cx="9144000" cy="566934"/>
          </a:xfrm>
          <a:ln>
            <a:solidFill>
              <a:schemeClr val="accent1">
                <a:alpha val="0"/>
              </a:schemeClr>
            </a:solidFill>
          </a:ln>
        </p:spPr>
        <p:txBody>
          <a:bodyPr>
            <a:normAutofit/>
          </a:bodyPr>
          <a:lstStyle>
            <a:lvl1pPr marL="0" indent="0" algn="l">
              <a:buNone/>
              <a:defRPr sz="3000" b="1" i="0" cap="all" baseline="0">
                <a:solidFill>
                  <a:schemeClr val="bg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FIN!</a:t>
            </a:r>
          </a:p>
        </p:txBody>
      </p:sp>
      <p:sp>
        <p:nvSpPr>
          <p:cNvPr id="12" name="Date Placeholder 1"/>
          <p:cNvSpPr txBox="1">
            <a:spLocks/>
          </p:cNvSpPr>
          <p:nvPr userDrawn="1"/>
        </p:nvSpPr>
        <p:spPr>
          <a:xfrm>
            <a:off x="2897517" y="6229350"/>
            <a:ext cx="103716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accent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b="1" baseline="0" dirty="0">
                <a:solidFill>
                  <a:schemeClr val="accent3"/>
                </a:solidFill>
              </a:rPr>
              <a:t>© EUA 2018</a:t>
            </a:r>
          </a:p>
        </p:txBody>
      </p:sp>
      <p:pic>
        <p:nvPicPr>
          <p:cNvPr id="8" name="Bild 7"/>
          <p:cNvPicPr>
            <a:picLocks noChangeAspect="1"/>
          </p:cNvPicPr>
          <p:nvPr userDrawn="1"/>
        </p:nvPicPr>
        <p:blipFill>
          <a:blip r:embed="rId3"/>
          <a:stretch>
            <a:fillRect/>
          </a:stretch>
        </p:blipFill>
        <p:spPr>
          <a:xfrm>
            <a:off x="8786446" y="4724799"/>
            <a:ext cx="2268416" cy="427816"/>
          </a:xfrm>
          <a:prstGeom prst="rect">
            <a:avLst/>
          </a:prstGeom>
        </p:spPr>
      </p:pic>
    </p:spTree>
    <p:extLst>
      <p:ext uri="{BB962C8B-B14F-4D97-AF65-F5344CB8AC3E}">
        <p14:creationId xmlns:p14="http://schemas.microsoft.com/office/powerpoint/2010/main" val="627454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12"/>
          <p:cNvSpPr>
            <a:spLocks noGrp="1"/>
          </p:cNvSpPr>
          <p:nvPr>
            <p:ph type="body" sz="quarter" idx="23" hasCustomPrompt="1"/>
          </p:nvPr>
        </p:nvSpPr>
        <p:spPr>
          <a:xfrm>
            <a:off x="2897517" y="4321154"/>
            <a:ext cx="5357483" cy="1749446"/>
          </a:xfrm>
        </p:spPr>
        <p:txBody>
          <a:bodyPr>
            <a:normAutofit/>
          </a:bodyPr>
          <a:lstStyle>
            <a:lvl1pPr marL="0" indent="0">
              <a:lnSpc>
                <a:spcPct val="100000"/>
              </a:lnSpc>
              <a:spcBef>
                <a:spcPts val="0"/>
              </a:spcBef>
              <a:buNone/>
              <a:defRPr sz="1800" baseline="0">
                <a:solidFill>
                  <a:schemeClr val="bg1"/>
                </a:solidFill>
                <a:latin typeface="Arial"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Name, Surname</a:t>
            </a:r>
          </a:p>
          <a:p>
            <a:pPr lvl="0"/>
            <a:r>
              <a:rPr lang="en-US" dirty="0" err="1"/>
              <a:t>Organisation</a:t>
            </a:r>
            <a:endParaRPr lang="en-US" dirty="0"/>
          </a:p>
        </p:txBody>
      </p:sp>
      <p:sp>
        <p:nvSpPr>
          <p:cNvPr id="20" name="Text Placeholder 12"/>
          <p:cNvSpPr>
            <a:spLocks noGrp="1"/>
          </p:cNvSpPr>
          <p:nvPr>
            <p:ph type="body" sz="quarter" idx="24" hasCustomPrompt="1"/>
          </p:nvPr>
        </p:nvSpPr>
        <p:spPr>
          <a:xfrm>
            <a:off x="8688718" y="4321154"/>
            <a:ext cx="2825950" cy="420055"/>
          </a:xfrm>
          <a:ln>
            <a:solidFill>
              <a:schemeClr val="accent1">
                <a:alpha val="0"/>
              </a:schemeClr>
            </a:solidFill>
          </a:ln>
        </p:spPr>
        <p:txBody>
          <a:bodyPr>
            <a:normAutofit/>
          </a:bodyPr>
          <a:lstStyle>
            <a:lvl1pPr marL="0" indent="0">
              <a:lnSpc>
                <a:spcPct val="100000"/>
              </a:lnSpc>
              <a:spcBef>
                <a:spcPts val="0"/>
              </a:spcBef>
              <a:buNone/>
              <a:defRPr sz="1400" b="1" i="0" baseline="0">
                <a:solidFill>
                  <a:schemeClr val="accent1"/>
                </a:solidFill>
                <a:latin typeface="Arial"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Follow us on:</a:t>
            </a:r>
          </a:p>
        </p:txBody>
      </p:sp>
      <p:sp>
        <p:nvSpPr>
          <p:cNvPr id="27" name="Title 1"/>
          <p:cNvSpPr txBox="1">
            <a:spLocks/>
          </p:cNvSpPr>
          <p:nvPr userDrawn="1"/>
        </p:nvSpPr>
        <p:spPr>
          <a:xfrm>
            <a:off x="743970" y="2794304"/>
            <a:ext cx="9299778" cy="176499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500" b="0" i="0" kern="1200" baseline="0">
                <a:solidFill>
                  <a:schemeClr val="bg1"/>
                </a:solidFill>
                <a:latin typeface="Arial" charset="0"/>
                <a:ea typeface="+mj-ea"/>
                <a:cs typeface="Calibri Light"/>
              </a:defRPr>
            </a:lvl1pPr>
          </a:lstStyle>
          <a:p>
            <a:r>
              <a:rPr lang="en-US" baseline="0" dirty="0">
                <a:solidFill>
                  <a:schemeClr val="accent1"/>
                </a:solidFill>
              </a:rPr>
              <a:t>Thank you for your attention</a:t>
            </a:r>
          </a:p>
        </p:txBody>
      </p:sp>
      <p:sp>
        <p:nvSpPr>
          <p:cNvPr id="28" name="Subtitle 2"/>
          <p:cNvSpPr>
            <a:spLocks noGrp="1"/>
          </p:cNvSpPr>
          <p:nvPr>
            <p:ph type="subTitle" idx="1" hasCustomPrompt="1"/>
          </p:nvPr>
        </p:nvSpPr>
        <p:spPr>
          <a:xfrm>
            <a:off x="770096" y="2322642"/>
            <a:ext cx="9144000" cy="566934"/>
          </a:xfrm>
          <a:ln>
            <a:solidFill>
              <a:schemeClr val="accent1">
                <a:alpha val="0"/>
              </a:schemeClr>
            </a:solidFill>
          </a:ln>
        </p:spPr>
        <p:txBody>
          <a:bodyPr>
            <a:normAutofit/>
          </a:bodyPr>
          <a:lstStyle>
            <a:lvl1pPr marL="0" indent="0" algn="l">
              <a:buNone/>
              <a:defRPr sz="3000" b="1" i="0" cap="all" baseline="0">
                <a:solidFill>
                  <a:schemeClr val="bg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FIN!</a:t>
            </a:r>
          </a:p>
        </p:txBody>
      </p:sp>
      <p:sp>
        <p:nvSpPr>
          <p:cNvPr id="10" name="Date Placeholder 1"/>
          <p:cNvSpPr txBox="1">
            <a:spLocks/>
          </p:cNvSpPr>
          <p:nvPr userDrawn="1"/>
        </p:nvSpPr>
        <p:spPr>
          <a:xfrm>
            <a:off x="2897517" y="6229350"/>
            <a:ext cx="103716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accent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b="1" baseline="0" dirty="0">
                <a:solidFill>
                  <a:schemeClr val="accent1"/>
                </a:solidFill>
              </a:rPr>
              <a:t>© EUA 2018</a:t>
            </a:r>
          </a:p>
        </p:txBody>
      </p:sp>
      <p:pic>
        <p:nvPicPr>
          <p:cNvPr id="9" name="Bild 8"/>
          <p:cNvPicPr>
            <a:picLocks noChangeAspect="1"/>
          </p:cNvPicPr>
          <p:nvPr userDrawn="1"/>
        </p:nvPicPr>
        <p:blipFill>
          <a:blip r:embed="rId3"/>
          <a:stretch>
            <a:fillRect/>
          </a:stretch>
        </p:blipFill>
        <p:spPr>
          <a:xfrm>
            <a:off x="8786446" y="4724799"/>
            <a:ext cx="2268416" cy="42781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87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381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Date Placeholder 3"/>
          <p:cNvSpPr>
            <a:spLocks noGrp="1"/>
          </p:cNvSpPr>
          <p:nvPr>
            <p:ph type="dt" sz="half" idx="10"/>
          </p:nvPr>
        </p:nvSpPr>
        <p:spPr>
          <a:xfrm>
            <a:off x="389037" y="6356350"/>
            <a:ext cx="2489200" cy="365125"/>
          </a:xfrm>
          <a:prstGeom prst="rect">
            <a:avLst/>
          </a:prstGeom>
        </p:spPr>
        <p:txBody>
          <a:bodyPr/>
          <a:lstStyle/>
          <a:p>
            <a:fld id="{B35DDBA3-B0EF-7E44-9B73-BE973329D606}" type="datetime2">
              <a:rPr lang="en-US" smtClean="0"/>
              <a:t>Wednesday, November 6, 2019</a:t>
            </a:fld>
            <a:endParaRPr lang="en-US"/>
          </a:p>
        </p:txBody>
      </p:sp>
    </p:spTree>
    <p:extLst>
      <p:ext uri="{BB962C8B-B14F-4D97-AF65-F5344CB8AC3E}">
        <p14:creationId xmlns:p14="http://schemas.microsoft.com/office/powerpoint/2010/main" val="82044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FA0481B-E9AC-A04F-BE9F-F0302E1F105F}" type="datetime2">
              <a:rPr lang="en-US" smtClean="0"/>
              <a:t>Wednesday, November 6, 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15F1DB1-D9C2-1046-8BE7-EC5E2F9F1FD0}" type="slidenum">
              <a:rPr lang="en-US" smtClean="0"/>
              <a:t>‹#›</a:t>
            </a:fld>
            <a:endParaRPr lang="en-US"/>
          </a:p>
        </p:txBody>
      </p:sp>
    </p:spTree>
    <p:extLst>
      <p:ext uri="{BB962C8B-B14F-4D97-AF65-F5344CB8AC3E}">
        <p14:creationId xmlns:p14="http://schemas.microsoft.com/office/powerpoint/2010/main" val="148221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8FF">
            <a:alpha val="0"/>
          </a:srgb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F1DB1-D9C2-1046-8BE7-EC5E2F9F1FD0}" type="slidenum">
              <a:rPr lang="en-US" smtClean="0"/>
              <a:t>‹#›</a:t>
            </a:fld>
            <a:endParaRPr lang="en-US"/>
          </a:p>
        </p:txBody>
      </p:sp>
      <p:sp>
        <p:nvSpPr>
          <p:cNvPr id="11" name="Footer Placeholder 10"/>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2" name="Title Placeholder 11"/>
          <p:cNvSpPr>
            <a:spLocks noGrp="1"/>
          </p:cNvSpPr>
          <p:nvPr>
            <p:ph type="title"/>
          </p:nvPr>
        </p:nvSpPr>
        <p:spPr>
          <a:xfrm>
            <a:off x="838200" y="411420"/>
            <a:ext cx="10515600" cy="7794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779472357"/>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50" r:id="rId3"/>
    <p:sldLayoutId id="2147483652" r:id="rId4"/>
    <p:sldLayoutId id="2147483675" r:id="rId5"/>
    <p:sldLayoutId id="2147483651" r:id="rId6"/>
    <p:sldLayoutId id="2147483673" r:id="rId7"/>
    <p:sldLayoutId id="2147483654" r:id="rId8"/>
    <p:sldLayoutId id="2147483653" r:id="rId9"/>
    <p:sldLayoutId id="2147483655" r:id="rId10"/>
    <p:sldLayoutId id="2147483656" r:id="rId11"/>
    <p:sldLayoutId id="2147483657" r:id="rId12"/>
    <p:sldLayoutId id="2147483658" r:id="rId13"/>
    <p:sldLayoutId id="2147483659" r:id="rId14"/>
    <p:sldLayoutId id="2147483676" r:id="rId15"/>
    <p:sldLayoutId id="2147483677" r:id="rId16"/>
    <p:sldLayoutId id="2147483678" r:id="rId17"/>
    <p:sldLayoutId id="2147483679" r:id="rId18"/>
    <p:sldLayoutId id="2147483680" r:id="rId19"/>
    <p:sldLayoutId id="2147483681" r:id="rId20"/>
    <p:sldLayoutId id="2147483682" r:id="rId21"/>
  </p:sldLayoutIdLst>
  <p:hf hdr="0" ftr="0"/>
  <p:txStyles>
    <p:titleStyle>
      <a:lvl1pPr algn="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51" userDrawn="1">
          <p15:clr>
            <a:srgbClr val="F26B43"/>
          </p15:clr>
        </p15:guide>
        <p15:guide id="3" pos="2615" userDrawn="1">
          <p15:clr>
            <a:srgbClr val="F26B43"/>
          </p15:clr>
        </p15:guide>
        <p15:guide id="4" orient="horz" pos="1162" userDrawn="1">
          <p15:clr>
            <a:srgbClr val="F26B43"/>
          </p15:clr>
        </p15:guide>
        <p15:guide id="5" orient="horz" pos="3884" userDrawn="1">
          <p15:clr>
            <a:srgbClr val="F26B43"/>
          </p15:clr>
        </p15:guide>
        <p15:guide id="6" pos="742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Mastertitelformat bearbeiten</a:t>
            </a:r>
          </a:p>
        </p:txBody>
      </p:sp>
      <p:sp>
        <p:nvSpPr>
          <p:cNvPr id="3" name="Textplatzhalt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C0559-674F-0643-BE9D-00F1935E75E3}" type="datetime2">
              <a:rPr lang="en-US" smtClean="0"/>
              <a:t>Wednesday, November 6, 2019</a:t>
            </a:fld>
            <a:endParaRPr lang="de-DE"/>
          </a:p>
        </p:txBody>
      </p:sp>
      <p:sp>
        <p:nvSpPr>
          <p:cNvPr id="5" name="Fußzeilenplatzhalt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7FFC78-3185-C74E-B1EA-F8A5539D9C20}" type="slidenum">
              <a:rPr lang="de-DE" smtClean="0"/>
              <a:t>‹#›</a:t>
            </a:fld>
            <a:endParaRPr lang="de-DE"/>
          </a:p>
        </p:txBody>
      </p:sp>
    </p:spTree>
    <p:extLst>
      <p:ext uri="{BB962C8B-B14F-4D97-AF65-F5344CB8AC3E}">
        <p14:creationId xmlns:p14="http://schemas.microsoft.com/office/powerpoint/2010/main" val="1525178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0" r:id="rId11"/>
    <p:sldLayoutId id="2147483671" r:id="rId12"/>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chart" Target="../charts/chart6.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hyperlink" Target="http://www.bit.ly/EUAPFO"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bit.ly/ustream-project"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hyperlink" Target="http://www.efficiency.eua.e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telier-wrobel.de/comic"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hyperlink" Target="http://bit.ly/efficientfundin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eua.eu/resources/publications/358:designing-strategies-for-efficient-funding-of-universities-in-europe-define-final-publication.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s://mailchi.mp/8d117eeb1581/euinvestinknowledge"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bit.ly/EUfundingUniversitie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s://eua.eu/resources/campaigns/8-eu-funding-for-universities.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www.university-autonomy.eu/"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8.xml.rels><?xml version="1.0" encoding="UTF-8" standalone="yes"?>
<Relationships xmlns="http://schemas.openxmlformats.org/package/2006/relationships"><Relationship Id="rId3" Type="http://schemas.openxmlformats.org/officeDocument/2006/relationships/hyperlink" Target="http://www.eua.eu/"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www.efficiency.eua.e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el 24"/>
          <p:cNvSpPr>
            <a:spLocks noGrp="1"/>
          </p:cNvSpPr>
          <p:nvPr>
            <p:ph type="ctrTitle"/>
          </p:nvPr>
        </p:nvSpPr>
        <p:spPr>
          <a:xfrm>
            <a:off x="743969" y="2056685"/>
            <a:ext cx="10533631" cy="1764996"/>
          </a:xfrm>
        </p:spPr>
        <p:txBody>
          <a:bodyPr/>
          <a:lstStyle/>
          <a:p>
            <a:r>
              <a:rPr lang="de-DE" b="1" dirty="0"/>
              <a:t>F</a:t>
            </a:r>
            <a:r>
              <a:rPr lang="en-BE" b="1" dirty="0"/>
              <a:t>i</a:t>
            </a:r>
            <a:r>
              <a:rPr lang="fr-FR" b="1" dirty="0"/>
              <a:t>n</a:t>
            </a:r>
            <a:r>
              <a:rPr lang="en-BE" b="1" dirty="0"/>
              <a:t>a</a:t>
            </a:r>
            <a:r>
              <a:rPr lang="fr-FR" b="1" dirty="0"/>
              <a:t>n</a:t>
            </a:r>
            <a:r>
              <a:rPr lang="en-BE" b="1" dirty="0"/>
              <a:t>c</a:t>
            </a:r>
            <a:r>
              <a:rPr lang="fr-FR" b="1" dirty="0"/>
              <a:t>e</a:t>
            </a:r>
            <a:r>
              <a:rPr lang="en-BE" b="1" dirty="0"/>
              <a:t>m</a:t>
            </a:r>
            <a:r>
              <a:rPr lang="fr-FR" b="1" dirty="0"/>
              <a:t>e</a:t>
            </a:r>
            <a:r>
              <a:rPr lang="en-BE" b="1" dirty="0"/>
              <a:t>n</a:t>
            </a:r>
            <a:r>
              <a:rPr lang="fr-FR" b="1" dirty="0"/>
              <a:t>t</a:t>
            </a:r>
            <a:r>
              <a:rPr lang="en-BE" b="1" dirty="0"/>
              <a:t> </a:t>
            </a:r>
            <a:r>
              <a:rPr lang="fr-FR" b="1" dirty="0"/>
              <a:t>e</a:t>
            </a:r>
            <a:r>
              <a:rPr lang="en-BE" b="1" dirty="0"/>
              <a:t>t </a:t>
            </a:r>
            <a:r>
              <a:rPr lang="fr-FR" b="1" dirty="0"/>
              <a:t>a</a:t>
            </a:r>
            <a:r>
              <a:rPr lang="en-BE" b="1" dirty="0"/>
              <a:t>u</a:t>
            </a:r>
            <a:r>
              <a:rPr lang="fr-FR" b="1" dirty="0"/>
              <a:t>t</a:t>
            </a:r>
            <a:r>
              <a:rPr lang="en-BE" b="1" dirty="0"/>
              <a:t>o</a:t>
            </a:r>
            <a:r>
              <a:rPr lang="fr-FR" b="1" dirty="0"/>
              <a:t>n</a:t>
            </a:r>
            <a:r>
              <a:rPr lang="en-BE" b="1" dirty="0"/>
              <a:t>o</a:t>
            </a:r>
            <a:r>
              <a:rPr lang="fr-FR" b="1" dirty="0"/>
              <a:t>m</a:t>
            </a:r>
            <a:r>
              <a:rPr lang="en-BE" b="1" dirty="0"/>
              <a:t>i</a:t>
            </a:r>
            <a:r>
              <a:rPr lang="fr-FR" b="1" dirty="0"/>
              <a:t>e</a:t>
            </a:r>
            <a:r>
              <a:rPr lang="en-BE" b="1" dirty="0"/>
              <a:t> </a:t>
            </a:r>
            <a:r>
              <a:rPr lang="fr-FR" b="1" dirty="0"/>
              <a:t>d</a:t>
            </a:r>
            <a:r>
              <a:rPr lang="en-BE" b="1" dirty="0"/>
              <a:t>e</a:t>
            </a:r>
            <a:r>
              <a:rPr lang="fr-FR" b="1" dirty="0"/>
              <a:t>s</a:t>
            </a:r>
            <a:r>
              <a:rPr lang="en-BE" b="1" dirty="0"/>
              <a:t> </a:t>
            </a:r>
            <a:r>
              <a:rPr lang="fr-FR" b="1" dirty="0"/>
              <a:t>E</a:t>
            </a:r>
            <a:r>
              <a:rPr lang="en-BE" b="1" dirty="0"/>
              <a:t>E</a:t>
            </a:r>
            <a:r>
              <a:rPr lang="fr-FR" b="1" dirty="0"/>
              <a:t>S</a:t>
            </a:r>
            <a:r>
              <a:rPr lang="en-BE" b="1" dirty="0"/>
              <a:t> </a:t>
            </a:r>
            <a:r>
              <a:rPr lang="fr-FR" b="1" dirty="0"/>
              <a:t>e</a:t>
            </a:r>
            <a:r>
              <a:rPr lang="en-BE" b="1" dirty="0"/>
              <a:t>n </a:t>
            </a:r>
            <a:r>
              <a:rPr lang="fr-FR" b="1" dirty="0"/>
              <a:t>E</a:t>
            </a:r>
            <a:r>
              <a:rPr lang="en-BE" b="1" dirty="0"/>
              <a:t>u</a:t>
            </a:r>
            <a:r>
              <a:rPr lang="fr-FR" b="1" dirty="0"/>
              <a:t>r</a:t>
            </a:r>
            <a:r>
              <a:rPr lang="en-BE" b="1" dirty="0"/>
              <a:t>o</a:t>
            </a:r>
            <a:r>
              <a:rPr lang="fr-FR" b="1" dirty="0"/>
              <a:t>p</a:t>
            </a:r>
            <a:r>
              <a:rPr lang="en-BE" b="1" dirty="0"/>
              <a:t>e</a:t>
            </a:r>
            <a:endParaRPr lang="de-DE" b="1" dirty="0"/>
          </a:p>
        </p:txBody>
      </p:sp>
      <p:sp>
        <p:nvSpPr>
          <p:cNvPr id="27" name="Textplatzhalter 26"/>
          <p:cNvSpPr>
            <a:spLocks noGrp="1"/>
          </p:cNvSpPr>
          <p:nvPr>
            <p:ph type="body" sz="quarter" idx="23"/>
          </p:nvPr>
        </p:nvSpPr>
        <p:spPr>
          <a:xfrm>
            <a:off x="2897517" y="3821681"/>
            <a:ext cx="6055097" cy="2019098"/>
          </a:xfrm>
        </p:spPr>
        <p:txBody>
          <a:bodyPr>
            <a:normAutofit/>
          </a:bodyPr>
          <a:lstStyle/>
          <a:p>
            <a:pPr lvl="0"/>
            <a:r>
              <a:rPr lang="en-BE" b="1" dirty="0"/>
              <a:t>Enora Bennetot Pruvot</a:t>
            </a:r>
            <a:endParaRPr lang="en-US" b="1" dirty="0"/>
          </a:p>
          <a:p>
            <a:pPr lvl="0"/>
            <a:endParaRPr lang="en-BE" dirty="0"/>
          </a:p>
          <a:p>
            <a:pPr lvl="0"/>
            <a:r>
              <a:rPr lang="en-BE" dirty="0" err="1"/>
              <a:t>Directrice</a:t>
            </a:r>
            <a:r>
              <a:rPr lang="en-BE" dirty="0"/>
              <a:t> </a:t>
            </a:r>
            <a:r>
              <a:rPr lang="en-BE" dirty="0" err="1"/>
              <a:t>adjointe</a:t>
            </a:r>
            <a:r>
              <a:rPr lang="en-BE" dirty="0"/>
              <a:t>, </a:t>
            </a:r>
            <a:r>
              <a:rPr lang="en-BE" dirty="0" err="1"/>
              <a:t>Gouvernance</a:t>
            </a:r>
            <a:r>
              <a:rPr lang="en-BE" dirty="0"/>
              <a:t>, </a:t>
            </a:r>
            <a:r>
              <a:rPr lang="en-BE" dirty="0" err="1"/>
              <a:t>financements</a:t>
            </a:r>
            <a:r>
              <a:rPr lang="en-BE" dirty="0"/>
              <a:t> et </a:t>
            </a:r>
            <a:r>
              <a:rPr lang="en-BE" dirty="0" err="1"/>
              <a:t>développement</a:t>
            </a:r>
            <a:r>
              <a:rPr lang="en-BE" dirty="0"/>
              <a:t> des politiques </a:t>
            </a:r>
            <a:r>
              <a:rPr lang="en-BE" dirty="0" err="1"/>
              <a:t>publiques</a:t>
            </a:r>
            <a:endParaRPr lang="en-BE" dirty="0"/>
          </a:p>
          <a:p>
            <a:pPr lvl="0"/>
            <a:endParaRPr lang="en-BE" dirty="0"/>
          </a:p>
          <a:p>
            <a:pPr lvl="0"/>
            <a:r>
              <a:rPr lang="en-BE" dirty="0"/>
              <a:t>Association </a:t>
            </a:r>
            <a:r>
              <a:rPr lang="en-BE" dirty="0" err="1"/>
              <a:t>européenne</a:t>
            </a:r>
            <a:r>
              <a:rPr lang="en-BE" dirty="0"/>
              <a:t> de </a:t>
            </a:r>
            <a:r>
              <a:rPr lang="en-BE" dirty="0" err="1"/>
              <a:t>l’université</a:t>
            </a:r>
            <a:endParaRPr lang="en-US" dirty="0"/>
          </a:p>
          <a:p>
            <a:endParaRPr lang="en-BE" dirty="0"/>
          </a:p>
        </p:txBody>
      </p:sp>
    </p:spTree>
    <p:extLst>
      <p:ext uri="{BB962C8B-B14F-4D97-AF65-F5344CB8AC3E}">
        <p14:creationId xmlns:p14="http://schemas.microsoft.com/office/powerpoint/2010/main" val="1473087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8"/>
          </p:nvPr>
        </p:nvSpPr>
        <p:spPr>
          <a:xfrm>
            <a:off x="483561" y="1562986"/>
            <a:ext cx="2980075" cy="2048149"/>
          </a:xfrm>
        </p:spPr>
        <p:txBody>
          <a:bodyPr>
            <a:normAutofit fontScale="85000" lnSpcReduction="20000"/>
          </a:bodyPr>
          <a:lstStyle/>
          <a:p>
            <a:r>
              <a:rPr lang="en-BE" b="1" dirty="0"/>
              <a:t>S</a:t>
            </a:r>
            <a:r>
              <a:rPr lang="fr-FR" b="1" dirty="0"/>
              <a:t>y</a:t>
            </a:r>
            <a:r>
              <a:rPr lang="en-BE" b="1" dirty="0"/>
              <a:t>s</a:t>
            </a:r>
            <a:r>
              <a:rPr lang="fr-FR" b="1" dirty="0"/>
              <a:t>t</a:t>
            </a:r>
            <a:r>
              <a:rPr lang="en-BE" b="1" dirty="0"/>
              <a:t>è</a:t>
            </a:r>
            <a:r>
              <a:rPr lang="fr-FR" b="1" dirty="0"/>
              <a:t>m</a:t>
            </a:r>
            <a:r>
              <a:rPr lang="en-BE" b="1" dirty="0"/>
              <a:t>e</a:t>
            </a:r>
            <a:r>
              <a:rPr lang="fr-FR" b="1" dirty="0"/>
              <a:t>s</a:t>
            </a:r>
            <a:r>
              <a:rPr lang="en-BE" b="1" dirty="0"/>
              <a:t> </a:t>
            </a:r>
            <a:r>
              <a:rPr lang="fr-FR" b="1" dirty="0"/>
              <a:t>e</a:t>
            </a:r>
            <a:r>
              <a:rPr lang="en-BE" b="1" dirty="0"/>
              <a:t>n </a:t>
            </a:r>
            <a:r>
              <a:rPr lang="fr-FR" b="1" dirty="0"/>
              <a:t>c</a:t>
            </a:r>
            <a:r>
              <a:rPr lang="en-BE" b="1" dirty="0"/>
              <a:t>r</a:t>
            </a:r>
            <a:r>
              <a:rPr lang="fr-FR" b="1" dirty="0"/>
              <a:t>o</a:t>
            </a:r>
            <a:r>
              <a:rPr lang="en-BE" b="1" dirty="0"/>
              <a:t>i</a:t>
            </a:r>
            <a:r>
              <a:rPr lang="fr-FR" b="1" dirty="0"/>
              <a:t>s</a:t>
            </a:r>
            <a:r>
              <a:rPr lang="en-BE" b="1" dirty="0"/>
              <a:t>s</a:t>
            </a:r>
            <a:r>
              <a:rPr lang="fr-FR" b="1" dirty="0"/>
              <a:t>a</a:t>
            </a:r>
            <a:r>
              <a:rPr lang="en-BE" b="1" dirty="0" err="1"/>
              <a:t>nce</a:t>
            </a:r>
            <a:r>
              <a:rPr lang="en-BE" b="1" dirty="0"/>
              <a:t> </a:t>
            </a:r>
          </a:p>
          <a:p>
            <a:r>
              <a:rPr lang="en-BE" dirty="0"/>
              <a:t>(</a:t>
            </a:r>
            <a:r>
              <a:rPr lang="en-BE" dirty="0" err="1"/>
              <a:t>en</a:t>
            </a:r>
            <a:r>
              <a:rPr lang="en-BE" dirty="0"/>
              <a:t> </a:t>
            </a:r>
            <a:r>
              <a:rPr lang="en-BE" dirty="0" err="1"/>
              <a:t>termes</a:t>
            </a:r>
            <a:r>
              <a:rPr lang="en-BE" dirty="0"/>
              <a:t> de finance</a:t>
            </a:r>
            <a:r>
              <a:rPr lang="fr-FR" dirty="0"/>
              <a:t>m</a:t>
            </a:r>
            <a:r>
              <a:rPr lang="en-BE" dirty="0"/>
              <a:t>e</a:t>
            </a:r>
            <a:r>
              <a:rPr lang="fr-FR" dirty="0"/>
              <a:t>n</a:t>
            </a:r>
            <a:r>
              <a:rPr lang="en-BE" dirty="0"/>
              <a:t>t</a:t>
            </a:r>
            <a:r>
              <a:rPr lang="fr-FR" dirty="0"/>
              <a:t>s</a:t>
            </a:r>
            <a:r>
              <a:rPr lang="en-BE" dirty="0"/>
              <a:t> </a:t>
            </a:r>
            <a:r>
              <a:rPr lang="fr-FR" dirty="0"/>
              <a:t>p</a:t>
            </a:r>
            <a:r>
              <a:rPr lang="en-BE" dirty="0"/>
              <a:t>u</a:t>
            </a:r>
            <a:r>
              <a:rPr lang="fr-FR" dirty="0"/>
              <a:t>b</a:t>
            </a:r>
            <a:r>
              <a:rPr lang="en-BE" dirty="0"/>
              <a:t>l</a:t>
            </a:r>
            <a:r>
              <a:rPr lang="fr-FR" dirty="0"/>
              <a:t>i</a:t>
            </a:r>
            <a:r>
              <a:rPr lang="en-BE" dirty="0"/>
              <a:t>c</a:t>
            </a:r>
            <a:r>
              <a:rPr lang="fr-FR" dirty="0"/>
              <a:t>s</a:t>
            </a:r>
            <a:r>
              <a:rPr lang="en-BE" dirty="0"/>
              <a:t> </a:t>
            </a:r>
            <a:r>
              <a:rPr lang="fr-FR" dirty="0"/>
              <a:t>a</a:t>
            </a:r>
            <a:r>
              <a:rPr lang="en-BE" dirty="0"/>
              <a:t>u</a:t>
            </a:r>
            <a:r>
              <a:rPr lang="fr-FR" dirty="0"/>
              <a:t>x</a:t>
            </a:r>
            <a:r>
              <a:rPr lang="en-BE" dirty="0"/>
              <a:t> </a:t>
            </a:r>
            <a:r>
              <a:rPr lang="fr-FR" dirty="0"/>
              <a:t>u</a:t>
            </a:r>
            <a:r>
              <a:rPr lang="en-BE" dirty="0"/>
              <a:t>n</a:t>
            </a:r>
            <a:r>
              <a:rPr lang="fr-FR" dirty="0"/>
              <a:t>i</a:t>
            </a:r>
            <a:r>
              <a:rPr lang="en-BE" dirty="0"/>
              <a:t>v</a:t>
            </a:r>
            <a:r>
              <a:rPr lang="fr-FR" dirty="0"/>
              <a:t>e</a:t>
            </a:r>
            <a:r>
              <a:rPr lang="en-BE" dirty="0"/>
              <a:t>r</a:t>
            </a:r>
            <a:r>
              <a:rPr lang="fr-FR" dirty="0"/>
              <a:t>s</a:t>
            </a:r>
            <a:r>
              <a:rPr lang="en-BE" dirty="0" err="1"/>
              <a:t>ités</a:t>
            </a:r>
            <a:r>
              <a:rPr lang="en-BE" dirty="0"/>
              <a:t>)</a:t>
            </a:r>
            <a:endParaRPr lang="de-DE" dirty="0"/>
          </a:p>
        </p:txBody>
      </p:sp>
      <p:sp>
        <p:nvSpPr>
          <p:cNvPr id="5" name="Foliennummernplatzhalter 4"/>
          <p:cNvSpPr>
            <a:spLocks noGrp="1"/>
          </p:cNvSpPr>
          <p:nvPr>
            <p:ph type="sldNum" sz="quarter" idx="22"/>
          </p:nvPr>
        </p:nvSpPr>
        <p:spPr/>
        <p:txBody>
          <a:bodyPr/>
          <a:lstStyle/>
          <a:p>
            <a:fld id="{B15F1DB1-D9C2-1046-8BE7-EC5E2F9F1FD0}" type="slidenum">
              <a:rPr lang="en-US" smtClean="0"/>
              <a:pPr/>
              <a:t>10</a:t>
            </a:fld>
            <a:endParaRPr lang="en-US" dirty="0"/>
          </a:p>
        </p:txBody>
      </p:sp>
      <p:sp>
        <p:nvSpPr>
          <p:cNvPr id="7" name="Textplatzhalter 6"/>
          <p:cNvSpPr>
            <a:spLocks noGrp="1"/>
          </p:cNvSpPr>
          <p:nvPr>
            <p:ph type="body" sz="quarter" idx="23"/>
          </p:nvPr>
        </p:nvSpPr>
        <p:spPr>
          <a:xfrm>
            <a:off x="483561" y="4044040"/>
            <a:ext cx="2867025" cy="2048150"/>
          </a:xfrm>
        </p:spPr>
        <p:txBody>
          <a:bodyPr>
            <a:normAutofit/>
          </a:bodyPr>
          <a:lstStyle/>
          <a:p>
            <a:pPr algn="just"/>
            <a:r>
              <a:rPr lang="x-none" dirty="0"/>
              <a:t>*</a:t>
            </a:r>
            <a:r>
              <a:rPr lang="en-GB" dirty="0"/>
              <a:t>S</a:t>
            </a:r>
            <a:r>
              <a:rPr lang="x-none" dirty="0"/>
              <a:t>h</a:t>
            </a:r>
            <a:r>
              <a:rPr lang="en-GB" dirty="0"/>
              <a:t>o</a:t>
            </a:r>
            <a:r>
              <a:rPr lang="x-none" dirty="0"/>
              <a:t>r</a:t>
            </a:r>
            <a:r>
              <a:rPr lang="en-GB" dirty="0"/>
              <a:t>t</a:t>
            </a:r>
            <a:r>
              <a:rPr lang="x-none" dirty="0"/>
              <a:t>e</a:t>
            </a:r>
            <a:r>
              <a:rPr lang="en-GB" dirty="0"/>
              <a:t>r</a:t>
            </a:r>
            <a:r>
              <a:rPr lang="x-none" dirty="0"/>
              <a:t> </a:t>
            </a:r>
            <a:r>
              <a:rPr lang="en-GB" dirty="0"/>
              <a:t>t</a:t>
            </a:r>
            <a:r>
              <a:rPr lang="x-none" dirty="0"/>
              <a:t>i</a:t>
            </a:r>
            <a:r>
              <a:rPr lang="en-GB" dirty="0"/>
              <a:t>m</a:t>
            </a:r>
            <a:r>
              <a:rPr lang="x-none" dirty="0"/>
              <a:t>e</a:t>
            </a:r>
            <a:r>
              <a:rPr lang="en-GB" dirty="0"/>
              <a:t>f</a:t>
            </a:r>
            <a:r>
              <a:rPr lang="x-none" dirty="0"/>
              <a:t>r</a:t>
            </a:r>
            <a:r>
              <a:rPr lang="en-GB" dirty="0"/>
              <a:t>a</a:t>
            </a:r>
            <a:r>
              <a:rPr lang="x-none" dirty="0"/>
              <a:t>m</a:t>
            </a:r>
            <a:r>
              <a:rPr lang="en-GB" dirty="0"/>
              <a:t>e</a:t>
            </a:r>
            <a:r>
              <a:rPr lang="x-none" dirty="0"/>
              <a:t>s are used for the following systems:</a:t>
            </a:r>
          </a:p>
          <a:p>
            <a:pPr algn="just"/>
            <a:r>
              <a:rPr lang="x-none" dirty="0"/>
              <a:t>BE-fr</a:t>
            </a:r>
            <a:r>
              <a:rPr lang="en-GB" dirty="0"/>
              <a:t> </a:t>
            </a:r>
            <a:r>
              <a:rPr lang="x-none" dirty="0"/>
              <a:t>(2008-201</a:t>
            </a:r>
            <a:r>
              <a:rPr lang="en-GB" dirty="0"/>
              <a:t>6</a:t>
            </a:r>
            <a:r>
              <a:rPr lang="x-none" dirty="0"/>
              <a:t>)</a:t>
            </a:r>
            <a:r>
              <a:rPr lang="en-GB" dirty="0"/>
              <a:t>, </a:t>
            </a:r>
            <a:r>
              <a:rPr lang="x-none" dirty="0"/>
              <a:t>CH (2008-201</a:t>
            </a:r>
            <a:r>
              <a:rPr lang="en-GB" dirty="0"/>
              <a:t>5</a:t>
            </a:r>
            <a:r>
              <a:rPr lang="x-none" dirty="0"/>
              <a:t>)</a:t>
            </a:r>
            <a:r>
              <a:rPr lang="en-GB" dirty="0"/>
              <a:t> and LU (2009-2017).</a:t>
            </a:r>
          </a:p>
          <a:p>
            <a:pPr algn="just"/>
            <a:r>
              <a:rPr lang="x-none" dirty="0"/>
              <a:t>Student numbers for TR were capped at 100% </a:t>
            </a:r>
            <a:r>
              <a:rPr lang="en-GB" dirty="0"/>
              <a:t>t</a:t>
            </a:r>
            <a:r>
              <a:rPr lang="x-none" dirty="0"/>
              <a:t>o </a:t>
            </a:r>
            <a:r>
              <a:rPr lang="en-GB" dirty="0"/>
              <a:t>e</a:t>
            </a:r>
            <a:r>
              <a:rPr lang="x-none" dirty="0"/>
              <a:t>n</a:t>
            </a:r>
            <a:r>
              <a:rPr lang="en-GB" dirty="0"/>
              <a:t>h</a:t>
            </a:r>
            <a:r>
              <a:rPr lang="x-none" dirty="0"/>
              <a:t>a</a:t>
            </a:r>
            <a:r>
              <a:rPr lang="en-GB" dirty="0"/>
              <a:t>n</a:t>
            </a:r>
            <a:r>
              <a:rPr lang="x-none" dirty="0"/>
              <a:t>c</a:t>
            </a:r>
            <a:r>
              <a:rPr lang="en-GB" dirty="0"/>
              <a:t>e</a:t>
            </a:r>
            <a:r>
              <a:rPr lang="x-none" dirty="0"/>
              <a:t> the read</a:t>
            </a:r>
            <a:r>
              <a:rPr lang="en-GB" dirty="0"/>
              <a:t>a</a:t>
            </a:r>
            <a:r>
              <a:rPr lang="x-none" dirty="0"/>
              <a:t>bility of the graph.</a:t>
            </a:r>
            <a:endParaRPr lang="en-GB" dirty="0"/>
          </a:p>
        </p:txBody>
      </p:sp>
      <p:graphicFrame>
        <p:nvGraphicFramePr>
          <p:cNvPr id="6" name="Chart 5">
            <a:extLst>
              <a:ext uri="{FF2B5EF4-FFF2-40B4-BE49-F238E27FC236}">
                <a16:creationId xmlns:a16="http://schemas.microsoft.com/office/drawing/2014/main" id="{00000000-0008-0000-0100-000006000000}"/>
              </a:ext>
            </a:extLst>
          </p:cNvPr>
          <p:cNvGraphicFramePr>
            <a:graphicFrameLocks/>
          </p:cNvGraphicFramePr>
          <p:nvPr/>
        </p:nvGraphicFramePr>
        <p:xfrm>
          <a:off x="3691890" y="1062990"/>
          <a:ext cx="8016549" cy="489204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4">
            <a:extLst>
              <a:ext uri="{FF2B5EF4-FFF2-40B4-BE49-F238E27FC236}">
                <a16:creationId xmlns:a16="http://schemas.microsoft.com/office/drawing/2014/main" id="{AAF1986F-E017-4AC8-AA69-3662A8E8012B}"/>
              </a:ext>
            </a:extLst>
          </p:cNvPr>
          <p:cNvSpPr txBox="1">
            <a:spLocks/>
          </p:cNvSpPr>
          <p:nvPr/>
        </p:nvSpPr>
        <p:spPr>
          <a:xfrm>
            <a:off x="1853576" y="6303779"/>
            <a:ext cx="3707252" cy="365125"/>
          </a:xfrm>
          <a:prstGeom prst="rect">
            <a:avLst/>
          </a:prstGeom>
          <a:ln>
            <a:solidFill>
              <a:schemeClr val="bg1">
                <a:alpha val="0"/>
              </a:schemeClr>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1400" kern="1200" baseline="0">
                <a:solidFill>
                  <a:schemeClr val="bg2">
                    <a:lumMod val="50000"/>
                  </a:schemeClr>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dirty="0"/>
              <a:t>E</a:t>
            </a:r>
            <a:r>
              <a:rPr lang="en-BE" dirty="0"/>
              <a:t>U</a:t>
            </a:r>
            <a:r>
              <a:rPr lang="fr-FR" dirty="0"/>
              <a:t>A</a:t>
            </a:r>
            <a:r>
              <a:rPr lang="en-BE" dirty="0"/>
              <a:t> </a:t>
            </a:r>
            <a:r>
              <a:rPr lang="fr-FR" dirty="0"/>
              <a:t>P</a:t>
            </a:r>
            <a:r>
              <a:rPr lang="en-BE" dirty="0"/>
              <a:t>u</a:t>
            </a:r>
            <a:r>
              <a:rPr lang="fr-FR" dirty="0"/>
              <a:t>b</a:t>
            </a:r>
            <a:r>
              <a:rPr lang="en-BE" dirty="0"/>
              <a:t>l</a:t>
            </a:r>
            <a:r>
              <a:rPr lang="fr-FR" dirty="0"/>
              <a:t>i</a:t>
            </a:r>
            <a:r>
              <a:rPr lang="en-BE" dirty="0"/>
              <a:t>c </a:t>
            </a:r>
            <a:r>
              <a:rPr lang="fr-FR" dirty="0"/>
              <a:t>F</a:t>
            </a:r>
            <a:r>
              <a:rPr lang="en-BE" dirty="0"/>
              <a:t>u</a:t>
            </a:r>
            <a:r>
              <a:rPr lang="fr-FR" dirty="0"/>
              <a:t>n</a:t>
            </a:r>
            <a:r>
              <a:rPr lang="en-BE" dirty="0"/>
              <a:t>d</a:t>
            </a:r>
            <a:r>
              <a:rPr lang="fr-FR" dirty="0"/>
              <a:t>i</a:t>
            </a:r>
            <a:r>
              <a:rPr lang="en-BE" dirty="0"/>
              <a:t>n</a:t>
            </a:r>
            <a:r>
              <a:rPr lang="fr-FR" dirty="0"/>
              <a:t>g</a:t>
            </a:r>
            <a:r>
              <a:rPr lang="en-BE" dirty="0"/>
              <a:t> </a:t>
            </a:r>
            <a:r>
              <a:rPr lang="fr-FR" dirty="0"/>
              <a:t>O</a:t>
            </a:r>
            <a:r>
              <a:rPr lang="en-BE" dirty="0"/>
              <a:t>b</a:t>
            </a:r>
            <a:r>
              <a:rPr lang="fr-FR" dirty="0"/>
              <a:t>s</a:t>
            </a:r>
            <a:r>
              <a:rPr lang="en-BE" dirty="0"/>
              <a:t>e</a:t>
            </a:r>
            <a:r>
              <a:rPr lang="fr-FR" dirty="0"/>
              <a:t>r</a:t>
            </a:r>
            <a:r>
              <a:rPr lang="en-BE" dirty="0"/>
              <a:t>v</a:t>
            </a:r>
            <a:r>
              <a:rPr lang="fr-FR" dirty="0"/>
              <a:t>a</a:t>
            </a:r>
            <a:r>
              <a:rPr lang="en-BE" dirty="0"/>
              <a:t>t</a:t>
            </a:r>
            <a:r>
              <a:rPr lang="fr-FR" dirty="0"/>
              <a:t>o</a:t>
            </a:r>
            <a:r>
              <a:rPr lang="en-BE" dirty="0"/>
              <a:t>r</a:t>
            </a:r>
            <a:r>
              <a:rPr lang="fr-FR" dirty="0"/>
              <a:t>y</a:t>
            </a:r>
            <a:r>
              <a:rPr lang="en-BE" dirty="0"/>
              <a:t> 2018</a:t>
            </a:r>
          </a:p>
        </p:txBody>
      </p:sp>
      <p:sp>
        <p:nvSpPr>
          <p:cNvPr id="10" name="Text Placeholder 5">
            <a:extLst>
              <a:ext uri="{FF2B5EF4-FFF2-40B4-BE49-F238E27FC236}">
                <a16:creationId xmlns:a16="http://schemas.microsoft.com/office/drawing/2014/main" id="{0FB1AB5C-D162-4843-91FC-6262FB1A851F}"/>
              </a:ext>
            </a:extLst>
          </p:cNvPr>
          <p:cNvSpPr>
            <a:spLocks noGrp="1"/>
          </p:cNvSpPr>
          <p:nvPr>
            <p:ph type="body" idx="1"/>
          </p:nvPr>
        </p:nvSpPr>
        <p:spPr>
          <a:xfrm>
            <a:off x="779125" y="355600"/>
            <a:ext cx="5157787" cy="279400"/>
          </a:xfrm>
        </p:spPr>
        <p:txBody>
          <a:bodyPr/>
          <a:lstStyle/>
          <a:p>
            <a:r>
              <a:rPr lang="fr-FR" dirty="0"/>
              <a:t>F</a:t>
            </a:r>
            <a:r>
              <a:rPr lang="en-BE" dirty="0"/>
              <a:t>I</a:t>
            </a:r>
            <a:r>
              <a:rPr lang="fr-FR" dirty="0"/>
              <a:t>N</a:t>
            </a:r>
            <a:r>
              <a:rPr lang="en-BE" dirty="0"/>
              <a:t>A</a:t>
            </a:r>
            <a:r>
              <a:rPr lang="fr-FR" dirty="0"/>
              <a:t>N</a:t>
            </a:r>
            <a:r>
              <a:rPr lang="en-BE" dirty="0"/>
              <a:t>C</a:t>
            </a:r>
            <a:r>
              <a:rPr lang="fr-FR" dirty="0"/>
              <a:t>E</a:t>
            </a:r>
            <a:r>
              <a:rPr lang="en-BE" dirty="0"/>
              <a:t>M</a:t>
            </a:r>
            <a:r>
              <a:rPr lang="fr-FR" dirty="0"/>
              <a:t>E</a:t>
            </a:r>
            <a:r>
              <a:rPr lang="en-BE" dirty="0"/>
              <a:t>N</a:t>
            </a:r>
            <a:r>
              <a:rPr lang="fr-FR" dirty="0"/>
              <a:t>T</a:t>
            </a:r>
            <a:r>
              <a:rPr lang="en-BE" dirty="0"/>
              <a:t>S </a:t>
            </a:r>
            <a:r>
              <a:rPr lang="fr-FR" dirty="0"/>
              <a:t>E</a:t>
            </a:r>
            <a:r>
              <a:rPr lang="en-BE" dirty="0"/>
              <a:t>T </a:t>
            </a:r>
            <a:r>
              <a:rPr lang="fr-FR" dirty="0"/>
              <a:t>A</a:t>
            </a:r>
            <a:r>
              <a:rPr lang="en-BE" dirty="0"/>
              <a:t>U</a:t>
            </a:r>
            <a:r>
              <a:rPr lang="fr-FR" dirty="0"/>
              <a:t>T</a:t>
            </a:r>
            <a:r>
              <a:rPr lang="en-BE" dirty="0"/>
              <a:t>O</a:t>
            </a:r>
            <a:r>
              <a:rPr lang="fr-FR" dirty="0"/>
              <a:t>N</a:t>
            </a:r>
            <a:r>
              <a:rPr lang="en-BE" dirty="0"/>
              <a:t>O</a:t>
            </a:r>
            <a:r>
              <a:rPr lang="fr-FR" dirty="0"/>
              <a:t>M</a:t>
            </a:r>
            <a:r>
              <a:rPr lang="en-BE" dirty="0"/>
              <a:t>I</a:t>
            </a:r>
            <a:r>
              <a:rPr lang="fr-FR" dirty="0"/>
              <a:t>E</a:t>
            </a:r>
            <a:r>
              <a:rPr lang="en-BE" dirty="0"/>
              <a:t> </a:t>
            </a:r>
            <a:r>
              <a:rPr lang="fr-FR" dirty="0"/>
              <a:t>D</a:t>
            </a:r>
            <a:r>
              <a:rPr lang="en-BE" dirty="0"/>
              <a:t>E</a:t>
            </a:r>
            <a:r>
              <a:rPr lang="fr-FR" dirty="0"/>
              <a:t>S</a:t>
            </a:r>
            <a:r>
              <a:rPr lang="en-BE" dirty="0"/>
              <a:t> </a:t>
            </a:r>
            <a:r>
              <a:rPr lang="fr-FR" dirty="0"/>
              <a:t>E</a:t>
            </a:r>
            <a:r>
              <a:rPr lang="en-BE" dirty="0"/>
              <a:t>E</a:t>
            </a:r>
            <a:r>
              <a:rPr lang="fr-FR" dirty="0"/>
              <a:t>S</a:t>
            </a:r>
            <a:r>
              <a:rPr lang="en-BE" dirty="0"/>
              <a:t> </a:t>
            </a:r>
            <a:r>
              <a:rPr lang="fr-FR" dirty="0"/>
              <a:t>E</a:t>
            </a:r>
            <a:r>
              <a:rPr lang="en-BE" dirty="0"/>
              <a:t>N </a:t>
            </a:r>
            <a:r>
              <a:rPr lang="fr-FR" dirty="0"/>
              <a:t>E</a:t>
            </a:r>
            <a:r>
              <a:rPr lang="en-BE" dirty="0"/>
              <a:t>U</a:t>
            </a:r>
            <a:r>
              <a:rPr lang="fr-FR" dirty="0"/>
              <a:t>R</a:t>
            </a:r>
            <a:r>
              <a:rPr lang="en-BE" dirty="0"/>
              <a:t>O</a:t>
            </a:r>
            <a:r>
              <a:rPr lang="fr-FR" dirty="0"/>
              <a:t>P</a:t>
            </a:r>
            <a:r>
              <a:rPr lang="en-BE" dirty="0"/>
              <a:t>E</a:t>
            </a:r>
          </a:p>
        </p:txBody>
      </p:sp>
    </p:spTree>
    <p:extLst>
      <p:ext uri="{BB962C8B-B14F-4D97-AF65-F5344CB8AC3E}">
        <p14:creationId xmlns:p14="http://schemas.microsoft.com/office/powerpoint/2010/main" val="4119449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8"/>
          </p:nvPr>
        </p:nvSpPr>
        <p:spPr>
          <a:xfrm>
            <a:off x="483561" y="1855789"/>
            <a:ext cx="2980075" cy="1395411"/>
          </a:xfrm>
        </p:spPr>
        <p:txBody>
          <a:bodyPr>
            <a:normAutofit fontScale="92500" lnSpcReduction="20000"/>
          </a:bodyPr>
          <a:lstStyle/>
          <a:p>
            <a:r>
              <a:rPr lang="fr-FR" b="1" dirty="0"/>
              <a:t>Sy</a:t>
            </a:r>
            <a:r>
              <a:rPr lang="en-BE" b="1" dirty="0"/>
              <a:t>s</a:t>
            </a:r>
            <a:r>
              <a:rPr lang="fr-FR" b="1" dirty="0"/>
              <a:t>t</a:t>
            </a:r>
            <a:r>
              <a:rPr lang="en-BE" b="1" dirty="0"/>
              <a:t>è</a:t>
            </a:r>
            <a:r>
              <a:rPr lang="fr-FR" b="1" dirty="0"/>
              <a:t>m</a:t>
            </a:r>
            <a:r>
              <a:rPr lang="en-BE" b="1" dirty="0"/>
              <a:t>e</a:t>
            </a:r>
            <a:r>
              <a:rPr lang="fr-FR" b="1" dirty="0"/>
              <a:t>s</a:t>
            </a:r>
            <a:r>
              <a:rPr lang="en-BE" b="1" dirty="0"/>
              <a:t> </a:t>
            </a:r>
            <a:r>
              <a:rPr lang="fr-FR" b="1" dirty="0"/>
              <a:t>c</a:t>
            </a:r>
            <a:r>
              <a:rPr lang="en-BE" b="1" dirty="0"/>
              <a:t>o</a:t>
            </a:r>
            <a:r>
              <a:rPr lang="fr-FR" b="1" dirty="0"/>
              <a:t>n</a:t>
            </a:r>
            <a:r>
              <a:rPr lang="en-BE" b="1" dirty="0"/>
              <a:t>n</a:t>
            </a:r>
            <a:r>
              <a:rPr lang="fr-FR" b="1" dirty="0"/>
              <a:t>a</a:t>
            </a:r>
            <a:r>
              <a:rPr lang="en-BE" b="1" dirty="0"/>
              <a:t>i</a:t>
            </a:r>
            <a:r>
              <a:rPr lang="fr-FR" b="1" dirty="0"/>
              <a:t>s</a:t>
            </a:r>
            <a:r>
              <a:rPr lang="en-BE" b="1" dirty="0"/>
              <a:t>s</a:t>
            </a:r>
            <a:r>
              <a:rPr lang="fr-FR" b="1" dirty="0"/>
              <a:t>a</a:t>
            </a:r>
            <a:r>
              <a:rPr lang="en-BE" b="1" dirty="0"/>
              <a:t>n</a:t>
            </a:r>
            <a:r>
              <a:rPr lang="fr-FR" b="1" dirty="0"/>
              <a:t>t</a:t>
            </a:r>
            <a:r>
              <a:rPr lang="en-BE" b="1" dirty="0"/>
              <a:t> des coupes </a:t>
            </a:r>
            <a:r>
              <a:rPr lang="en-BE" b="1" dirty="0" err="1"/>
              <a:t>budgétair</a:t>
            </a:r>
            <a:r>
              <a:rPr lang="fr-FR" b="1" dirty="0"/>
              <a:t>e</a:t>
            </a:r>
            <a:r>
              <a:rPr lang="en-BE" b="1" dirty="0"/>
              <a:t>s</a:t>
            </a:r>
            <a:endParaRPr lang="de-DE" b="1" dirty="0"/>
          </a:p>
        </p:txBody>
      </p:sp>
      <p:sp>
        <p:nvSpPr>
          <p:cNvPr id="5" name="Foliennummernplatzhalter 4"/>
          <p:cNvSpPr>
            <a:spLocks noGrp="1"/>
          </p:cNvSpPr>
          <p:nvPr>
            <p:ph type="sldNum" sz="quarter" idx="22"/>
          </p:nvPr>
        </p:nvSpPr>
        <p:spPr/>
        <p:txBody>
          <a:bodyPr/>
          <a:lstStyle/>
          <a:p>
            <a:fld id="{B15F1DB1-D9C2-1046-8BE7-EC5E2F9F1FD0}" type="slidenum">
              <a:rPr lang="en-US" smtClean="0"/>
              <a:pPr/>
              <a:t>11</a:t>
            </a:fld>
            <a:endParaRPr lang="en-US" dirty="0"/>
          </a:p>
        </p:txBody>
      </p:sp>
      <p:sp>
        <p:nvSpPr>
          <p:cNvPr id="11" name="Textplatzhalter 6">
            <a:extLst>
              <a:ext uri="{FF2B5EF4-FFF2-40B4-BE49-F238E27FC236}">
                <a16:creationId xmlns:a16="http://schemas.microsoft.com/office/drawing/2014/main" id="{F927AF03-DE8D-4810-B74A-FACDA3148F52}"/>
              </a:ext>
            </a:extLst>
          </p:cNvPr>
          <p:cNvSpPr>
            <a:spLocks noGrp="1"/>
          </p:cNvSpPr>
          <p:nvPr>
            <p:ph type="body" sz="quarter" idx="23"/>
          </p:nvPr>
        </p:nvSpPr>
        <p:spPr>
          <a:xfrm>
            <a:off x="483561" y="3717470"/>
            <a:ext cx="2867025" cy="2185310"/>
          </a:xfrm>
        </p:spPr>
        <p:txBody>
          <a:bodyPr>
            <a:normAutofit/>
          </a:bodyPr>
          <a:lstStyle/>
          <a:p>
            <a:pPr algn="just"/>
            <a:r>
              <a:rPr lang="x-none" dirty="0"/>
              <a:t>*</a:t>
            </a:r>
            <a:r>
              <a:rPr lang="en-GB" dirty="0"/>
              <a:t>S</a:t>
            </a:r>
            <a:r>
              <a:rPr lang="x-none" dirty="0"/>
              <a:t>h</a:t>
            </a:r>
            <a:r>
              <a:rPr lang="en-GB" dirty="0"/>
              <a:t>o</a:t>
            </a:r>
            <a:r>
              <a:rPr lang="x-none" dirty="0"/>
              <a:t>r</a:t>
            </a:r>
            <a:r>
              <a:rPr lang="en-GB" dirty="0"/>
              <a:t>t</a:t>
            </a:r>
            <a:r>
              <a:rPr lang="x-none" dirty="0"/>
              <a:t>e</a:t>
            </a:r>
            <a:r>
              <a:rPr lang="en-GB" dirty="0"/>
              <a:t>r</a:t>
            </a:r>
            <a:r>
              <a:rPr lang="x-none" dirty="0"/>
              <a:t> </a:t>
            </a:r>
            <a:r>
              <a:rPr lang="en-GB" dirty="0"/>
              <a:t>t</a:t>
            </a:r>
            <a:r>
              <a:rPr lang="x-none" dirty="0"/>
              <a:t>i</a:t>
            </a:r>
            <a:r>
              <a:rPr lang="en-GB" dirty="0"/>
              <a:t>m</a:t>
            </a:r>
            <a:r>
              <a:rPr lang="x-none" dirty="0"/>
              <a:t>e</a:t>
            </a:r>
            <a:r>
              <a:rPr lang="en-GB" dirty="0"/>
              <a:t>f</a:t>
            </a:r>
            <a:r>
              <a:rPr lang="x-none" dirty="0"/>
              <a:t>r</a:t>
            </a:r>
            <a:r>
              <a:rPr lang="en-GB" dirty="0"/>
              <a:t>a</a:t>
            </a:r>
            <a:r>
              <a:rPr lang="x-none" dirty="0"/>
              <a:t>m</a:t>
            </a:r>
            <a:r>
              <a:rPr lang="en-GB" dirty="0"/>
              <a:t>e</a:t>
            </a:r>
            <a:r>
              <a:rPr lang="x-none" dirty="0"/>
              <a:t>s are used for the following systems:</a:t>
            </a:r>
          </a:p>
          <a:p>
            <a:pPr algn="just"/>
            <a:r>
              <a:rPr lang="en-GB" dirty="0"/>
              <a:t>E</a:t>
            </a:r>
            <a:r>
              <a:rPr lang="x-none" dirty="0"/>
              <a:t>E (2008-201</a:t>
            </a:r>
            <a:r>
              <a:rPr lang="en-GB" dirty="0"/>
              <a:t>6</a:t>
            </a:r>
            <a:r>
              <a:rPr lang="x-none" dirty="0"/>
              <a:t>), </a:t>
            </a:r>
            <a:r>
              <a:rPr lang="en-GB" dirty="0"/>
              <a:t>FI (2010-2016), SI (2008-2016), G</a:t>
            </a:r>
            <a:r>
              <a:rPr lang="x-none" dirty="0"/>
              <a:t>R (2008-2015)</a:t>
            </a:r>
            <a:r>
              <a:rPr lang="en-GB" dirty="0"/>
              <a:t>, LV (2008-2016), </a:t>
            </a:r>
            <a:r>
              <a:rPr lang="en-BE" dirty="0"/>
              <a:t>U</a:t>
            </a:r>
            <a:r>
              <a:rPr lang="fr-FR" dirty="0"/>
              <a:t>K</a:t>
            </a:r>
            <a:r>
              <a:rPr lang="en-BE" dirty="0"/>
              <a:t>-</a:t>
            </a:r>
            <a:r>
              <a:rPr lang="fr-FR" dirty="0"/>
              <a:t>w</a:t>
            </a:r>
            <a:r>
              <a:rPr lang="en-BE" dirty="0"/>
              <a:t>a (2009-2017), </a:t>
            </a:r>
            <a:r>
              <a:rPr lang="x-none" dirty="0"/>
              <a:t>UK-sc (2010-201</a:t>
            </a:r>
            <a:r>
              <a:rPr lang="en-GB" dirty="0"/>
              <a:t>7</a:t>
            </a:r>
            <a:r>
              <a:rPr lang="x-none" dirty="0"/>
              <a:t>)</a:t>
            </a:r>
            <a:r>
              <a:rPr lang="en-GB" dirty="0"/>
              <a:t>.</a:t>
            </a:r>
            <a:endParaRPr lang="x-none" dirty="0"/>
          </a:p>
          <a:p>
            <a:endParaRPr lang="de-DE" dirty="0"/>
          </a:p>
        </p:txBody>
      </p:sp>
      <p:graphicFrame>
        <p:nvGraphicFramePr>
          <p:cNvPr id="8" name="Chart 7">
            <a:extLst>
              <a:ext uri="{FF2B5EF4-FFF2-40B4-BE49-F238E27FC236}">
                <a16:creationId xmlns:a16="http://schemas.microsoft.com/office/drawing/2014/main" id="{00000000-0008-0000-0100-000007000000}"/>
              </a:ext>
            </a:extLst>
          </p:cNvPr>
          <p:cNvGraphicFramePr>
            <a:graphicFrameLocks/>
          </p:cNvGraphicFramePr>
          <p:nvPr>
            <p:extLst>
              <p:ext uri="{D42A27DB-BD31-4B8C-83A1-F6EECF244321}">
                <p14:modId xmlns:p14="http://schemas.microsoft.com/office/powerpoint/2010/main" val="2189132464"/>
              </p:ext>
            </p:extLst>
          </p:nvPr>
        </p:nvGraphicFramePr>
        <p:xfrm>
          <a:off x="3463637" y="1131570"/>
          <a:ext cx="8572154" cy="502811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4">
            <a:extLst>
              <a:ext uri="{FF2B5EF4-FFF2-40B4-BE49-F238E27FC236}">
                <a16:creationId xmlns:a16="http://schemas.microsoft.com/office/drawing/2014/main" id="{7029879C-EDDD-4FF1-A7B1-929B77FAE625}"/>
              </a:ext>
            </a:extLst>
          </p:cNvPr>
          <p:cNvSpPr txBox="1">
            <a:spLocks/>
          </p:cNvSpPr>
          <p:nvPr/>
        </p:nvSpPr>
        <p:spPr>
          <a:xfrm>
            <a:off x="1853576" y="6303779"/>
            <a:ext cx="3707252" cy="365125"/>
          </a:xfrm>
          <a:prstGeom prst="rect">
            <a:avLst/>
          </a:prstGeom>
          <a:ln>
            <a:solidFill>
              <a:schemeClr val="bg1">
                <a:alpha val="0"/>
              </a:schemeClr>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1400" kern="1200" baseline="0">
                <a:solidFill>
                  <a:schemeClr val="bg2">
                    <a:lumMod val="50000"/>
                  </a:schemeClr>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dirty="0"/>
              <a:t>E</a:t>
            </a:r>
            <a:r>
              <a:rPr lang="en-BE" dirty="0"/>
              <a:t>U</a:t>
            </a:r>
            <a:r>
              <a:rPr lang="fr-FR" dirty="0"/>
              <a:t>A</a:t>
            </a:r>
            <a:r>
              <a:rPr lang="en-BE" dirty="0"/>
              <a:t> </a:t>
            </a:r>
            <a:r>
              <a:rPr lang="fr-FR" dirty="0"/>
              <a:t>P</a:t>
            </a:r>
            <a:r>
              <a:rPr lang="en-BE" dirty="0"/>
              <a:t>u</a:t>
            </a:r>
            <a:r>
              <a:rPr lang="fr-FR" dirty="0"/>
              <a:t>b</a:t>
            </a:r>
            <a:r>
              <a:rPr lang="en-BE" dirty="0"/>
              <a:t>l</a:t>
            </a:r>
            <a:r>
              <a:rPr lang="fr-FR" dirty="0"/>
              <a:t>i</a:t>
            </a:r>
            <a:r>
              <a:rPr lang="en-BE" dirty="0"/>
              <a:t>c </a:t>
            </a:r>
            <a:r>
              <a:rPr lang="fr-FR" dirty="0"/>
              <a:t>F</a:t>
            </a:r>
            <a:r>
              <a:rPr lang="en-BE" dirty="0"/>
              <a:t>u</a:t>
            </a:r>
            <a:r>
              <a:rPr lang="fr-FR" dirty="0"/>
              <a:t>n</a:t>
            </a:r>
            <a:r>
              <a:rPr lang="en-BE" dirty="0"/>
              <a:t>d</a:t>
            </a:r>
            <a:r>
              <a:rPr lang="fr-FR" dirty="0"/>
              <a:t>i</a:t>
            </a:r>
            <a:r>
              <a:rPr lang="en-BE" dirty="0"/>
              <a:t>n</a:t>
            </a:r>
            <a:r>
              <a:rPr lang="fr-FR" dirty="0"/>
              <a:t>g</a:t>
            </a:r>
            <a:r>
              <a:rPr lang="en-BE" dirty="0"/>
              <a:t> </a:t>
            </a:r>
            <a:r>
              <a:rPr lang="fr-FR" dirty="0"/>
              <a:t>O</a:t>
            </a:r>
            <a:r>
              <a:rPr lang="en-BE" dirty="0"/>
              <a:t>b</a:t>
            </a:r>
            <a:r>
              <a:rPr lang="fr-FR" dirty="0"/>
              <a:t>s</a:t>
            </a:r>
            <a:r>
              <a:rPr lang="en-BE" dirty="0"/>
              <a:t>e</a:t>
            </a:r>
            <a:r>
              <a:rPr lang="fr-FR" dirty="0"/>
              <a:t>r</a:t>
            </a:r>
            <a:r>
              <a:rPr lang="en-BE" dirty="0"/>
              <a:t>v</a:t>
            </a:r>
            <a:r>
              <a:rPr lang="fr-FR" dirty="0"/>
              <a:t>a</a:t>
            </a:r>
            <a:r>
              <a:rPr lang="en-BE" dirty="0"/>
              <a:t>t</a:t>
            </a:r>
            <a:r>
              <a:rPr lang="fr-FR" dirty="0"/>
              <a:t>o</a:t>
            </a:r>
            <a:r>
              <a:rPr lang="en-BE" dirty="0"/>
              <a:t>r</a:t>
            </a:r>
            <a:r>
              <a:rPr lang="fr-FR" dirty="0"/>
              <a:t>y</a:t>
            </a:r>
            <a:r>
              <a:rPr lang="en-BE" dirty="0"/>
              <a:t> 2018</a:t>
            </a:r>
          </a:p>
        </p:txBody>
      </p:sp>
      <p:sp>
        <p:nvSpPr>
          <p:cNvPr id="9" name="Text Placeholder 5">
            <a:extLst>
              <a:ext uri="{FF2B5EF4-FFF2-40B4-BE49-F238E27FC236}">
                <a16:creationId xmlns:a16="http://schemas.microsoft.com/office/drawing/2014/main" id="{EB1CC1CB-3455-4F2F-B334-8A1A29C20F85}"/>
              </a:ext>
            </a:extLst>
          </p:cNvPr>
          <p:cNvSpPr>
            <a:spLocks noGrp="1"/>
          </p:cNvSpPr>
          <p:nvPr>
            <p:ph type="body" idx="1"/>
          </p:nvPr>
        </p:nvSpPr>
        <p:spPr>
          <a:xfrm>
            <a:off x="779125" y="355600"/>
            <a:ext cx="5157787" cy="279400"/>
          </a:xfrm>
        </p:spPr>
        <p:txBody>
          <a:bodyPr/>
          <a:lstStyle/>
          <a:p>
            <a:r>
              <a:rPr lang="fr-FR" dirty="0"/>
              <a:t>F</a:t>
            </a:r>
            <a:r>
              <a:rPr lang="en-BE" dirty="0"/>
              <a:t>I</a:t>
            </a:r>
            <a:r>
              <a:rPr lang="fr-FR" dirty="0"/>
              <a:t>N</a:t>
            </a:r>
            <a:r>
              <a:rPr lang="en-BE" dirty="0"/>
              <a:t>A</a:t>
            </a:r>
            <a:r>
              <a:rPr lang="fr-FR" dirty="0"/>
              <a:t>N</a:t>
            </a:r>
            <a:r>
              <a:rPr lang="en-BE" dirty="0"/>
              <a:t>C</a:t>
            </a:r>
            <a:r>
              <a:rPr lang="fr-FR" dirty="0"/>
              <a:t>E</a:t>
            </a:r>
            <a:r>
              <a:rPr lang="en-BE" dirty="0"/>
              <a:t>M</a:t>
            </a:r>
            <a:r>
              <a:rPr lang="fr-FR" dirty="0"/>
              <a:t>E</a:t>
            </a:r>
            <a:r>
              <a:rPr lang="en-BE" dirty="0"/>
              <a:t>N</a:t>
            </a:r>
            <a:r>
              <a:rPr lang="fr-FR" dirty="0"/>
              <a:t>T</a:t>
            </a:r>
            <a:r>
              <a:rPr lang="en-BE" dirty="0"/>
              <a:t>S </a:t>
            </a:r>
            <a:r>
              <a:rPr lang="fr-FR" dirty="0"/>
              <a:t>E</a:t>
            </a:r>
            <a:r>
              <a:rPr lang="en-BE" dirty="0"/>
              <a:t>T </a:t>
            </a:r>
            <a:r>
              <a:rPr lang="fr-FR" dirty="0"/>
              <a:t>A</a:t>
            </a:r>
            <a:r>
              <a:rPr lang="en-BE" dirty="0"/>
              <a:t>U</a:t>
            </a:r>
            <a:r>
              <a:rPr lang="fr-FR" dirty="0"/>
              <a:t>T</a:t>
            </a:r>
            <a:r>
              <a:rPr lang="en-BE" dirty="0"/>
              <a:t>O</a:t>
            </a:r>
            <a:r>
              <a:rPr lang="fr-FR" dirty="0"/>
              <a:t>N</a:t>
            </a:r>
            <a:r>
              <a:rPr lang="en-BE" dirty="0"/>
              <a:t>O</a:t>
            </a:r>
            <a:r>
              <a:rPr lang="fr-FR" dirty="0"/>
              <a:t>M</a:t>
            </a:r>
            <a:r>
              <a:rPr lang="en-BE" dirty="0"/>
              <a:t>I</a:t>
            </a:r>
            <a:r>
              <a:rPr lang="fr-FR" dirty="0"/>
              <a:t>E</a:t>
            </a:r>
            <a:r>
              <a:rPr lang="en-BE" dirty="0"/>
              <a:t> </a:t>
            </a:r>
            <a:r>
              <a:rPr lang="fr-FR" dirty="0"/>
              <a:t>D</a:t>
            </a:r>
            <a:r>
              <a:rPr lang="en-BE" dirty="0"/>
              <a:t>E</a:t>
            </a:r>
            <a:r>
              <a:rPr lang="fr-FR" dirty="0"/>
              <a:t>S</a:t>
            </a:r>
            <a:r>
              <a:rPr lang="en-BE" dirty="0"/>
              <a:t> </a:t>
            </a:r>
            <a:r>
              <a:rPr lang="fr-FR" dirty="0"/>
              <a:t>E</a:t>
            </a:r>
            <a:r>
              <a:rPr lang="en-BE" dirty="0"/>
              <a:t>E</a:t>
            </a:r>
            <a:r>
              <a:rPr lang="fr-FR" dirty="0"/>
              <a:t>S</a:t>
            </a:r>
            <a:r>
              <a:rPr lang="en-BE" dirty="0"/>
              <a:t> </a:t>
            </a:r>
            <a:r>
              <a:rPr lang="fr-FR" dirty="0"/>
              <a:t>E</a:t>
            </a:r>
            <a:r>
              <a:rPr lang="en-BE" dirty="0"/>
              <a:t>N </a:t>
            </a:r>
            <a:r>
              <a:rPr lang="fr-FR" dirty="0"/>
              <a:t>E</a:t>
            </a:r>
            <a:r>
              <a:rPr lang="en-BE" dirty="0"/>
              <a:t>U</a:t>
            </a:r>
            <a:r>
              <a:rPr lang="fr-FR" dirty="0"/>
              <a:t>R</a:t>
            </a:r>
            <a:r>
              <a:rPr lang="en-BE" dirty="0"/>
              <a:t>O</a:t>
            </a:r>
            <a:r>
              <a:rPr lang="fr-FR" dirty="0"/>
              <a:t>P</a:t>
            </a:r>
            <a:r>
              <a:rPr lang="en-BE" dirty="0"/>
              <a:t>E</a:t>
            </a:r>
          </a:p>
        </p:txBody>
      </p:sp>
    </p:spTree>
    <p:extLst>
      <p:ext uri="{BB962C8B-B14F-4D97-AF65-F5344CB8AC3E}">
        <p14:creationId xmlns:p14="http://schemas.microsoft.com/office/powerpoint/2010/main" val="882677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22"/>
          </p:nvPr>
        </p:nvSpPr>
        <p:spPr/>
        <p:txBody>
          <a:bodyPr/>
          <a:lstStyle/>
          <a:p>
            <a:fld id="{B15F1DB1-D9C2-1046-8BE7-EC5E2F9F1FD0}" type="slidenum">
              <a:rPr lang="en-US" smtClean="0"/>
              <a:t>12</a:t>
            </a:fld>
            <a:endParaRPr lang="en-US"/>
          </a:p>
        </p:txBody>
      </p:sp>
      <p:grpSp>
        <p:nvGrpSpPr>
          <p:cNvPr id="10" name="Group 9">
            <a:extLst>
              <a:ext uri="{FF2B5EF4-FFF2-40B4-BE49-F238E27FC236}">
                <a16:creationId xmlns:a16="http://schemas.microsoft.com/office/drawing/2014/main" id="{FE81E720-8650-44DD-A44C-0566884F92D8}"/>
              </a:ext>
            </a:extLst>
          </p:cNvPr>
          <p:cNvGrpSpPr/>
          <p:nvPr/>
        </p:nvGrpSpPr>
        <p:grpSpPr>
          <a:xfrm>
            <a:off x="3204117" y="564877"/>
            <a:ext cx="6609560" cy="6221575"/>
            <a:chOff x="4854524" y="711034"/>
            <a:chExt cx="6377413" cy="6001622"/>
          </a:xfrm>
        </p:grpSpPr>
        <p:sp>
          <p:nvSpPr>
            <p:cNvPr id="11" name="TextBox 10">
              <a:extLst>
                <a:ext uri="{FF2B5EF4-FFF2-40B4-BE49-F238E27FC236}">
                  <a16:creationId xmlns:a16="http://schemas.microsoft.com/office/drawing/2014/main" id="{38025723-400F-400E-AC06-F11B1B1021FC}"/>
                </a:ext>
              </a:extLst>
            </p:cNvPr>
            <p:cNvSpPr txBox="1"/>
            <p:nvPr/>
          </p:nvSpPr>
          <p:spPr>
            <a:xfrm>
              <a:off x="9813817" y="3802354"/>
              <a:ext cx="1037909" cy="277482"/>
            </a:xfrm>
            <a:prstGeom prst="rect">
              <a:avLst/>
            </a:prstGeom>
            <a:noFill/>
          </p:spPr>
          <p:txBody>
            <a:bodyPr wrap="square" rtlCol="0">
              <a:spAutoFit/>
            </a:bodyPr>
            <a:lstStyle/>
            <a:p>
              <a:r>
                <a:rPr lang="en-GB" sz="1100" b="1" dirty="0">
                  <a:solidFill>
                    <a:schemeClr val="tx1">
                      <a:lumMod val="60000"/>
                      <a:lumOff val="40000"/>
                    </a:schemeClr>
                  </a:solidFill>
                  <a:latin typeface="Arial" panose="020B0604020202020204" pitchFamily="34" charset="0"/>
                  <a:cs typeface="Arial" panose="020B0604020202020204" pitchFamily="34" charset="0"/>
                </a:rPr>
                <a:t>STUDENTS</a:t>
              </a:r>
            </a:p>
          </p:txBody>
        </p:sp>
        <p:grpSp>
          <p:nvGrpSpPr>
            <p:cNvPr id="13" name="Group 12">
              <a:extLst>
                <a:ext uri="{FF2B5EF4-FFF2-40B4-BE49-F238E27FC236}">
                  <a16:creationId xmlns:a16="http://schemas.microsoft.com/office/drawing/2014/main" id="{6F2C96DA-4288-41AF-8E8A-189F9A50CC18}"/>
                </a:ext>
              </a:extLst>
            </p:cNvPr>
            <p:cNvGrpSpPr/>
            <p:nvPr/>
          </p:nvGrpSpPr>
          <p:grpSpPr>
            <a:xfrm>
              <a:off x="4854524" y="711034"/>
              <a:ext cx="6377413" cy="6001622"/>
              <a:chOff x="4796433" y="729177"/>
              <a:chExt cx="6377413" cy="6001622"/>
            </a:xfrm>
          </p:grpSpPr>
          <p:grpSp>
            <p:nvGrpSpPr>
              <p:cNvPr id="14" name="Group 13">
                <a:extLst>
                  <a:ext uri="{FF2B5EF4-FFF2-40B4-BE49-F238E27FC236}">
                    <a16:creationId xmlns:a16="http://schemas.microsoft.com/office/drawing/2014/main" id="{06D3D93B-3A39-4475-AB6F-C9028B540EF5}"/>
                  </a:ext>
                </a:extLst>
              </p:cNvPr>
              <p:cNvGrpSpPr>
                <a:grpSpLocks/>
              </p:cNvGrpSpPr>
              <p:nvPr/>
            </p:nvGrpSpPr>
            <p:grpSpPr bwMode="auto">
              <a:xfrm>
                <a:off x="5309966" y="1247232"/>
                <a:ext cx="5483668" cy="5115560"/>
                <a:chOff x="0" y="0"/>
                <a:chExt cx="4322467" cy="4358023"/>
              </a:xfrm>
            </p:grpSpPr>
            <p:sp>
              <p:nvSpPr>
                <p:cNvPr id="20" name="Rectangle 19">
                  <a:extLst>
                    <a:ext uri="{FF2B5EF4-FFF2-40B4-BE49-F238E27FC236}">
                      <a16:creationId xmlns:a16="http://schemas.microsoft.com/office/drawing/2014/main" id="{546FFE00-9A0D-4D2C-9843-E83D9F7B70EB}"/>
                    </a:ext>
                  </a:extLst>
                </p:cNvPr>
                <p:cNvSpPr>
                  <a:spLocks noChangeArrowheads="1"/>
                </p:cNvSpPr>
                <p:nvPr/>
              </p:nvSpPr>
              <p:spPr bwMode="auto">
                <a:xfrm>
                  <a:off x="0" y="24219"/>
                  <a:ext cx="4320000" cy="4320000"/>
                </a:xfrm>
                <a:prstGeom prst="rect">
                  <a:avLst/>
                </a:prstGeom>
                <a:noFill/>
                <a:ln w="6350"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GB"/>
                </a:p>
              </p:txBody>
            </p:sp>
            <p:cxnSp>
              <p:nvCxnSpPr>
                <p:cNvPr id="21" name="AutoShape 10">
                  <a:extLst>
                    <a:ext uri="{FF2B5EF4-FFF2-40B4-BE49-F238E27FC236}">
                      <a16:creationId xmlns:a16="http://schemas.microsoft.com/office/drawing/2014/main" id="{337482FA-B40C-4CCB-98C0-1F419A254404}"/>
                    </a:ext>
                  </a:extLst>
                </p:cNvPr>
                <p:cNvCxnSpPr>
                  <a:cxnSpLocks noChangeShapeType="1"/>
                </p:cNvCxnSpPr>
                <p:nvPr/>
              </p:nvCxnSpPr>
              <p:spPr bwMode="auto">
                <a:xfrm>
                  <a:off x="1594537" y="0"/>
                  <a:ext cx="0" cy="27702"/>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3" name="AutoShape 11">
                  <a:extLst>
                    <a:ext uri="{FF2B5EF4-FFF2-40B4-BE49-F238E27FC236}">
                      <a16:creationId xmlns:a16="http://schemas.microsoft.com/office/drawing/2014/main" id="{DFEB790B-72F5-46EB-B148-A3B5D494C512}"/>
                    </a:ext>
                  </a:extLst>
                </p:cNvPr>
                <p:cNvCxnSpPr>
                  <a:cxnSpLocks noChangeShapeType="1"/>
                </p:cNvCxnSpPr>
                <p:nvPr/>
              </p:nvCxnSpPr>
              <p:spPr bwMode="auto">
                <a:xfrm flipV="1">
                  <a:off x="2154479" y="38023"/>
                  <a:ext cx="7988" cy="4320000"/>
                </a:xfrm>
                <a:prstGeom prst="straightConnector1">
                  <a:avLst/>
                </a:prstGeom>
                <a:noFill/>
                <a:ln w="6350">
                  <a:solidFill>
                    <a:srgbClr val="9E9E9E"/>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24" name="AutoShape 12">
                  <a:extLst>
                    <a:ext uri="{FF2B5EF4-FFF2-40B4-BE49-F238E27FC236}">
                      <a16:creationId xmlns:a16="http://schemas.microsoft.com/office/drawing/2014/main" id="{8BA88A5F-3439-4235-9546-D3CA463E5352}"/>
                    </a:ext>
                  </a:extLst>
                </p:cNvPr>
                <p:cNvCxnSpPr>
                  <a:cxnSpLocks noChangeShapeType="1"/>
                </p:cNvCxnSpPr>
                <p:nvPr/>
              </p:nvCxnSpPr>
              <p:spPr bwMode="auto">
                <a:xfrm>
                  <a:off x="2467" y="2184400"/>
                  <a:ext cx="4320000" cy="0"/>
                </a:xfrm>
                <a:prstGeom prst="straightConnector1">
                  <a:avLst/>
                </a:prstGeom>
                <a:noFill/>
                <a:ln w="6350">
                  <a:solidFill>
                    <a:srgbClr val="9E9E9E"/>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25" name="AutoShape 13">
                  <a:extLst>
                    <a:ext uri="{FF2B5EF4-FFF2-40B4-BE49-F238E27FC236}">
                      <a16:creationId xmlns:a16="http://schemas.microsoft.com/office/drawing/2014/main" id="{C98ADD47-170A-4C32-92CB-3637DC1244CC}"/>
                    </a:ext>
                  </a:extLst>
                </p:cNvPr>
                <p:cNvCxnSpPr>
                  <a:cxnSpLocks noChangeShapeType="1"/>
                </p:cNvCxnSpPr>
                <p:nvPr/>
              </p:nvCxnSpPr>
              <p:spPr bwMode="auto">
                <a:xfrm flipV="1">
                  <a:off x="342920" y="493100"/>
                  <a:ext cx="3639093" cy="3382600"/>
                </a:xfrm>
                <a:prstGeom prst="straightConnector1">
                  <a:avLst/>
                </a:prstGeom>
                <a:noFill/>
                <a:ln w="6350">
                  <a:solidFill>
                    <a:srgbClr val="9E9E9E"/>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6" name="Text Box 14">
                  <a:extLst>
                    <a:ext uri="{FF2B5EF4-FFF2-40B4-BE49-F238E27FC236}">
                      <a16:creationId xmlns:a16="http://schemas.microsoft.com/office/drawing/2014/main" id="{6E580F6A-045F-47E2-B428-A7CCC17FA5BD}"/>
                    </a:ext>
                  </a:extLst>
                </p:cNvPr>
                <p:cNvSpPr txBox="1">
                  <a:spLocks noChangeArrowheads="1"/>
                </p:cNvSpPr>
                <p:nvPr/>
              </p:nvSpPr>
              <p:spPr bwMode="auto">
                <a:xfrm>
                  <a:off x="415849" y="908050"/>
                  <a:ext cx="1137920" cy="450816"/>
                </a:xfrm>
                <a:prstGeom prst="rect">
                  <a:avLst/>
                </a:prstGeom>
                <a:solidFill>
                  <a:srgbClr val="2FBEBB"/>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GB" sz="1000" b="1" i="0" u="none" strike="noStrike" baseline="0" dirty="0">
                      <a:solidFill>
                        <a:srgbClr val="FFFFFF"/>
                      </a:solidFill>
                      <a:latin typeface="Arial"/>
                      <a:cs typeface="Arial"/>
                    </a:rPr>
                    <a:t>IN TRANSITION</a:t>
                  </a:r>
                </a:p>
                <a:p>
                  <a:pPr algn="ctr" rtl="0">
                    <a:defRPr sz="1000"/>
                  </a:pPr>
                  <a:r>
                    <a:rPr lang="en-GB" sz="1000" b="0" i="0" u="none" strike="noStrike" baseline="0" dirty="0">
                      <a:solidFill>
                        <a:srgbClr val="FFFFFF"/>
                      </a:solidFill>
                      <a:latin typeface="Arial"/>
                      <a:cs typeface="Arial"/>
                    </a:rPr>
                    <a:t>PL</a:t>
                  </a:r>
                </a:p>
              </p:txBody>
            </p:sp>
            <p:sp>
              <p:nvSpPr>
                <p:cNvPr id="27" name="Text Box 15">
                  <a:extLst>
                    <a:ext uri="{FF2B5EF4-FFF2-40B4-BE49-F238E27FC236}">
                      <a16:creationId xmlns:a16="http://schemas.microsoft.com/office/drawing/2014/main" id="{370FBD1C-B439-4B8F-87B8-8FDFA824D57F}"/>
                    </a:ext>
                  </a:extLst>
                </p:cNvPr>
                <p:cNvSpPr txBox="1">
                  <a:spLocks noChangeArrowheads="1"/>
                </p:cNvSpPr>
                <p:nvPr/>
              </p:nvSpPr>
              <p:spPr bwMode="auto">
                <a:xfrm>
                  <a:off x="127559" y="2270760"/>
                  <a:ext cx="1407160" cy="452936"/>
                </a:xfrm>
                <a:prstGeom prst="rect">
                  <a:avLst/>
                </a:prstGeom>
                <a:solidFill>
                  <a:srgbClr val="00B0F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GB" sz="1000" b="1" i="0" u="none" strike="noStrike" baseline="0" dirty="0">
                      <a:solidFill>
                        <a:srgbClr val="FFFFFF"/>
                      </a:solidFill>
                      <a:latin typeface="Arial"/>
                      <a:cs typeface="Arial"/>
                    </a:rPr>
                    <a:t>SHRINKING SYSTEMS</a:t>
                  </a:r>
                </a:p>
                <a:p>
                  <a:pPr algn="ctr" rtl="0">
                    <a:defRPr sz="1000"/>
                  </a:pPr>
                  <a:r>
                    <a:rPr lang="en-GB" sz="1000" b="0" i="0" u="none" strike="noStrike" baseline="0" dirty="0">
                      <a:solidFill>
                        <a:srgbClr val="FFFFFF"/>
                      </a:solidFill>
                      <a:latin typeface="Arial"/>
                      <a:cs typeface="Arial"/>
                    </a:rPr>
                    <a:t>HU, LT, SK</a:t>
                  </a:r>
                </a:p>
              </p:txBody>
            </p:sp>
            <p:sp>
              <p:nvSpPr>
                <p:cNvPr id="28" name="Text Box 16">
                  <a:extLst>
                    <a:ext uri="{FF2B5EF4-FFF2-40B4-BE49-F238E27FC236}">
                      <a16:creationId xmlns:a16="http://schemas.microsoft.com/office/drawing/2014/main" id="{B91373AB-8646-494C-8623-FCD824ECC494}"/>
                    </a:ext>
                  </a:extLst>
                </p:cNvPr>
                <p:cNvSpPr txBox="1">
                  <a:spLocks noChangeArrowheads="1"/>
                </p:cNvSpPr>
                <p:nvPr/>
              </p:nvSpPr>
              <p:spPr bwMode="auto">
                <a:xfrm>
                  <a:off x="743509" y="3627119"/>
                  <a:ext cx="1320501" cy="562175"/>
                </a:xfrm>
                <a:prstGeom prst="rect">
                  <a:avLst/>
                </a:prstGeom>
                <a:solidFill>
                  <a:srgbClr val="0070C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GB" sz="1000" b="1" i="0" u="none" strike="noStrike" baseline="0" dirty="0">
                      <a:solidFill>
                        <a:srgbClr val="FFFFFF"/>
                      </a:solidFill>
                      <a:latin typeface="Arial"/>
                      <a:cs typeface="Arial"/>
                    </a:rPr>
                    <a:t>DECLINING SYSTEMS UNDER PRESSURE</a:t>
                  </a:r>
                </a:p>
                <a:p>
                  <a:pPr algn="ctr" rtl="0">
                    <a:defRPr sz="1000"/>
                  </a:pPr>
                  <a:r>
                    <a:rPr lang="en-GB" sz="1000" b="0" i="0" u="none" strike="noStrike" baseline="0" dirty="0">
                      <a:solidFill>
                        <a:srgbClr val="FFFFFF"/>
                      </a:solidFill>
                      <a:latin typeface="Arial"/>
                      <a:cs typeface="Arial"/>
                    </a:rPr>
                    <a:t>CZ,ES, IT</a:t>
                  </a:r>
                </a:p>
              </p:txBody>
            </p:sp>
            <p:sp>
              <p:nvSpPr>
                <p:cNvPr id="29" name="Text Box 17">
                  <a:extLst>
                    <a:ext uri="{FF2B5EF4-FFF2-40B4-BE49-F238E27FC236}">
                      <a16:creationId xmlns:a16="http://schemas.microsoft.com/office/drawing/2014/main" id="{1BC3CF2F-881E-4D8A-A1E2-83CE6F0866E7}"/>
                    </a:ext>
                  </a:extLst>
                </p:cNvPr>
                <p:cNvSpPr txBox="1">
                  <a:spLocks noChangeArrowheads="1"/>
                </p:cNvSpPr>
                <p:nvPr/>
              </p:nvSpPr>
              <p:spPr bwMode="auto">
                <a:xfrm>
                  <a:off x="2661512" y="2583179"/>
                  <a:ext cx="1320501" cy="491488"/>
                </a:xfrm>
                <a:prstGeom prst="rect">
                  <a:avLst/>
                </a:prstGeom>
                <a:solidFill>
                  <a:schemeClr val="accent4">
                    <a:lumMod val="50000"/>
                  </a:schemeClr>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GB" sz="1000" b="1" i="0" u="none" strike="noStrike" baseline="0" dirty="0">
                      <a:solidFill>
                        <a:srgbClr val="FFFFFF"/>
                      </a:solidFill>
                      <a:latin typeface="Arial"/>
                      <a:cs typeface="Arial"/>
                    </a:rPr>
                    <a:t>SYSTEMS IN DANGER</a:t>
                  </a:r>
                </a:p>
                <a:p>
                  <a:pPr algn="ctr" rtl="0">
                    <a:defRPr sz="1000"/>
                  </a:pPr>
                  <a:r>
                    <a:rPr lang="en-GB" sz="1000" b="0" i="0" u="none" strike="noStrike" baseline="0" dirty="0">
                      <a:solidFill>
                        <a:srgbClr val="FFFFFF"/>
                      </a:solidFill>
                      <a:latin typeface="Arial"/>
                      <a:cs typeface="Arial"/>
                    </a:rPr>
                    <a:t>IE, RS</a:t>
                  </a:r>
                </a:p>
              </p:txBody>
            </p:sp>
            <p:sp>
              <p:nvSpPr>
                <p:cNvPr id="30" name="Text Box 18">
                  <a:extLst>
                    <a:ext uri="{FF2B5EF4-FFF2-40B4-BE49-F238E27FC236}">
                      <a16:creationId xmlns:a16="http://schemas.microsoft.com/office/drawing/2014/main" id="{1FAD0E27-BE70-45AE-AB68-25F34EAF34BE}"/>
                    </a:ext>
                  </a:extLst>
                </p:cNvPr>
                <p:cNvSpPr txBox="1">
                  <a:spLocks noChangeArrowheads="1"/>
                </p:cNvSpPr>
                <p:nvPr/>
              </p:nvSpPr>
              <p:spPr bwMode="auto">
                <a:xfrm>
                  <a:off x="3088319" y="1358868"/>
                  <a:ext cx="1137920" cy="776073"/>
                </a:xfrm>
                <a:prstGeom prst="rect">
                  <a:avLst/>
                </a:prstGeom>
                <a:solidFill>
                  <a:schemeClr val="accent2"/>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GB" sz="1000" b="1" i="0" u="none" strike="noStrike" baseline="0" dirty="0">
                      <a:solidFill>
                        <a:srgbClr val="FFFFFF"/>
                      </a:solidFill>
                      <a:latin typeface="Arial"/>
                      <a:cs typeface="Arial"/>
                    </a:rPr>
                    <a:t>GROWING SYSTEMS </a:t>
                  </a:r>
                </a:p>
                <a:p>
                  <a:pPr algn="ctr" rtl="0">
                    <a:defRPr sz="1000"/>
                  </a:pPr>
                  <a:r>
                    <a:rPr lang="en-GB" sz="1000" b="1" i="0" u="none" strike="noStrike" baseline="0" dirty="0">
                      <a:solidFill>
                        <a:srgbClr val="FFFFFF"/>
                      </a:solidFill>
                      <a:latin typeface="Arial"/>
                      <a:cs typeface="Arial"/>
                    </a:rPr>
                    <a:t>UNDER PRESSURE</a:t>
                  </a:r>
                </a:p>
                <a:p>
                  <a:pPr algn="ctr" rtl="0">
                    <a:defRPr sz="1000"/>
                  </a:pPr>
                  <a:r>
                    <a:rPr lang="en-GB" sz="900" b="0" i="0" u="none" strike="noStrike" baseline="0" dirty="0">
                      <a:solidFill>
                        <a:srgbClr val="FFFFFF"/>
                      </a:solidFill>
                      <a:latin typeface="Arial"/>
                      <a:cs typeface="Arial"/>
                    </a:rPr>
                    <a:t>AT, BE-</a:t>
                  </a:r>
                  <a:r>
                    <a:rPr lang="en-GB" sz="900" b="0" i="0" u="none" strike="noStrike" baseline="0" dirty="0" err="1">
                      <a:solidFill>
                        <a:srgbClr val="FFFFFF"/>
                      </a:solidFill>
                      <a:latin typeface="Arial"/>
                      <a:cs typeface="Arial"/>
                    </a:rPr>
                    <a:t>fl</a:t>
                  </a:r>
                  <a:r>
                    <a:rPr lang="en-GB" sz="900" b="0" i="0" u="none" strike="noStrike" baseline="0" dirty="0">
                      <a:solidFill>
                        <a:srgbClr val="FFFFFF"/>
                      </a:solidFill>
                      <a:latin typeface="Arial"/>
                      <a:cs typeface="Arial"/>
                    </a:rPr>
                    <a:t>, DE, DK, FR, HR, IS, NL, TR</a:t>
                  </a:r>
                </a:p>
              </p:txBody>
            </p:sp>
            <p:sp>
              <p:nvSpPr>
                <p:cNvPr id="31" name="Text Box 19">
                  <a:extLst>
                    <a:ext uri="{FF2B5EF4-FFF2-40B4-BE49-F238E27FC236}">
                      <a16:creationId xmlns:a16="http://schemas.microsoft.com/office/drawing/2014/main" id="{F5189F4B-8717-418C-B269-5F55FD971836}"/>
                    </a:ext>
                  </a:extLst>
                </p:cNvPr>
                <p:cNvSpPr txBox="1">
                  <a:spLocks noChangeArrowheads="1"/>
                </p:cNvSpPr>
                <p:nvPr/>
              </p:nvSpPr>
              <p:spPr bwMode="auto">
                <a:xfrm>
                  <a:off x="2295333" y="453586"/>
                  <a:ext cx="1137920" cy="436760"/>
                </a:xfrm>
                <a:prstGeom prst="rect">
                  <a:avLst/>
                </a:prstGeom>
                <a:solidFill>
                  <a:schemeClr val="accent5"/>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square" lIns="36576" tIns="36576" rIns="36576"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GB" sz="1000" b="1" i="0" u="none" strike="noStrike" baseline="0" dirty="0">
                      <a:solidFill>
                        <a:srgbClr val="FFFFFF"/>
                      </a:solidFill>
                      <a:latin typeface="Arial"/>
                      <a:cs typeface="Arial"/>
                    </a:rPr>
                    <a:t>FRONTRUNNERS</a:t>
                  </a:r>
                </a:p>
                <a:p>
                  <a:pPr algn="ctr" rtl="0">
                    <a:defRPr sz="1000"/>
                  </a:pPr>
                  <a:r>
                    <a:rPr lang="en-GB" sz="1000" b="0" i="0" u="none" strike="noStrike" baseline="0" dirty="0">
                      <a:solidFill>
                        <a:srgbClr val="FFFFFF"/>
                      </a:solidFill>
                      <a:latin typeface="Arial"/>
                      <a:cs typeface="Arial"/>
                    </a:rPr>
                    <a:t>NO, PT, SE</a:t>
                  </a:r>
                </a:p>
              </p:txBody>
            </p:sp>
          </p:grpSp>
          <p:sp>
            <p:nvSpPr>
              <p:cNvPr id="15" name="TextBox 14">
                <a:extLst>
                  <a:ext uri="{FF2B5EF4-FFF2-40B4-BE49-F238E27FC236}">
                    <a16:creationId xmlns:a16="http://schemas.microsoft.com/office/drawing/2014/main" id="{E465AA2D-6930-47DB-BADF-6EB0E09F2B21}"/>
                  </a:ext>
                </a:extLst>
              </p:cNvPr>
              <p:cNvSpPr txBox="1"/>
              <p:nvPr/>
            </p:nvSpPr>
            <p:spPr>
              <a:xfrm>
                <a:off x="10782624" y="3509754"/>
                <a:ext cx="391222" cy="584775"/>
              </a:xfrm>
              <a:prstGeom prst="rect">
                <a:avLst/>
              </a:prstGeom>
              <a:noFill/>
            </p:spPr>
            <p:txBody>
              <a:bodyPr wrap="square" rtlCol="0">
                <a:spAutoFit/>
              </a:bodyPr>
              <a:lstStyle/>
              <a:p>
                <a:r>
                  <a:rPr lang="en-GB" sz="3200" dirty="0">
                    <a:solidFill>
                      <a:schemeClr val="accent5"/>
                    </a:solidFill>
                  </a:rPr>
                  <a:t>+</a:t>
                </a:r>
              </a:p>
            </p:txBody>
          </p:sp>
          <p:sp>
            <p:nvSpPr>
              <p:cNvPr id="16" name="TextBox 15">
                <a:extLst>
                  <a:ext uri="{FF2B5EF4-FFF2-40B4-BE49-F238E27FC236}">
                    <a16:creationId xmlns:a16="http://schemas.microsoft.com/office/drawing/2014/main" id="{CFECD372-C1F1-41E0-823B-42A85E04FF1A}"/>
                  </a:ext>
                </a:extLst>
              </p:cNvPr>
              <p:cNvSpPr txBox="1"/>
              <p:nvPr/>
            </p:nvSpPr>
            <p:spPr>
              <a:xfrm>
                <a:off x="7857754" y="729177"/>
                <a:ext cx="391222" cy="584775"/>
              </a:xfrm>
              <a:prstGeom prst="rect">
                <a:avLst/>
              </a:prstGeom>
              <a:noFill/>
            </p:spPr>
            <p:txBody>
              <a:bodyPr wrap="square" rtlCol="0">
                <a:spAutoFit/>
              </a:bodyPr>
              <a:lstStyle/>
              <a:p>
                <a:r>
                  <a:rPr lang="en-GB" sz="3200" dirty="0">
                    <a:solidFill>
                      <a:schemeClr val="accent5"/>
                    </a:solidFill>
                  </a:rPr>
                  <a:t>+</a:t>
                </a:r>
              </a:p>
            </p:txBody>
          </p:sp>
          <p:sp>
            <p:nvSpPr>
              <p:cNvPr id="17" name="TextBox 16">
                <a:extLst>
                  <a:ext uri="{FF2B5EF4-FFF2-40B4-BE49-F238E27FC236}">
                    <a16:creationId xmlns:a16="http://schemas.microsoft.com/office/drawing/2014/main" id="{7588A2F0-A708-47C0-8C30-D660052FF103}"/>
                  </a:ext>
                </a:extLst>
              </p:cNvPr>
              <p:cNvSpPr txBox="1"/>
              <p:nvPr/>
            </p:nvSpPr>
            <p:spPr>
              <a:xfrm>
                <a:off x="4796433" y="3348380"/>
                <a:ext cx="317282" cy="584775"/>
              </a:xfrm>
              <a:prstGeom prst="rect">
                <a:avLst/>
              </a:prstGeom>
              <a:noFill/>
            </p:spPr>
            <p:txBody>
              <a:bodyPr wrap="square" rtlCol="0">
                <a:spAutoFit/>
              </a:bodyPr>
              <a:lstStyle/>
              <a:p>
                <a:r>
                  <a:rPr lang="en-GB" sz="3200" dirty="0">
                    <a:solidFill>
                      <a:srgbClr val="004D88"/>
                    </a:solidFill>
                  </a:rPr>
                  <a:t>_</a:t>
                </a:r>
              </a:p>
            </p:txBody>
          </p:sp>
          <p:sp>
            <p:nvSpPr>
              <p:cNvPr id="18" name="TextBox 17">
                <a:extLst>
                  <a:ext uri="{FF2B5EF4-FFF2-40B4-BE49-F238E27FC236}">
                    <a16:creationId xmlns:a16="http://schemas.microsoft.com/office/drawing/2014/main" id="{45DB3713-D03C-4382-8392-063C826A9DA6}"/>
                  </a:ext>
                </a:extLst>
              </p:cNvPr>
              <p:cNvSpPr txBox="1"/>
              <p:nvPr/>
            </p:nvSpPr>
            <p:spPr>
              <a:xfrm>
                <a:off x="7836019" y="6146024"/>
                <a:ext cx="317282" cy="584775"/>
              </a:xfrm>
              <a:prstGeom prst="rect">
                <a:avLst/>
              </a:prstGeom>
              <a:noFill/>
            </p:spPr>
            <p:txBody>
              <a:bodyPr wrap="square" rtlCol="0">
                <a:spAutoFit/>
              </a:bodyPr>
              <a:lstStyle/>
              <a:p>
                <a:r>
                  <a:rPr lang="en-GB" sz="3200" dirty="0">
                    <a:solidFill>
                      <a:srgbClr val="004D88"/>
                    </a:solidFill>
                  </a:rPr>
                  <a:t>_</a:t>
                </a:r>
              </a:p>
            </p:txBody>
          </p:sp>
          <p:sp>
            <p:nvSpPr>
              <p:cNvPr id="19" name="TextBox 18">
                <a:extLst>
                  <a:ext uri="{FF2B5EF4-FFF2-40B4-BE49-F238E27FC236}">
                    <a16:creationId xmlns:a16="http://schemas.microsoft.com/office/drawing/2014/main" id="{99E2EED0-167C-407F-B49F-64ACE4BCD52A}"/>
                  </a:ext>
                </a:extLst>
              </p:cNvPr>
              <p:cNvSpPr txBox="1"/>
              <p:nvPr/>
            </p:nvSpPr>
            <p:spPr>
              <a:xfrm>
                <a:off x="7699422" y="1429846"/>
                <a:ext cx="353943" cy="883279"/>
              </a:xfrm>
              <a:prstGeom prst="rect">
                <a:avLst/>
              </a:prstGeom>
              <a:noFill/>
            </p:spPr>
            <p:txBody>
              <a:bodyPr vert="vert270" wrap="square" rtlCol="0">
                <a:spAutoFit/>
              </a:bodyPr>
              <a:lstStyle/>
              <a:p>
                <a:pPr algn="ctr"/>
                <a:r>
                  <a:rPr lang="en-GB" sz="1100" b="1" dirty="0">
                    <a:solidFill>
                      <a:schemeClr val="tx1">
                        <a:lumMod val="60000"/>
                        <a:lumOff val="40000"/>
                      </a:schemeClr>
                    </a:solidFill>
                    <a:latin typeface="Arial" panose="020B0604020202020204" pitchFamily="34" charset="0"/>
                    <a:cs typeface="Arial" panose="020B0604020202020204" pitchFamily="34" charset="0"/>
                  </a:rPr>
                  <a:t>FUNDING</a:t>
                </a:r>
              </a:p>
            </p:txBody>
          </p:sp>
        </p:grpSp>
      </p:grpSp>
      <p:sp>
        <p:nvSpPr>
          <p:cNvPr id="3" name="TextBox 2">
            <a:extLst>
              <a:ext uri="{FF2B5EF4-FFF2-40B4-BE49-F238E27FC236}">
                <a16:creationId xmlns:a16="http://schemas.microsoft.com/office/drawing/2014/main" id="{D4181BBB-3184-4D47-9A73-654F3130FA15}"/>
              </a:ext>
            </a:extLst>
          </p:cNvPr>
          <p:cNvSpPr txBox="1"/>
          <p:nvPr/>
        </p:nvSpPr>
        <p:spPr>
          <a:xfrm>
            <a:off x="53590" y="632217"/>
            <a:ext cx="4660335" cy="1323439"/>
          </a:xfrm>
          <a:prstGeom prst="rect">
            <a:avLst/>
          </a:prstGeom>
          <a:noFill/>
        </p:spPr>
        <p:txBody>
          <a:bodyPr wrap="square" rtlCol="0">
            <a:spAutoFit/>
          </a:bodyPr>
          <a:lstStyle/>
          <a:p>
            <a:r>
              <a:rPr lang="fr-FR" sz="2000" dirty="0">
                <a:solidFill>
                  <a:schemeClr val="accent1"/>
                </a:solidFill>
                <a:latin typeface="Arial" charset="0"/>
              </a:rPr>
              <a:t>E</a:t>
            </a:r>
            <a:r>
              <a:rPr lang="en-BE" sz="2000" dirty="0">
                <a:solidFill>
                  <a:schemeClr val="accent1"/>
                </a:solidFill>
                <a:latin typeface="Arial" charset="0"/>
              </a:rPr>
              <a:t>v</a:t>
            </a:r>
            <a:r>
              <a:rPr lang="fr-FR" sz="2000" dirty="0">
                <a:solidFill>
                  <a:schemeClr val="accent1"/>
                </a:solidFill>
                <a:latin typeface="Arial" charset="0"/>
              </a:rPr>
              <a:t>o</a:t>
            </a:r>
            <a:r>
              <a:rPr lang="en-BE" sz="2000" dirty="0">
                <a:solidFill>
                  <a:schemeClr val="accent1"/>
                </a:solidFill>
                <a:latin typeface="Arial" charset="0"/>
              </a:rPr>
              <a:t>l</a:t>
            </a:r>
            <a:r>
              <a:rPr lang="fr-FR" sz="2000" dirty="0">
                <a:solidFill>
                  <a:schemeClr val="accent1"/>
                </a:solidFill>
                <a:latin typeface="Arial" charset="0"/>
              </a:rPr>
              <a:t>u</a:t>
            </a:r>
            <a:r>
              <a:rPr lang="en-BE" sz="2000" dirty="0">
                <a:solidFill>
                  <a:schemeClr val="accent1"/>
                </a:solidFill>
                <a:latin typeface="Arial" charset="0"/>
              </a:rPr>
              <a:t>t</a:t>
            </a:r>
            <a:r>
              <a:rPr lang="fr-FR" sz="2000" dirty="0">
                <a:solidFill>
                  <a:schemeClr val="accent1"/>
                </a:solidFill>
                <a:latin typeface="Arial" charset="0"/>
              </a:rPr>
              <a:t>i</a:t>
            </a:r>
            <a:r>
              <a:rPr lang="en-BE" sz="2000" dirty="0">
                <a:solidFill>
                  <a:schemeClr val="accent1"/>
                </a:solidFill>
                <a:latin typeface="Arial" charset="0"/>
              </a:rPr>
              <a:t>o</a:t>
            </a:r>
            <a:r>
              <a:rPr lang="fr-FR" sz="2000" dirty="0">
                <a:solidFill>
                  <a:schemeClr val="accent1"/>
                </a:solidFill>
                <a:latin typeface="Arial" charset="0"/>
              </a:rPr>
              <a:t>n</a:t>
            </a:r>
            <a:r>
              <a:rPr lang="en-BE" sz="2000" dirty="0">
                <a:solidFill>
                  <a:schemeClr val="accent1"/>
                </a:solidFill>
                <a:latin typeface="Arial" charset="0"/>
              </a:rPr>
              <a:t> </a:t>
            </a:r>
            <a:r>
              <a:rPr lang="fr-FR" sz="2000" dirty="0">
                <a:solidFill>
                  <a:schemeClr val="accent1"/>
                </a:solidFill>
                <a:latin typeface="Arial" charset="0"/>
              </a:rPr>
              <a:t>d</a:t>
            </a:r>
            <a:r>
              <a:rPr lang="en-BE" sz="2000" dirty="0">
                <a:solidFill>
                  <a:schemeClr val="accent1"/>
                </a:solidFill>
                <a:latin typeface="Arial" charset="0"/>
              </a:rPr>
              <a:t>e</a:t>
            </a:r>
            <a:r>
              <a:rPr lang="fr-FR" sz="2000" dirty="0">
                <a:solidFill>
                  <a:schemeClr val="accent1"/>
                </a:solidFill>
                <a:latin typeface="Arial" charset="0"/>
              </a:rPr>
              <a:t>s</a:t>
            </a:r>
            <a:r>
              <a:rPr lang="en-BE" sz="2000" dirty="0">
                <a:solidFill>
                  <a:schemeClr val="accent1"/>
                </a:solidFill>
                <a:latin typeface="Arial" charset="0"/>
              </a:rPr>
              <a:t> </a:t>
            </a:r>
            <a:r>
              <a:rPr lang="fr-FR" sz="2000" dirty="0">
                <a:solidFill>
                  <a:schemeClr val="accent1"/>
                </a:solidFill>
                <a:latin typeface="Arial" charset="0"/>
              </a:rPr>
              <a:t>f</a:t>
            </a:r>
            <a:r>
              <a:rPr lang="en-BE" sz="2000" dirty="0">
                <a:solidFill>
                  <a:schemeClr val="accent1"/>
                </a:solidFill>
                <a:latin typeface="Arial" charset="0"/>
              </a:rPr>
              <a:t>i</a:t>
            </a:r>
            <a:r>
              <a:rPr lang="fr-FR" sz="2000" dirty="0">
                <a:solidFill>
                  <a:schemeClr val="accent1"/>
                </a:solidFill>
                <a:latin typeface="Arial" charset="0"/>
              </a:rPr>
              <a:t>n</a:t>
            </a:r>
            <a:r>
              <a:rPr lang="en-BE" sz="2000" dirty="0">
                <a:solidFill>
                  <a:schemeClr val="accent1"/>
                </a:solidFill>
                <a:latin typeface="Arial" charset="0"/>
              </a:rPr>
              <a:t>a</a:t>
            </a:r>
            <a:r>
              <a:rPr lang="fr-FR" sz="2000" dirty="0">
                <a:solidFill>
                  <a:schemeClr val="accent1"/>
                </a:solidFill>
                <a:latin typeface="Arial" charset="0"/>
              </a:rPr>
              <a:t>n</a:t>
            </a:r>
            <a:r>
              <a:rPr lang="en-BE" sz="2000" dirty="0">
                <a:solidFill>
                  <a:schemeClr val="accent1"/>
                </a:solidFill>
                <a:latin typeface="Arial" charset="0"/>
              </a:rPr>
              <a:t>c</a:t>
            </a:r>
            <a:r>
              <a:rPr lang="fr-FR" sz="2000" dirty="0">
                <a:solidFill>
                  <a:schemeClr val="accent1"/>
                </a:solidFill>
                <a:latin typeface="Arial" charset="0"/>
              </a:rPr>
              <a:t>e</a:t>
            </a:r>
            <a:r>
              <a:rPr lang="en-BE" sz="2000" dirty="0">
                <a:solidFill>
                  <a:schemeClr val="accent1"/>
                </a:solidFill>
                <a:latin typeface="Arial" charset="0"/>
              </a:rPr>
              <a:t>m</a:t>
            </a:r>
            <a:r>
              <a:rPr lang="fr-FR" sz="2000" dirty="0">
                <a:solidFill>
                  <a:schemeClr val="accent1"/>
                </a:solidFill>
                <a:latin typeface="Arial" charset="0"/>
              </a:rPr>
              <a:t>e</a:t>
            </a:r>
            <a:r>
              <a:rPr lang="en-BE" sz="2000" dirty="0">
                <a:solidFill>
                  <a:schemeClr val="accent1"/>
                </a:solidFill>
                <a:latin typeface="Arial" charset="0"/>
              </a:rPr>
              <a:t>n</a:t>
            </a:r>
            <a:r>
              <a:rPr lang="fr-FR" sz="2000" dirty="0">
                <a:solidFill>
                  <a:schemeClr val="accent1"/>
                </a:solidFill>
                <a:latin typeface="Arial" charset="0"/>
              </a:rPr>
              <a:t>t</a:t>
            </a:r>
            <a:r>
              <a:rPr lang="en-BE" sz="2000" dirty="0">
                <a:solidFill>
                  <a:schemeClr val="accent1"/>
                </a:solidFill>
                <a:latin typeface="Arial" charset="0"/>
              </a:rPr>
              <a:t>s </a:t>
            </a:r>
            <a:r>
              <a:rPr lang="fr-FR" sz="2000" dirty="0">
                <a:solidFill>
                  <a:schemeClr val="accent1"/>
                </a:solidFill>
                <a:latin typeface="Arial" charset="0"/>
              </a:rPr>
              <a:t>p</a:t>
            </a:r>
            <a:r>
              <a:rPr lang="en-BE" sz="2000" dirty="0">
                <a:solidFill>
                  <a:schemeClr val="accent1"/>
                </a:solidFill>
                <a:latin typeface="Arial" charset="0"/>
              </a:rPr>
              <a:t>u</a:t>
            </a:r>
            <a:r>
              <a:rPr lang="fr-FR" sz="2000" dirty="0">
                <a:solidFill>
                  <a:schemeClr val="accent1"/>
                </a:solidFill>
                <a:latin typeface="Arial" charset="0"/>
              </a:rPr>
              <a:t>b</a:t>
            </a:r>
            <a:r>
              <a:rPr lang="en-BE" sz="2000" dirty="0">
                <a:solidFill>
                  <a:schemeClr val="accent1"/>
                </a:solidFill>
                <a:latin typeface="Arial" charset="0"/>
              </a:rPr>
              <a:t>l</a:t>
            </a:r>
            <a:r>
              <a:rPr lang="fr-FR" sz="2000" dirty="0">
                <a:solidFill>
                  <a:schemeClr val="accent1"/>
                </a:solidFill>
                <a:latin typeface="Arial" charset="0"/>
              </a:rPr>
              <a:t>i</a:t>
            </a:r>
            <a:r>
              <a:rPr lang="en-BE" sz="2000" dirty="0">
                <a:solidFill>
                  <a:schemeClr val="accent1"/>
                </a:solidFill>
                <a:latin typeface="Arial" charset="0"/>
              </a:rPr>
              <a:t>c</a:t>
            </a:r>
            <a:r>
              <a:rPr lang="fr-FR" sz="2000" dirty="0">
                <a:solidFill>
                  <a:schemeClr val="accent1"/>
                </a:solidFill>
                <a:latin typeface="Arial" charset="0"/>
              </a:rPr>
              <a:t>s</a:t>
            </a:r>
            <a:r>
              <a:rPr lang="en-BE" sz="2000" dirty="0">
                <a:solidFill>
                  <a:schemeClr val="accent1"/>
                </a:solidFill>
                <a:latin typeface="Arial" charset="0"/>
              </a:rPr>
              <a:t> </a:t>
            </a:r>
            <a:r>
              <a:rPr lang="fr-FR" sz="2000" dirty="0">
                <a:solidFill>
                  <a:schemeClr val="accent1"/>
                </a:solidFill>
                <a:latin typeface="Arial" charset="0"/>
              </a:rPr>
              <a:t>a</a:t>
            </a:r>
            <a:r>
              <a:rPr lang="en-BE" sz="2000" dirty="0">
                <a:solidFill>
                  <a:schemeClr val="accent1"/>
                </a:solidFill>
                <a:latin typeface="Arial" charset="0"/>
              </a:rPr>
              <a:t>u </a:t>
            </a:r>
            <a:r>
              <a:rPr lang="fr-FR" sz="2000" dirty="0">
                <a:solidFill>
                  <a:schemeClr val="accent1"/>
                </a:solidFill>
                <a:latin typeface="Arial" charset="0"/>
              </a:rPr>
              <a:t>r</a:t>
            </a:r>
            <a:r>
              <a:rPr lang="en-BE" sz="2000" dirty="0">
                <a:solidFill>
                  <a:schemeClr val="accent1"/>
                </a:solidFill>
                <a:latin typeface="Arial" charset="0"/>
              </a:rPr>
              <a:t>e</a:t>
            </a:r>
            <a:r>
              <a:rPr lang="fr-FR" sz="2000" dirty="0">
                <a:solidFill>
                  <a:schemeClr val="accent1"/>
                </a:solidFill>
                <a:latin typeface="Arial" charset="0"/>
              </a:rPr>
              <a:t>g</a:t>
            </a:r>
            <a:r>
              <a:rPr lang="en-BE" sz="2000" dirty="0">
                <a:solidFill>
                  <a:schemeClr val="accent1"/>
                </a:solidFill>
                <a:latin typeface="Arial" charset="0"/>
              </a:rPr>
              <a:t>a</a:t>
            </a:r>
            <a:r>
              <a:rPr lang="fr-FR" sz="2000" dirty="0">
                <a:solidFill>
                  <a:schemeClr val="accent1"/>
                </a:solidFill>
                <a:latin typeface="Arial" charset="0"/>
              </a:rPr>
              <a:t>r</a:t>
            </a:r>
            <a:r>
              <a:rPr lang="en-BE" sz="2000" dirty="0">
                <a:solidFill>
                  <a:schemeClr val="accent1"/>
                </a:solidFill>
                <a:latin typeface="Arial" charset="0"/>
              </a:rPr>
              <a:t>d </a:t>
            </a:r>
            <a:r>
              <a:rPr lang="fr-FR" sz="2000" dirty="0">
                <a:solidFill>
                  <a:schemeClr val="accent1"/>
                </a:solidFill>
                <a:latin typeface="Arial" charset="0"/>
              </a:rPr>
              <a:t>d</a:t>
            </a:r>
            <a:r>
              <a:rPr lang="en-BE" sz="2000" dirty="0">
                <a:solidFill>
                  <a:schemeClr val="accent1"/>
                </a:solidFill>
                <a:latin typeface="Arial" charset="0"/>
              </a:rPr>
              <a:t>e</a:t>
            </a:r>
            <a:r>
              <a:rPr lang="fr-FR" sz="2000" dirty="0">
                <a:solidFill>
                  <a:schemeClr val="accent1"/>
                </a:solidFill>
                <a:latin typeface="Arial" charset="0"/>
              </a:rPr>
              <a:t>s</a:t>
            </a:r>
            <a:r>
              <a:rPr lang="en-BE" sz="2000" dirty="0">
                <a:solidFill>
                  <a:schemeClr val="accent1"/>
                </a:solidFill>
                <a:latin typeface="Arial" charset="0"/>
              </a:rPr>
              <a:t> </a:t>
            </a:r>
            <a:r>
              <a:rPr lang="fr-FR" sz="2000" dirty="0">
                <a:solidFill>
                  <a:schemeClr val="accent1"/>
                </a:solidFill>
                <a:latin typeface="Arial" charset="0"/>
              </a:rPr>
              <a:t>c</a:t>
            </a:r>
            <a:r>
              <a:rPr lang="en-BE" sz="2000" dirty="0">
                <a:solidFill>
                  <a:schemeClr val="accent1"/>
                </a:solidFill>
                <a:latin typeface="Arial" charset="0"/>
              </a:rPr>
              <a:t>h</a:t>
            </a:r>
            <a:r>
              <a:rPr lang="fr-FR" sz="2000" dirty="0">
                <a:solidFill>
                  <a:schemeClr val="accent1"/>
                </a:solidFill>
                <a:latin typeface="Arial" charset="0"/>
              </a:rPr>
              <a:t>a</a:t>
            </a:r>
            <a:r>
              <a:rPr lang="en-BE" sz="2000" dirty="0">
                <a:solidFill>
                  <a:schemeClr val="accent1"/>
                </a:solidFill>
                <a:latin typeface="Arial" charset="0"/>
              </a:rPr>
              <a:t>n</a:t>
            </a:r>
            <a:r>
              <a:rPr lang="fr-FR" sz="2000" dirty="0">
                <a:solidFill>
                  <a:schemeClr val="accent1"/>
                </a:solidFill>
                <a:latin typeface="Arial" charset="0"/>
              </a:rPr>
              <a:t>g</a:t>
            </a:r>
            <a:r>
              <a:rPr lang="en-BE" sz="2000" dirty="0">
                <a:solidFill>
                  <a:schemeClr val="accent1"/>
                </a:solidFill>
                <a:latin typeface="Arial" charset="0"/>
              </a:rPr>
              <a:t>e</a:t>
            </a:r>
            <a:r>
              <a:rPr lang="fr-FR" sz="2000" dirty="0">
                <a:solidFill>
                  <a:schemeClr val="accent1"/>
                </a:solidFill>
                <a:latin typeface="Arial" charset="0"/>
              </a:rPr>
              <a:t>m</a:t>
            </a:r>
            <a:r>
              <a:rPr lang="en-BE" sz="2000" dirty="0">
                <a:solidFill>
                  <a:schemeClr val="accent1"/>
                </a:solidFill>
                <a:latin typeface="Arial" charset="0"/>
              </a:rPr>
              <a:t>e</a:t>
            </a:r>
            <a:r>
              <a:rPr lang="fr-FR" sz="2000" dirty="0">
                <a:solidFill>
                  <a:schemeClr val="accent1"/>
                </a:solidFill>
                <a:latin typeface="Arial" charset="0"/>
              </a:rPr>
              <a:t>n</a:t>
            </a:r>
            <a:r>
              <a:rPr lang="en-BE" sz="2000" dirty="0">
                <a:solidFill>
                  <a:schemeClr val="accent1"/>
                </a:solidFill>
                <a:latin typeface="Arial" charset="0"/>
              </a:rPr>
              <a:t>t</a:t>
            </a:r>
            <a:r>
              <a:rPr lang="fr-FR" sz="2000" dirty="0">
                <a:solidFill>
                  <a:schemeClr val="accent1"/>
                </a:solidFill>
                <a:latin typeface="Arial" charset="0"/>
              </a:rPr>
              <a:t>s</a:t>
            </a:r>
            <a:r>
              <a:rPr lang="en-BE" sz="2000" dirty="0">
                <a:solidFill>
                  <a:schemeClr val="accent1"/>
                </a:solidFill>
                <a:latin typeface="Arial" charset="0"/>
              </a:rPr>
              <a:t> </a:t>
            </a:r>
            <a:r>
              <a:rPr lang="fr-FR" sz="2000" dirty="0">
                <a:solidFill>
                  <a:schemeClr val="accent1"/>
                </a:solidFill>
                <a:latin typeface="Arial" charset="0"/>
              </a:rPr>
              <a:t>d</a:t>
            </a:r>
            <a:r>
              <a:rPr lang="en-BE" sz="2000" dirty="0">
                <a:solidFill>
                  <a:schemeClr val="accent1"/>
                </a:solidFill>
                <a:latin typeface="Arial" charset="0"/>
              </a:rPr>
              <a:t>é</a:t>
            </a:r>
            <a:r>
              <a:rPr lang="fr-FR" sz="2000" dirty="0">
                <a:solidFill>
                  <a:schemeClr val="accent1"/>
                </a:solidFill>
                <a:latin typeface="Arial" charset="0"/>
              </a:rPr>
              <a:t>m</a:t>
            </a:r>
            <a:r>
              <a:rPr lang="en-BE" sz="2000" dirty="0">
                <a:solidFill>
                  <a:schemeClr val="accent1"/>
                </a:solidFill>
                <a:latin typeface="Arial" charset="0"/>
              </a:rPr>
              <a:t>o</a:t>
            </a:r>
            <a:r>
              <a:rPr lang="fr-FR" sz="2000" dirty="0">
                <a:solidFill>
                  <a:schemeClr val="accent1"/>
                </a:solidFill>
                <a:latin typeface="Arial" charset="0"/>
              </a:rPr>
              <a:t>g</a:t>
            </a:r>
            <a:r>
              <a:rPr lang="en-BE" sz="2000" dirty="0" err="1">
                <a:solidFill>
                  <a:schemeClr val="accent1"/>
                </a:solidFill>
                <a:latin typeface="Arial" charset="0"/>
              </a:rPr>
              <a:t>raphiques</a:t>
            </a:r>
            <a:r>
              <a:rPr lang="en-BE" sz="2000" dirty="0">
                <a:solidFill>
                  <a:schemeClr val="accent1"/>
                </a:solidFill>
                <a:latin typeface="Arial" charset="0"/>
              </a:rPr>
              <a:t> </a:t>
            </a:r>
          </a:p>
          <a:p>
            <a:r>
              <a:rPr lang="en-BE" sz="2000" dirty="0" err="1">
                <a:solidFill>
                  <a:schemeClr val="accent1"/>
                </a:solidFill>
                <a:latin typeface="Arial" charset="0"/>
              </a:rPr>
              <a:t>périod</a:t>
            </a:r>
            <a:r>
              <a:rPr lang="fr-FR" sz="2000" dirty="0">
                <a:solidFill>
                  <a:schemeClr val="accent1"/>
                </a:solidFill>
                <a:latin typeface="Arial" charset="0"/>
              </a:rPr>
              <a:t>e</a:t>
            </a:r>
            <a:r>
              <a:rPr lang="en-BE" sz="2000" dirty="0">
                <a:solidFill>
                  <a:schemeClr val="accent1"/>
                </a:solidFill>
                <a:latin typeface="Arial" charset="0"/>
              </a:rPr>
              <a:t> 2008-2017</a:t>
            </a:r>
          </a:p>
        </p:txBody>
      </p:sp>
      <p:sp>
        <p:nvSpPr>
          <p:cNvPr id="4" name="Text Placeholder 3">
            <a:extLst>
              <a:ext uri="{FF2B5EF4-FFF2-40B4-BE49-F238E27FC236}">
                <a16:creationId xmlns:a16="http://schemas.microsoft.com/office/drawing/2014/main" id="{0A46FED7-F15B-4D7F-95E2-3BF81E10CB41}"/>
              </a:ext>
            </a:extLst>
          </p:cNvPr>
          <p:cNvSpPr>
            <a:spLocks noGrp="1"/>
          </p:cNvSpPr>
          <p:nvPr>
            <p:ph type="body" idx="1"/>
          </p:nvPr>
        </p:nvSpPr>
        <p:spPr/>
        <p:txBody>
          <a:bodyPr/>
          <a:lstStyle/>
          <a:p>
            <a:endParaRPr lang="en-BE"/>
          </a:p>
        </p:txBody>
      </p:sp>
      <p:sp>
        <p:nvSpPr>
          <p:cNvPr id="32" name="Text Placeholder 4">
            <a:extLst>
              <a:ext uri="{FF2B5EF4-FFF2-40B4-BE49-F238E27FC236}">
                <a16:creationId xmlns:a16="http://schemas.microsoft.com/office/drawing/2014/main" id="{81AAE855-A208-45B3-AAAE-93D8EF41FD1D}"/>
              </a:ext>
            </a:extLst>
          </p:cNvPr>
          <p:cNvSpPr txBox="1">
            <a:spLocks/>
          </p:cNvSpPr>
          <p:nvPr/>
        </p:nvSpPr>
        <p:spPr>
          <a:xfrm>
            <a:off x="1853576" y="6303779"/>
            <a:ext cx="3707252" cy="365125"/>
          </a:xfrm>
          <a:prstGeom prst="rect">
            <a:avLst/>
          </a:prstGeom>
          <a:ln>
            <a:solidFill>
              <a:schemeClr val="bg1">
                <a:alpha val="0"/>
              </a:schemeClr>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1400" kern="1200" baseline="0">
                <a:solidFill>
                  <a:schemeClr val="bg2">
                    <a:lumMod val="50000"/>
                  </a:schemeClr>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dirty="0"/>
              <a:t>E</a:t>
            </a:r>
            <a:r>
              <a:rPr lang="en-BE" dirty="0"/>
              <a:t>U</a:t>
            </a:r>
            <a:r>
              <a:rPr lang="fr-FR" dirty="0"/>
              <a:t>A</a:t>
            </a:r>
            <a:r>
              <a:rPr lang="en-BE" dirty="0"/>
              <a:t> </a:t>
            </a:r>
            <a:r>
              <a:rPr lang="fr-FR" dirty="0"/>
              <a:t>P</a:t>
            </a:r>
            <a:r>
              <a:rPr lang="en-BE" dirty="0"/>
              <a:t>u</a:t>
            </a:r>
            <a:r>
              <a:rPr lang="fr-FR" dirty="0"/>
              <a:t>b</a:t>
            </a:r>
            <a:r>
              <a:rPr lang="en-BE" dirty="0"/>
              <a:t>l</a:t>
            </a:r>
            <a:r>
              <a:rPr lang="fr-FR" dirty="0"/>
              <a:t>i</a:t>
            </a:r>
            <a:r>
              <a:rPr lang="en-BE" dirty="0"/>
              <a:t>c </a:t>
            </a:r>
            <a:r>
              <a:rPr lang="fr-FR" dirty="0"/>
              <a:t>F</a:t>
            </a:r>
            <a:r>
              <a:rPr lang="en-BE" dirty="0"/>
              <a:t>u</a:t>
            </a:r>
            <a:r>
              <a:rPr lang="fr-FR" dirty="0"/>
              <a:t>n</a:t>
            </a:r>
            <a:r>
              <a:rPr lang="en-BE" dirty="0"/>
              <a:t>d</a:t>
            </a:r>
            <a:r>
              <a:rPr lang="fr-FR" dirty="0"/>
              <a:t>i</a:t>
            </a:r>
            <a:r>
              <a:rPr lang="en-BE" dirty="0"/>
              <a:t>n</a:t>
            </a:r>
            <a:r>
              <a:rPr lang="fr-FR" dirty="0"/>
              <a:t>g</a:t>
            </a:r>
            <a:r>
              <a:rPr lang="en-BE" dirty="0"/>
              <a:t> </a:t>
            </a:r>
            <a:r>
              <a:rPr lang="fr-FR" dirty="0"/>
              <a:t>O</a:t>
            </a:r>
            <a:r>
              <a:rPr lang="en-BE" dirty="0"/>
              <a:t>b</a:t>
            </a:r>
            <a:r>
              <a:rPr lang="fr-FR" dirty="0"/>
              <a:t>s</a:t>
            </a:r>
            <a:r>
              <a:rPr lang="en-BE" dirty="0"/>
              <a:t>e</a:t>
            </a:r>
            <a:r>
              <a:rPr lang="fr-FR" dirty="0"/>
              <a:t>r</a:t>
            </a:r>
            <a:r>
              <a:rPr lang="en-BE" dirty="0"/>
              <a:t>v</a:t>
            </a:r>
            <a:r>
              <a:rPr lang="fr-FR" dirty="0"/>
              <a:t>a</a:t>
            </a:r>
            <a:r>
              <a:rPr lang="en-BE" dirty="0"/>
              <a:t>t</a:t>
            </a:r>
            <a:r>
              <a:rPr lang="fr-FR" dirty="0"/>
              <a:t>o</a:t>
            </a:r>
            <a:r>
              <a:rPr lang="en-BE" dirty="0"/>
              <a:t>r</a:t>
            </a:r>
            <a:r>
              <a:rPr lang="fr-FR" dirty="0"/>
              <a:t>y</a:t>
            </a:r>
            <a:r>
              <a:rPr lang="en-BE" dirty="0"/>
              <a:t> 2018</a:t>
            </a:r>
          </a:p>
        </p:txBody>
      </p:sp>
    </p:spTree>
    <p:extLst>
      <p:ext uri="{BB962C8B-B14F-4D97-AF65-F5344CB8AC3E}">
        <p14:creationId xmlns:p14="http://schemas.microsoft.com/office/powerpoint/2010/main" val="4134238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22"/>
          </p:nvPr>
        </p:nvSpPr>
        <p:spPr/>
        <p:txBody>
          <a:bodyPr/>
          <a:lstStyle/>
          <a:p>
            <a:fld id="{B15F1DB1-D9C2-1046-8BE7-EC5E2F9F1FD0}" type="slidenum">
              <a:rPr lang="en-US" smtClean="0"/>
              <a:t>13</a:t>
            </a:fld>
            <a:endParaRPr lang="en-US"/>
          </a:p>
        </p:txBody>
      </p:sp>
      <p:graphicFrame>
        <p:nvGraphicFramePr>
          <p:cNvPr id="32" name="Chart 31">
            <a:extLst>
              <a:ext uri="{FF2B5EF4-FFF2-40B4-BE49-F238E27FC236}">
                <a16:creationId xmlns:a16="http://schemas.microsoft.com/office/drawing/2014/main" id="{2A8E0CB8-530A-4C58-B851-81AD5292AEF3}"/>
              </a:ext>
            </a:extLst>
          </p:cNvPr>
          <p:cNvGraphicFramePr>
            <a:graphicFrameLocks/>
          </p:cNvGraphicFramePr>
          <p:nvPr>
            <p:extLst>
              <p:ext uri="{D42A27DB-BD31-4B8C-83A1-F6EECF244321}">
                <p14:modId xmlns:p14="http://schemas.microsoft.com/office/powerpoint/2010/main" val="4238511746"/>
              </p:ext>
            </p:extLst>
          </p:nvPr>
        </p:nvGraphicFramePr>
        <p:xfrm>
          <a:off x="243687" y="2178509"/>
          <a:ext cx="3600000"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a:extLst>
              <a:ext uri="{FF2B5EF4-FFF2-40B4-BE49-F238E27FC236}">
                <a16:creationId xmlns:a16="http://schemas.microsoft.com/office/drawing/2014/main" id="{F7979546-8B4B-4D71-AA6D-1540519376A4}"/>
              </a:ext>
            </a:extLst>
          </p:cNvPr>
          <p:cNvSpPr txBox="1"/>
          <p:nvPr/>
        </p:nvSpPr>
        <p:spPr>
          <a:xfrm>
            <a:off x="972903" y="5089654"/>
            <a:ext cx="1934213" cy="369332"/>
          </a:xfrm>
          <a:prstGeom prst="rect">
            <a:avLst/>
          </a:prstGeom>
          <a:noFill/>
        </p:spPr>
        <p:txBody>
          <a:bodyPr wrap="square" rtlCol="0">
            <a:spAutoFit/>
          </a:bodyPr>
          <a:lstStyle/>
          <a:p>
            <a:pPr algn="ctr"/>
            <a:r>
              <a:rPr lang="en-GB" b="1" cap="all" dirty="0">
                <a:solidFill>
                  <a:srgbClr val="004D88"/>
                </a:solidFill>
                <a:latin typeface="Arial" panose="020B0604020202020204" pitchFamily="34" charset="0"/>
                <a:cs typeface="Arial" panose="020B0604020202020204" pitchFamily="34" charset="0"/>
              </a:rPr>
              <a:t>Ireland</a:t>
            </a:r>
          </a:p>
        </p:txBody>
      </p:sp>
      <p:sp>
        <p:nvSpPr>
          <p:cNvPr id="3" name="TextBox 2">
            <a:extLst>
              <a:ext uri="{FF2B5EF4-FFF2-40B4-BE49-F238E27FC236}">
                <a16:creationId xmlns:a16="http://schemas.microsoft.com/office/drawing/2014/main" id="{D4181BBB-3184-4D47-9A73-654F3130FA15}"/>
              </a:ext>
            </a:extLst>
          </p:cNvPr>
          <p:cNvSpPr txBox="1"/>
          <p:nvPr/>
        </p:nvSpPr>
        <p:spPr>
          <a:xfrm>
            <a:off x="243686" y="832272"/>
            <a:ext cx="10006100" cy="1015663"/>
          </a:xfrm>
          <a:prstGeom prst="rect">
            <a:avLst/>
          </a:prstGeom>
          <a:noFill/>
        </p:spPr>
        <p:txBody>
          <a:bodyPr wrap="square" rtlCol="0">
            <a:spAutoFit/>
          </a:bodyPr>
          <a:lstStyle/>
          <a:p>
            <a:r>
              <a:rPr lang="fr-FR" sz="2000" dirty="0">
                <a:solidFill>
                  <a:schemeClr val="accent1"/>
                </a:solidFill>
                <a:latin typeface="Arial" charset="0"/>
              </a:rPr>
              <a:t>E</a:t>
            </a:r>
            <a:r>
              <a:rPr lang="en-BE" sz="2000" dirty="0">
                <a:solidFill>
                  <a:schemeClr val="accent1"/>
                </a:solidFill>
                <a:latin typeface="Arial" charset="0"/>
              </a:rPr>
              <a:t>v</a:t>
            </a:r>
            <a:r>
              <a:rPr lang="fr-FR" sz="2000" dirty="0">
                <a:solidFill>
                  <a:schemeClr val="accent1"/>
                </a:solidFill>
                <a:latin typeface="Arial" charset="0"/>
              </a:rPr>
              <a:t>o</a:t>
            </a:r>
            <a:r>
              <a:rPr lang="en-BE" sz="2000" dirty="0">
                <a:solidFill>
                  <a:schemeClr val="accent1"/>
                </a:solidFill>
                <a:latin typeface="Arial" charset="0"/>
              </a:rPr>
              <a:t>l</a:t>
            </a:r>
            <a:r>
              <a:rPr lang="fr-FR" sz="2000" dirty="0">
                <a:solidFill>
                  <a:schemeClr val="accent1"/>
                </a:solidFill>
                <a:latin typeface="Arial" charset="0"/>
              </a:rPr>
              <a:t>u</a:t>
            </a:r>
            <a:r>
              <a:rPr lang="en-BE" sz="2000" dirty="0">
                <a:solidFill>
                  <a:schemeClr val="accent1"/>
                </a:solidFill>
                <a:latin typeface="Arial" charset="0"/>
              </a:rPr>
              <a:t>t</a:t>
            </a:r>
            <a:r>
              <a:rPr lang="fr-FR" sz="2000" dirty="0">
                <a:solidFill>
                  <a:schemeClr val="accent1"/>
                </a:solidFill>
                <a:latin typeface="Arial" charset="0"/>
              </a:rPr>
              <a:t>i</a:t>
            </a:r>
            <a:r>
              <a:rPr lang="en-BE" sz="2000" dirty="0">
                <a:solidFill>
                  <a:schemeClr val="accent1"/>
                </a:solidFill>
                <a:latin typeface="Arial" charset="0"/>
              </a:rPr>
              <a:t>o</a:t>
            </a:r>
            <a:r>
              <a:rPr lang="fr-FR" sz="2000" dirty="0">
                <a:solidFill>
                  <a:schemeClr val="accent1"/>
                </a:solidFill>
                <a:latin typeface="Arial" charset="0"/>
              </a:rPr>
              <a:t>n</a:t>
            </a:r>
            <a:r>
              <a:rPr lang="en-BE" sz="2000" dirty="0">
                <a:solidFill>
                  <a:schemeClr val="accent1"/>
                </a:solidFill>
                <a:latin typeface="Arial" charset="0"/>
              </a:rPr>
              <a:t> </a:t>
            </a:r>
            <a:r>
              <a:rPr lang="fr-FR" sz="2000" dirty="0">
                <a:solidFill>
                  <a:schemeClr val="accent1"/>
                </a:solidFill>
                <a:latin typeface="Arial" charset="0"/>
              </a:rPr>
              <a:t>d</a:t>
            </a:r>
            <a:r>
              <a:rPr lang="en-BE" sz="2000" dirty="0">
                <a:solidFill>
                  <a:schemeClr val="accent1"/>
                </a:solidFill>
                <a:latin typeface="Arial" charset="0"/>
              </a:rPr>
              <a:t>e</a:t>
            </a:r>
            <a:r>
              <a:rPr lang="fr-FR" sz="2000" dirty="0">
                <a:solidFill>
                  <a:schemeClr val="accent1"/>
                </a:solidFill>
                <a:latin typeface="Arial" charset="0"/>
              </a:rPr>
              <a:t>s</a:t>
            </a:r>
            <a:r>
              <a:rPr lang="en-BE" sz="2000" dirty="0">
                <a:solidFill>
                  <a:schemeClr val="accent1"/>
                </a:solidFill>
                <a:latin typeface="Arial" charset="0"/>
              </a:rPr>
              <a:t> </a:t>
            </a:r>
            <a:r>
              <a:rPr lang="fr-FR" sz="2000" dirty="0">
                <a:solidFill>
                  <a:schemeClr val="accent1"/>
                </a:solidFill>
                <a:latin typeface="Arial" charset="0"/>
              </a:rPr>
              <a:t>f</a:t>
            </a:r>
            <a:r>
              <a:rPr lang="en-BE" sz="2000" dirty="0">
                <a:solidFill>
                  <a:schemeClr val="accent1"/>
                </a:solidFill>
                <a:latin typeface="Arial" charset="0"/>
              </a:rPr>
              <a:t>i</a:t>
            </a:r>
            <a:r>
              <a:rPr lang="fr-FR" sz="2000" dirty="0">
                <a:solidFill>
                  <a:schemeClr val="accent1"/>
                </a:solidFill>
                <a:latin typeface="Arial" charset="0"/>
              </a:rPr>
              <a:t>n</a:t>
            </a:r>
            <a:r>
              <a:rPr lang="en-BE" sz="2000" dirty="0">
                <a:solidFill>
                  <a:schemeClr val="accent1"/>
                </a:solidFill>
                <a:latin typeface="Arial" charset="0"/>
              </a:rPr>
              <a:t>a</a:t>
            </a:r>
            <a:r>
              <a:rPr lang="fr-FR" sz="2000" dirty="0">
                <a:solidFill>
                  <a:schemeClr val="accent1"/>
                </a:solidFill>
                <a:latin typeface="Arial" charset="0"/>
              </a:rPr>
              <a:t>n</a:t>
            </a:r>
            <a:r>
              <a:rPr lang="en-BE" sz="2000" dirty="0">
                <a:solidFill>
                  <a:schemeClr val="accent1"/>
                </a:solidFill>
                <a:latin typeface="Arial" charset="0"/>
              </a:rPr>
              <a:t>c</a:t>
            </a:r>
            <a:r>
              <a:rPr lang="fr-FR" sz="2000" dirty="0">
                <a:solidFill>
                  <a:schemeClr val="accent1"/>
                </a:solidFill>
                <a:latin typeface="Arial" charset="0"/>
              </a:rPr>
              <a:t>e</a:t>
            </a:r>
            <a:r>
              <a:rPr lang="en-BE" sz="2000" dirty="0">
                <a:solidFill>
                  <a:schemeClr val="accent1"/>
                </a:solidFill>
                <a:latin typeface="Arial" charset="0"/>
              </a:rPr>
              <a:t>m</a:t>
            </a:r>
            <a:r>
              <a:rPr lang="fr-FR" sz="2000" dirty="0">
                <a:solidFill>
                  <a:schemeClr val="accent1"/>
                </a:solidFill>
                <a:latin typeface="Arial" charset="0"/>
              </a:rPr>
              <a:t>e</a:t>
            </a:r>
            <a:r>
              <a:rPr lang="en-BE" sz="2000" dirty="0">
                <a:solidFill>
                  <a:schemeClr val="accent1"/>
                </a:solidFill>
                <a:latin typeface="Arial" charset="0"/>
              </a:rPr>
              <a:t>n</a:t>
            </a:r>
            <a:r>
              <a:rPr lang="fr-FR" sz="2000" dirty="0">
                <a:solidFill>
                  <a:schemeClr val="accent1"/>
                </a:solidFill>
                <a:latin typeface="Arial" charset="0"/>
              </a:rPr>
              <a:t>t</a:t>
            </a:r>
            <a:r>
              <a:rPr lang="en-BE" sz="2000" dirty="0">
                <a:solidFill>
                  <a:schemeClr val="accent1"/>
                </a:solidFill>
                <a:latin typeface="Arial" charset="0"/>
              </a:rPr>
              <a:t>s </a:t>
            </a:r>
            <a:r>
              <a:rPr lang="fr-FR" sz="2000" dirty="0">
                <a:solidFill>
                  <a:schemeClr val="accent1"/>
                </a:solidFill>
                <a:latin typeface="Arial" charset="0"/>
              </a:rPr>
              <a:t>p</a:t>
            </a:r>
            <a:r>
              <a:rPr lang="en-BE" sz="2000" dirty="0">
                <a:solidFill>
                  <a:schemeClr val="accent1"/>
                </a:solidFill>
                <a:latin typeface="Arial" charset="0"/>
              </a:rPr>
              <a:t>u</a:t>
            </a:r>
            <a:r>
              <a:rPr lang="fr-FR" sz="2000" dirty="0">
                <a:solidFill>
                  <a:schemeClr val="accent1"/>
                </a:solidFill>
                <a:latin typeface="Arial" charset="0"/>
              </a:rPr>
              <a:t>b</a:t>
            </a:r>
            <a:r>
              <a:rPr lang="en-BE" sz="2000" dirty="0">
                <a:solidFill>
                  <a:schemeClr val="accent1"/>
                </a:solidFill>
                <a:latin typeface="Arial" charset="0"/>
              </a:rPr>
              <a:t>l</a:t>
            </a:r>
            <a:r>
              <a:rPr lang="fr-FR" sz="2000" dirty="0">
                <a:solidFill>
                  <a:schemeClr val="accent1"/>
                </a:solidFill>
                <a:latin typeface="Arial" charset="0"/>
              </a:rPr>
              <a:t>i</a:t>
            </a:r>
            <a:r>
              <a:rPr lang="en-BE" sz="2000" dirty="0">
                <a:solidFill>
                  <a:schemeClr val="accent1"/>
                </a:solidFill>
                <a:latin typeface="Arial" charset="0"/>
              </a:rPr>
              <a:t>c</a:t>
            </a:r>
            <a:r>
              <a:rPr lang="fr-FR" sz="2000" dirty="0">
                <a:solidFill>
                  <a:schemeClr val="accent1"/>
                </a:solidFill>
                <a:latin typeface="Arial" charset="0"/>
              </a:rPr>
              <a:t>s</a:t>
            </a:r>
            <a:r>
              <a:rPr lang="en-BE" sz="2000" dirty="0">
                <a:solidFill>
                  <a:schemeClr val="accent1"/>
                </a:solidFill>
                <a:latin typeface="Arial" charset="0"/>
              </a:rPr>
              <a:t> </a:t>
            </a:r>
            <a:r>
              <a:rPr lang="fr-FR" sz="2000" dirty="0">
                <a:solidFill>
                  <a:schemeClr val="accent1"/>
                </a:solidFill>
                <a:latin typeface="Arial" charset="0"/>
              </a:rPr>
              <a:t>a</a:t>
            </a:r>
            <a:r>
              <a:rPr lang="en-BE" sz="2000" dirty="0">
                <a:solidFill>
                  <a:schemeClr val="accent1"/>
                </a:solidFill>
                <a:latin typeface="Arial" charset="0"/>
              </a:rPr>
              <a:t>u </a:t>
            </a:r>
            <a:r>
              <a:rPr lang="fr-FR" sz="2000" dirty="0">
                <a:solidFill>
                  <a:schemeClr val="accent1"/>
                </a:solidFill>
                <a:latin typeface="Arial" charset="0"/>
              </a:rPr>
              <a:t>r</a:t>
            </a:r>
            <a:r>
              <a:rPr lang="en-BE" sz="2000" dirty="0">
                <a:solidFill>
                  <a:schemeClr val="accent1"/>
                </a:solidFill>
                <a:latin typeface="Arial" charset="0"/>
              </a:rPr>
              <a:t>e</a:t>
            </a:r>
            <a:r>
              <a:rPr lang="fr-FR" sz="2000" dirty="0">
                <a:solidFill>
                  <a:schemeClr val="accent1"/>
                </a:solidFill>
                <a:latin typeface="Arial" charset="0"/>
              </a:rPr>
              <a:t>g</a:t>
            </a:r>
            <a:r>
              <a:rPr lang="en-BE" sz="2000" dirty="0">
                <a:solidFill>
                  <a:schemeClr val="accent1"/>
                </a:solidFill>
                <a:latin typeface="Arial" charset="0"/>
              </a:rPr>
              <a:t>a</a:t>
            </a:r>
            <a:r>
              <a:rPr lang="fr-FR" sz="2000" dirty="0">
                <a:solidFill>
                  <a:schemeClr val="accent1"/>
                </a:solidFill>
                <a:latin typeface="Arial" charset="0"/>
              </a:rPr>
              <a:t>r</a:t>
            </a:r>
            <a:r>
              <a:rPr lang="en-BE" sz="2000" dirty="0">
                <a:solidFill>
                  <a:schemeClr val="accent1"/>
                </a:solidFill>
                <a:latin typeface="Arial" charset="0"/>
              </a:rPr>
              <a:t>d </a:t>
            </a:r>
            <a:r>
              <a:rPr lang="fr-FR" sz="2000" dirty="0">
                <a:solidFill>
                  <a:schemeClr val="accent1"/>
                </a:solidFill>
                <a:latin typeface="Arial" charset="0"/>
              </a:rPr>
              <a:t>d</a:t>
            </a:r>
            <a:r>
              <a:rPr lang="en-BE" sz="2000" dirty="0">
                <a:solidFill>
                  <a:schemeClr val="accent1"/>
                </a:solidFill>
                <a:latin typeface="Arial" charset="0"/>
              </a:rPr>
              <a:t>e</a:t>
            </a:r>
            <a:r>
              <a:rPr lang="fr-FR" sz="2000" dirty="0">
                <a:solidFill>
                  <a:schemeClr val="accent1"/>
                </a:solidFill>
                <a:latin typeface="Arial" charset="0"/>
              </a:rPr>
              <a:t>s</a:t>
            </a:r>
            <a:r>
              <a:rPr lang="en-BE" sz="2000" dirty="0">
                <a:solidFill>
                  <a:schemeClr val="accent1"/>
                </a:solidFill>
                <a:latin typeface="Arial" charset="0"/>
              </a:rPr>
              <a:t> </a:t>
            </a:r>
            <a:r>
              <a:rPr lang="fr-FR" sz="2000" dirty="0">
                <a:solidFill>
                  <a:schemeClr val="accent1"/>
                </a:solidFill>
                <a:latin typeface="Arial" charset="0"/>
              </a:rPr>
              <a:t>c</a:t>
            </a:r>
            <a:r>
              <a:rPr lang="en-BE" sz="2000" dirty="0">
                <a:solidFill>
                  <a:schemeClr val="accent1"/>
                </a:solidFill>
                <a:latin typeface="Arial" charset="0"/>
              </a:rPr>
              <a:t>h</a:t>
            </a:r>
            <a:r>
              <a:rPr lang="fr-FR" sz="2000" dirty="0">
                <a:solidFill>
                  <a:schemeClr val="accent1"/>
                </a:solidFill>
                <a:latin typeface="Arial" charset="0"/>
              </a:rPr>
              <a:t>a</a:t>
            </a:r>
            <a:r>
              <a:rPr lang="en-BE" sz="2000" dirty="0">
                <a:solidFill>
                  <a:schemeClr val="accent1"/>
                </a:solidFill>
                <a:latin typeface="Arial" charset="0"/>
              </a:rPr>
              <a:t>n</a:t>
            </a:r>
            <a:r>
              <a:rPr lang="fr-FR" sz="2000" dirty="0">
                <a:solidFill>
                  <a:schemeClr val="accent1"/>
                </a:solidFill>
                <a:latin typeface="Arial" charset="0"/>
              </a:rPr>
              <a:t>g</a:t>
            </a:r>
            <a:r>
              <a:rPr lang="en-BE" sz="2000" dirty="0">
                <a:solidFill>
                  <a:schemeClr val="accent1"/>
                </a:solidFill>
                <a:latin typeface="Arial" charset="0"/>
              </a:rPr>
              <a:t>e</a:t>
            </a:r>
            <a:r>
              <a:rPr lang="fr-FR" sz="2000" dirty="0">
                <a:solidFill>
                  <a:schemeClr val="accent1"/>
                </a:solidFill>
                <a:latin typeface="Arial" charset="0"/>
              </a:rPr>
              <a:t>m</a:t>
            </a:r>
            <a:r>
              <a:rPr lang="en-BE" sz="2000" dirty="0">
                <a:solidFill>
                  <a:schemeClr val="accent1"/>
                </a:solidFill>
                <a:latin typeface="Arial" charset="0"/>
              </a:rPr>
              <a:t>e</a:t>
            </a:r>
            <a:r>
              <a:rPr lang="fr-FR" sz="2000" dirty="0">
                <a:solidFill>
                  <a:schemeClr val="accent1"/>
                </a:solidFill>
                <a:latin typeface="Arial" charset="0"/>
              </a:rPr>
              <a:t>n</a:t>
            </a:r>
            <a:r>
              <a:rPr lang="en-BE" sz="2000" dirty="0">
                <a:solidFill>
                  <a:schemeClr val="accent1"/>
                </a:solidFill>
                <a:latin typeface="Arial" charset="0"/>
              </a:rPr>
              <a:t>t</a:t>
            </a:r>
            <a:r>
              <a:rPr lang="fr-FR" sz="2000" dirty="0">
                <a:solidFill>
                  <a:schemeClr val="accent1"/>
                </a:solidFill>
                <a:latin typeface="Arial" charset="0"/>
              </a:rPr>
              <a:t>s</a:t>
            </a:r>
            <a:r>
              <a:rPr lang="en-BE" sz="2000" dirty="0">
                <a:solidFill>
                  <a:schemeClr val="accent1"/>
                </a:solidFill>
                <a:latin typeface="Arial" charset="0"/>
              </a:rPr>
              <a:t> </a:t>
            </a:r>
            <a:r>
              <a:rPr lang="fr-FR" sz="2000" dirty="0">
                <a:solidFill>
                  <a:schemeClr val="accent1"/>
                </a:solidFill>
                <a:latin typeface="Arial" charset="0"/>
              </a:rPr>
              <a:t>d</a:t>
            </a:r>
            <a:r>
              <a:rPr lang="en-BE" sz="2000" dirty="0">
                <a:solidFill>
                  <a:schemeClr val="accent1"/>
                </a:solidFill>
                <a:latin typeface="Arial" charset="0"/>
              </a:rPr>
              <a:t>é</a:t>
            </a:r>
            <a:r>
              <a:rPr lang="fr-FR" sz="2000" dirty="0">
                <a:solidFill>
                  <a:schemeClr val="accent1"/>
                </a:solidFill>
                <a:latin typeface="Arial" charset="0"/>
              </a:rPr>
              <a:t>m</a:t>
            </a:r>
            <a:r>
              <a:rPr lang="en-BE" sz="2000" dirty="0">
                <a:solidFill>
                  <a:schemeClr val="accent1"/>
                </a:solidFill>
                <a:latin typeface="Arial" charset="0"/>
              </a:rPr>
              <a:t>o</a:t>
            </a:r>
            <a:r>
              <a:rPr lang="fr-FR" sz="2000" dirty="0">
                <a:solidFill>
                  <a:schemeClr val="accent1"/>
                </a:solidFill>
                <a:latin typeface="Arial" charset="0"/>
              </a:rPr>
              <a:t>g</a:t>
            </a:r>
            <a:r>
              <a:rPr lang="en-BE" sz="2000" dirty="0" err="1">
                <a:solidFill>
                  <a:schemeClr val="accent1"/>
                </a:solidFill>
                <a:latin typeface="Arial" charset="0"/>
              </a:rPr>
              <a:t>raphiques</a:t>
            </a:r>
            <a:r>
              <a:rPr lang="en-BE" sz="2000" dirty="0">
                <a:solidFill>
                  <a:schemeClr val="accent1"/>
                </a:solidFill>
                <a:latin typeface="Arial" charset="0"/>
              </a:rPr>
              <a:t> </a:t>
            </a:r>
          </a:p>
          <a:p>
            <a:r>
              <a:rPr lang="en-BE" sz="2000" dirty="0" err="1">
                <a:solidFill>
                  <a:schemeClr val="accent1"/>
                </a:solidFill>
                <a:latin typeface="Arial" charset="0"/>
              </a:rPr>
              <a:t>périod</a:t>
            </a:r>
            <a:r>
              <a:rPr lang="fr-FR" sz="2000" dirty="0">
                <a:solidFill>
                  <a:schemeClr val="accent1"/>
                </a:solidFill>
                <a:latin typeface="Arial" charset="0"/>
              </a:rPr>
              <a:t>e</a:t>
            </a:r>
            <a:r>
              <a:rPr lang="en-BE" sz="2000" dirty="0">
                <a:solidFill>
                  <a:schemeClr val="accent1"/>
                </a:solidFill>
                <a:latin typeface="Arial" charset="0"/>
              </a:rPr>
              <a:t> 2008-2017</a:t>
            </a:r>
          </a:p>
          <a:p>
            <a:r>
              <a:rPr lang="en-BE" sz="2000" dirty="0">
                <a:solidFill>
                  <a:schemeClr val="accent1"/>
                </a:solidFill>
                <a:latin typeface="Arial" charset="0"/>
              </a:rPr>
              <a:t>(base: 2008)</a:t>
            </a:r>
          </a:p>
        </p:txBody>
      </p:sp>
      <p:graphicFrame>
        <p:nvGraphicFramePr>
          <p:cNvPr id="34" name="Chart 33">
            <a:extLst>
              <a:ext uri="{FF2B5EF4-FFF2-40B4-BE49-F238E27FC236}">
                <a16:creationId xmlns:a16="http://schemas.microsoft.com/office/drawing/2014/main" id="{E3C72F9B-D6F7-4C53-90B9-5A4FC522AC51}"/>
              </a:ext>
            </a:extLst>
          </p:cNvPr>
          <p:cNvGraphicFramePr>
            <a:graphicFrameLocks/>
          </p:cNvGraphicFramePr>
          <p:nvPr>
            <p:extLst>
              <p:ext uri="{D42A27DB-BD31-4B8C-83A1-F6EECF244321}">
                <p14:modId xmlns:p14="http://schemas.microsoft.com/office/powerpoint/2010/main" val="2657944072"/>
              </p:ext>
            </p:extLst>
          </p:nvPr>
        </p:nvGraphicFramePr>
        <p:xfrm>
          <a:off x="4055680" y="2178509"/>
          <a:ext cx="3600000"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a:extLst>
              <a:ext uri="{FF2B5EF4-FFF2-40B4-BE49-F238E27FC236}">
                <a16:creationId xmlns:a16="http://schemas.microsoft.com/office/drawing/2014/main" id="{42C6C103-48E2-435D-AAB2-C7662411C859}"/>
              </a:ext>
            </a:extLst>
          </p:cNvPr>
          <p:cNvSpPr txBox="1"/>
          <p:nvPr/>
        </p:nvSpPr>
        <p:spPr>
          <a:xfrm>
            <a:off x="4862096" y="5089654"/>
            <a:ext cx="1588589" cy="369332"/>
          </a:xfrm>
          <a:prstGeom prst="rect">
            <a:avLst/>
          </a:prstGeom>
          <a:noFill/>
        </p:spPr>
        <p:txBody>
          <a:bodyPr wrap="square" rtlCol="0">
            <a:spAutoFit/>
          </a:bodyPr>
          <a:lstStyle/>
          <a:p>
            <a:pPr algn="ctr"/>
            <a:r>
              <a:rPr lang="en-GB" b="1" cap="all" dirty="0">
                <a:solidFill>
                  <a:srgbClr val="004D88"/>
                </a:solidFill>
                <a:latin typeface="Arial" panose="020B0604020202020204" pitchFamily="34" charset="0"/>
                <a:cs typeface="Arial" panose="020B0604020202020204" pitchFamily="34" charset="0"/>
              </a:rPr>
              <a:t>Portugal</a:t>
            </a:r>
          </a:p>
        </p:txBody>
      </p:sp>
      <p:graphicFrame>
        <p:nvGraphicFramePr>
          <p:cNvPr id="36" name="Chart 35">
            <a:extLst>
              <a:ext uri="{FF2B5EF4-FFF2-40B4-BE49-F238E27FC236}">
                <a16:creationId xmlns:a16="http://schemas.microsoft.com/office/drawing/2014/main" id="{8F831CB2-CCB8-497C-A37E-2E04B5F6E2BB}"/>
              </a:ext>
            </a:extLst>
          </p:cNvPr>
          <p:cNvGraphicFramePr>
            <a:graphicFrameLocks/>
          </p:cNvGraphicFramePr>
          <p:nvPr>
            <p:extLst>
              <p:ext uri="{D42A27DB-BD31-4B8C-83A1-F6EECF244321}">
                <p14:modId xmlns:p14="http://schemas.microsoft.com/office/powerpoint/2010/main" val="619202234"/>
              </p:ext>
            </p:extLst>
          </p:nvPr>
        </p:nvGraphicFramePr>
        <p:xfrm>
          <a:off x="8014150" y="2156422"/>
          <a:ext cx="3600000" cy="2775164"/>
        </p:xfrm>
        <a:graphic>
          <a:graphicData uri="http://schemas.openxmlformats.org/drawingml/2006/chart">
            <c:chart xmlns:c="http://schemas.openxmlformats.org/drawingml/2006/chart" xmlns:r="http://schemas.openxmlformats.org/officeDocument/2006/relationships" r:id="rId5"/>
          </a:graphicData>
        </a:graphic>
      </p:graphicFrame>
      <p:sp>
        <p:nvSpPr>
          <p:cNvPr id="37" name="TextBox 36">
            <a:extLst>
              <a:ext uri="{FF2B5EF4-FFF2-40B4-BE49-F238E27FC236}">
                <a16:creationId xmlns:a16="http://schemas.microsoft.com/office/drawing/2014/main" id="{903AEEDC-A3D3-4D59-A375-44738F576111}"/>
              </a:ext>
            </a:extLst>
          </p:cNvPr>
          <p:cNvSpPr txBox="1"/>
          <p:nvPr/>
        </p:nvSpPr>
        <p:spPr>
          <a:xfrm>
            <a:off x="8708432" y="5089654"/>
            <a:ext cx="2632668" cy="369332"/>
          </a:xfrm>
          <a:prstGeom prst="rect">
            <a:avLst/>
          </a:prstGeom>
          <a:noFill/>
        </p:spPr>
        <p:txBody>
          <a:bodyPr wrap="square" rtlCol="0">
            <a:spAutoFit/>
          </a:bodyPr>
          <a:lstStyle/>
          <a:p>
            <a:pPr algn="ctr"/>
            <a:r>
              <a:rPr lang="en-GB" b="1" cap="all" dirty="0">
                <a:solidFill>
                  <a:srgbClr val="004D88"/>
                </a:solidFill>
                <a:latin typeface="Arial" panose="020B0604020202020204" pitchFamily="34" charset="0"/>
                <a:cs typeface="Arial" panose="020B0604020202020204" pitchFamily="34" charset="0"/>
              </a:rPr>
              <a:t>Austria</a:t>
            </a:r>
          </a:p>
        </p:txBody>
      </p:sp>
      <p:sp>
        <p:nvSpPr>
          <p:cNvPr id="4" name="Text Placeholder 3">
            <a:extLst>
              <a:ext uri="{FF2B5EF4-FFF2-40B4-BE49-F238E27FC236}">
                <a16:creationId xmlns:a16="http://schemas.microsoft.com/office/drawing/2014/main" id="{0A46FED7-F15B-4D7F-95E2-3BF81E10CB41}"/>
              </a:ext>
            </a:extLst>
          </p:cNvPr>
          <p:cNvSpPr>
            <a:spLocks noGrp="1"/>
          </p:cNvSpPr>
          <p:nvPr>
            <p:ph type="body" idx="1"/>
          </p:nvPr>
        </p:nvSpPr>
        <p:spPr/>
        <p:txBody>
          <a:bodyPr/>
          <a:lstStyle/>
          <a:p>
            <a:endParaRPr lang="en-BE"/>
          </a:p>
        </p:txBody>
      </p:sp>
      <p:cxnSp>
        <p:nvCxnSpPr>
          <p:cNvPr id="5" name="Straight Connector 4">
            <a:extLst>
              <a:ext uri="{FF2B5EF4-FFF2-40B4-BE49-F238E27FC236}">
                <a16:creationId xmlns:a16="http://schemas.microsoft.com/office/drawing/2014/main" id="{BD38E7EE-3C7C-4899-ADE7-93B29867E16D}"/>
              </a:ext>
            </a:extLst>
          </p:cNvPr>
          <p:cNvCxnSpPr>
            <a:cxnSpLocks/>
          </p:cNvCxnSpPr>
          <p:nvPr/>
        </p:nvCxnSpPr>
        <p:spPr>
          <a:xfrm>
            <a:off x="4231758" y="3232298"/>
            <a:ext cx="331735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A1D2E3F-58CF-4D0B-92F6-F60A35FAFA94}"/>
              </a:ext>
            </a:extLst>
          </p:cNvPr>
          <p:cNvCxnSpPr/>
          <p:nvPr/>
        </p:nvCxnSpPr>
        <p:spPr>
          <a:xfrm>
            <a:off x="329609" y="2321441"/>
            <a:ext cx="351407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39A76AB-4D38-4525-A16E-08AC921DC0C6}"/>
              </a:ext>
            </a:extLst>
          </p:cNvPr>
          <p:cNvCxnSpPr>
            <a:cxnSpLocks/>
          </p:cNvCxnSpPr>
          <p:nvPr/>
        </p:nvCxnSpPr>
        <p:spPr>
          <a:xfrm flipV="1">
            <a:off x="8100072" y="4114800"/>
            <a:ext cx="3500049" cy="212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37417CC7-3A6B-4339-907E-DE4DEC658321}"/>
              </a:ext>
            </a:extLst>
          </p:cNvPr>
          <p:cNvSpPr txBox="1">
            <a:spLocks/>
          </p:cNvSpPr>
          <p:nvPr/>
        </p:nvSpPr>
        <p:spPr>
          <a:xfrm>
            <a:off x="1853576" y="6303779"/>
            <a:ext cx="3707252" cy="365125"/>
          </a:xfrm>
          <a:prstGeom prst="rect">
            <a:avLst/>
          </a:prstGeom>
          <a:ln>
            <a:solidFill>
              <a:schemeClr val="bg1">
                <a:alpha val="0"/>
              </a:schemeClr>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1400" kern="1200" baseline="0">
                <a:solidFill>
                  <a:schemeClr val="bg2">
                    <a:lumMod val="50000"/>
                  </a:schemeClr>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dirty="0"/>
              <a:t>E</a:t>
            </a:r>
            <a:r>
              <a:rPr lang="en-BE" dirty="0"/>
              <a:t>U</a:t>
            </a:r>
            <a:r>
              <a:rPr lang="fr-FR" dirty="0"/>
              <a:t>A</a:t>
            </a:r>
            <a:r>
              <a:rPr lang="en-BE" dirty="0"/>
              <a:t> </a:t>
            </a:r>
            <a:r>
              <a:rPr lang="fr-FR" dirty="0"/>
              <a:t>P</a:t>
            </a:r>
            <a:r>
              <a:rPr lang="en-BE" dirty="0"/>
              <a:t>u</a:t>
            </a:r>
            <a:r>
              <a:rPr lang="fr-FR" dirty="0"/>
              <a:t>b</a:t>
            </a:r>
            <a:r>
              <a:rPr lang="en-BE" dirty="0"/>
              <a:t>l</a:t>
            </a:r>
            <a:r>
              <a:rPr lang="fr-FR" dirty="0"/>
              <a:t>i</a:t>
            </a:r>
            <a:r>
              <a:rPr lang="en-BE" dirty="0"/>
              <a:t>c </a:t>
            </a:r>
            <a:r>
              <a:rPr lang="fr-FR" dirty="0"/>
              <a:t>F</a:t>
            </a:r>
            <a:r>
              <a:rPr lang="en-BE" dirty="0"/>
              <a:t>u</a:t>
            </a:r>
            <a:r>
              <a:rPr lang="fr-FR" dirty="0"/>
              <a:t>n</a:t>
            </a:r>
            <a:r>
              <a:rPr lang="en-BE" dirty="0"/>
              <a:t>d</a:t>
            </a:r>
            <a:r>
              <a:rPr lang="fr-FR" dirty="0"/>
              <a:t>i</a:t>
            </a:r>
            <a:r>
              <a:rPr lang="en-BE" dirty="0"/>
              <a:t>n</a:t>
            </a:r>
            <a:r>
              <a:rPr lang="fr-FR" dirty="0"/>
              <a:t>g</a:t>
            </a:r>
            <a:r>
              <a:rPr lang="en-BE" dirty="0"/>
              <a:t> </a:t>
            </a:r>
            <a:r>
              <a:rPr lang="fr-FR" dirty="0"/>
              <a:t>O</a:t>
            </a:r>
            <a:r>
              <a:rPr lang="en-BE" dirty="0"/>
              <a:t>b</a:t>
            </a:r>
            <a:r>
              <a:rPr lang="fr-FR" dirty="0"/>
              <a:t>s</a:t>
            </a:r>
            <a:r>
              <a:rPr lang="en-BE" dirty="0"/>
              <a:t>e</a:t>
            </a:r>
            <a:r>
              <a:rPr lang="fr-FR" dirty="0"/>
              <a:t>r</a:t>
            </a:r>
            <a:r>
              <a:rPr lang="en-BE" dirty="0"/>
              <a:t>v</a:t>
            </a:r>
            <a:r>
              <a:rPr lang="fr-FR" dirty="0"/>
              <a:t>a</a:t>
            </a:r>
            <a:r>
              <a:rPr lang="en-BE" dirty="0"/>
              <a:t>t</a:t>
            </a:r>
            <a:r>
              <a:rPr lang="fr-FR" dirty="0"/>
              <a:t>o</a:t>
            </a:r>
            <a:r>
              <a:rPr lang="en-BE" dirty="0"/>
              <a:t>r</a:t>
            </a:r>
            <a:r>
              <a:rPr lang="fr-FR" dirty="0"/>
              <a:t>y</a:t>
            </a:r>
            <a:r>
              <a:rPr lang="en-BE" dirty="0"/>
              <a:t> 2018</a:t>
            </a:r>
          </a:p>
        </p:txBody>
      </p:sp>
    </p:spTree>
    <p:extLst>
      <p:ext uri="{BB962C8B-B14F-4D97-AF65-F5344CB8AC3E}">
        <p14:creationId xmlns:p14="http://schemas.microsoft.com/office/powerpoint/2010/main" val="2374574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A5779-9EBC-4CE7-AAB2-C4B4F1520088}"/>
              </a:ext>
            </a:extLst>
          </p:cNvPr>
          <p:cNvSpPr>
            <a:spLocks noGrp="1"/>
          </p:cNvSpPr>
          <p:nvPr>
            <p:ph type="ctrTitle"/>
          </p:nvPr>
        </p:nvSpPr>
        <p:spPr/>
        <p:txBody>
          <a:bodyPr>
            <a:normAutofit fontScale="90000"/>
          </a:bodyPr>
          <a:lstStyle/>
          <a:p>
            <a:r>
              <a:rPr lang="fr-FR" dirty="0">
                <a:hlinkClick r:id="rId3"/>
              </a:rPr>
              <a:t>w</a:t>
            </a:r>
            <a:r>
              <a:rPr lang="en-BE" dirty="0">
                <a:hlinkClick r:id="rId3"/>
              </a:rPr>
              <a:t>w</a:t>
            </a:r>
            <a:r>
              <a:rPr lang="fr-FR" dirty="0">
                <a:hlinkClick r:id="rId3"/>
              </a:rPr>
              <a:t>w</a:t>
            </a:r>
            <a:r>
              <a:rPr lang="en-BE" dirty="0">
                <a:hlinkClick r:id="rId3"/>
              </a:rPr>
              <a:t>.</a:t>
            </a:r>
            <a:r>
              <a:rPr lang="fr-FR" dirty="0">
                <a:hlinkClick r:id="rId3"/>
              </a:rPr>
              <a:t>b</a:t>
            </a:r>
            <a:r>
              <a:rPr lang="en-BE" dirty="0" err="1">
                <a:hlinkClick r:id="rId3"/>
              </a:rPr>
              <a:t>i</a:t>
            </a:r>
            <a:r>
              <a:rPr lang="fr-FR" dirty="0">
                <a:hlinkClick r:id="rId3"/>
              </a:rPr>
              <a:t>t</a:t>
            </a:r>
            <a:r>
              <a:rPr lang="en-BE" dirty="0">
                <a:hlinkClick r:id="rId3"/>
              </a:rPr>
              <a:t>.</a:t>
            </a:r>
            <a:r>
              <a:rPr lang="en-BE" dirty="0" err="1">
                <a:hlinkClick r:id="rId3"/>
              </a:rPr>
              <a:t>ly</a:t>
            </a:r>
            <a:r>
              <a:rPr lang="en-BE" dirty="0">
                <a:hlinkClick r:id="rId3"/>
              </a:rPr>
              <a:t>/EUAPFO</a:t>
            </a:r>
            <a:br>
              <a:rPr lang="en-BE" dirty="0"/>
            </a:br>
            <a:br>
              <a:rPr lang="en-BE" dirty="0"/>
            </a:br>
            <a:r>
              <a:rPr lang="fr-FR" dirty="0"/>
              <a:t>U</a:t>
            </a:r>
            <a:r>
              <a:rPr lang="en-BE" dirty="0"/>
              <a:t>p</a:t>
            </a:r>
            <a:r>
              <a:rPr lang="fr-FR" dirty="0"/>
              <a:t>d</a:t>
            </a:r>
            <a:r>
              <a:rPr lang="en-BE" dirty="0"/>
              <a:t>a</a:t>
            </a:r>
            <a:r>
              <a:rPr lang="fr-FR" dirty="0"/>
              <a:t>t</a:t>
            </a:r>
            <a:r>
              <a:rPr lang="en-BE" dirty="0"/>
              <a:t>e</a:t>
            </a:r>
            <a:r>
              <a:rPr lang="fr-FR" dirty="0"/>
              <a:t>d</a:t>
            </a:r>
            <a:r>
              <a:rPr lang="en-BE" dirty="0"/>
              <a:t> </a:t>
            </a:r>
            <a:r>
              <a:rPr lang="fr-FR" dirty="0"/>
              <a:t>v</a:t>
            </a:r>
            <a:r>
              <a:rPr lang="en-BE" dirty="0"/>
              <a:t>e</a:t>
            </a:r>
            <a:r>
              <a:rPr lang="fr-FR" dirty="0"/>
              <a:t>r</a:t>
            </a:r>
            <a:r>
              <a:rPr lang="en-BE" dirty="0"/>
              <a:t>s</a:t>
            </a:r>
            <a:r>
              <a:rPr lang="fr-FR" dirty="0"/>
              <a:t>i</a:t>
            </a:r>
            <a:r>
              <a:rPr lang="en-BE" dirty="0"/>
              <a:t>o</a:t>
            </a:r>
            <a:r>
              <a:rPr lang="fr-FR" dirty="0"/>
              <a:t>n</a:t>
            </a:r>
            <a:r>
              <a:rPr lang="en-BE" dirty="0"/>
              <a:t> </a:t>
            </a:r>
            <a:r>
              <a:rPr lang="fr-FR" dirty="0"/>
              <a:t>o</a:t>
            </a:r>
            <a:r>
              <a:rPr lang="en-BE" dirty="0"/>
              <a:t>f </a:t>
            </a:r>
            <a:r>
              <a:rPr lang="fr-FR" dirty="0"/>
              <a:t>t</a:t>
            </a:r>
            <a:r>
              <a:rPr lang="en-BE" dirty="0"/>
              <a:t>h</a:t>
            </a:r>
            <a:r>
              <a:rPr lang="fr-FR" dirty="0"/>
              <a:t>e</a:t>
            </a:r>
            <a:r>
              <a:rPr lang="en-BE" dirty="0"/>
              <a:t> </a:t>
            </a:r>
            <a:r>
              <a:rPr lang="fr-FR" dirty="0"/>
              <a:t>t</a:t>
            </a:r>
            <a:r>
              <a:rPr lang="en-BE" dirty="0"/>
              <a:t>o</a:t>
            </a:r>
            <a:r>
              <a:rPr lang="fr-FR" dirty="0"/>
              <a:t>o</a:t>
            </a:r>
            <a:r>
              <a:rPr lang="en-BE" dirty="0"/>
              <a:t>l </a:t>
            </a:r>
            <a:r>
              <a:rPr lang="fr-FR" dirty="0"/>
              <a:t>a</a:t>
            </a:r>
            <a:r>
              <a:rPr lang="en-BE" dirty="0"/>
              <a:t>n</a:t>
            </a:r>
            <a:r>
              <a:rPr lang="fr-FR" dirty="0"/>
              <a:t>d</a:t>
            </a:r>
            <a:r>
              <a:rPr lang="en-BE" dirty="0"/>
              <a:t> </a:t>
            </a:r>
            <a:r>
              <a:rPr lang="fr-FR" dirty="0"/>
              <a:t>n</a:t>
            </a:r>
            <a:r>
              <a:rPr lang="en-BE" dirty="0"/>
              <a:t>e</a:t>
            </a:r>
            <a:r>
              <a:rPr lang="fr-FR" dirty="0"/>
              <a:t>w</a:t>
            </a:r>
            <a:r>
              <a:rPr lang="en-BE" dirty="0"/>
              <a:t> </a:t>
            </a:r>
            <a:r>
              <a:rPr lang="fr-FR" dirty="0"/>
              <a:t>r</a:t>
            </a:r>
            <a:r>
              <a:rPr lang="en-BE" dirty="0"/>
              <a:t>e</a:t>
            </a:r>
            <a:r>
              <a:rPr lang="fr-FR" dirty="0"/>
              <a:t>p</a:t>
            </a:r>
            <a:r>
              <a:rPr lang="en-BE" dirty="0"/>
              <a:t>o</a:t>
            </a:r>
            <a:r>
              <a:rPr lang="fr-FR" dirty="0"/>
              <a:t>r</a:t>
            </a:r>
            <a:r>
              <a:rPr lang="en-BE" dirty="0"/>
              <a:t>t </a:t>
            </a:r>
            <a:r>
              <a:rPr lang="fr-FR" dirty="0"/>
              <a:t>a</a:t>
            </a:r>
            <a:r>
              <a:rPr lang="en-BE" dirty="0"/>
              <a:t>v</a:t>
            </a:r>
            <a:r>
              <a:rPr lang="fr-FR" dirty="0"/>
              <a:t>a</a:t>
            </a:r>
            <a:r>
              <a:rPr lang="en-BE" dirty="0" err="1"/>
              <a:t>i</a:t>
            </a:r>
            <a:r>
              <a:rPr lang="fr-FR" dirty="0"/>
              <a:t>l</a:t>
            </a:r>
            <a:r>
              <a:rPr lang="en-BE" dirty="0"/>
              <a:t>a</a:t>
            </a:r>
            <a:r>
              <a:rPr lang="fr-FR" dirty="0"/>
              <a:t>b</a:t>
            </a:r>
            <a:r>
              <a:rPr lang="en-BE" dirty="0"/>
              <a:t>l</a:t>
            </a:r>
            <a:r>
              <a:rPr lang="fr-FR" dirty="0"/>
              <a:t>e</a:t>
            </a:r>
            <a:r>
              <a:rPr lang="en-BE" dirty="0"/>
              <a:t> </a:t>
            </a:r>
            <a:r>
              <a:rPr lang="fr-FR" dirty="0"/>
              <a:t>i</a:t>
            </a:r>
            <a:r>
              <a:rPr lang="en-BE" dirty="0"/>
              <a:t>n </a:t>
            </a:r>
            <a:r>
              <a:rPr lang="fr-FR" dirty="0"/>
              <a:t>J</a:t>
            </a:r>
            <a:r>
              <a:rPr lang="en-BE" dirty="0"/>
              <a:t>a</a:t>
            </a:r>
            <a:r>
              <a:rPr lang="fr-FR" dirty="0"/>
              <a:t>n</a:t>
            </a:r>
            <a:r>
              <a:rPr lang="en-BE" dirty="0"/>
              <a:t>u</a:t>
            </a:r>
            <a:r>
              <a:rPr lang="fr-FR" dirty="0"/>
              <a:t>a</a:t>
            </a:r>
            <a:r>
              <a:rPr lang="en-BE" dirty="0"/>
              <a:t>r</a:t>
            </a:r>
            <a:r>
              <a:rPr lang="fr-FR" dirty="0"/>
              <a:t>y</a:t>
            </a:r>
            <a:r>
              <a:rPr lang="en-BE" dirty="0"/>
              <a:t> 2019 </a:t>
            </a:r>
          </a:p>
        </p:txBody>
      </p:sp>
      <p:sp>
        <p:nvSpPr>
          <p:cNvPr id="3" name="Subtitle 2">
            <a:extLst>
              <a:ext uri="{FF2B5EF4-FFF2-40B4-BE49-F238E27FC236}">
                <a16:creationId xmlns:a16="http://schemas.microsoft.com/office/drawing/2014/main" id="{81F71514-398E-4D1F-A1AB-224F984A069D}"/>
              </a:ext>
            </a:extLst>
          </p:cNvPr>
          <p:cNvSpPr>
            <a:spLocks noGrp="1"/>
          </p:cNvSpPr>
          <p:nvPr>
            <p:ph type="subTitle" idx="1"/>
          </p:nvPr>
        </p:nvSpPr>
        <p:spPr/>
        <p:txBody>
          <a:bodyPr/>
          <a:lstStyle/>
          <a:p>
            <a:r>
              <a:rPr lang="fr-FR" dirty="0"/>
              <a:t>R</a:t>
            </a:r>
            <a:r>
              <a:rPr lang="en-BE" dirty="0"/>
              <a:t>e</a:t>
            </a:r>
            <a:r>
              <a:rPr lang="fr-FR" dirty="0"/>
              <a:t>Ss</a:t>
            </a:r>
            <a:r>
              <a:rPr lang="en-BE" dirty="0"/>
              <a:t>o</a:t>
            </a:r>
            <a:r>
              <a:rPr lang="fr-FR" dirty="0"/>
              <a:t>u</a:t>
            </a:r>
            <a:r>
              <a:rPr lang="en-BE" dirty="0"/>
              <a:t>r</a:t>
            </a:r>
            <a:r>
              <a:rPr lang="fr-FR" dirty="0"/>
              <a:t>c</a:t>
            </a:r>
            <a:r>
              <a:rPr lang="en-BE" dirty="0"/>
              <a:t>e</a:t>
            </a:r>
            <a:r>
              <a:rPr lang="fr-FR" dirty="0"/>
              <a:t>s</a:t>
            </a:r>
            <a:r>
              <a:rPr lang="en-BE" dirty="0"/>
              <a:t>:</a:t>
            </a:r>
          </a:p>
        </p:txBody>
      </p:sp>
    </p:spTree>
    <p:extLst>
      <p:ext uri="{BB962C8B-B14F-4D97-AF65-F5344CB8AC3E}">
        <p14:creationId xmlns:p14="http://schemas.microsoft.com/office/powerpoint/2010/main" val="4082976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C190A09-5A72-4F66-B307-14222EB9E0EE}"/>
              </a:ext>
            </a:extLst>
          </p:cNvPr>
          <p:cNvSpPr>
            <a:spLocks noGrp="1"/>
          </p:cNvSpPr>
          <p:nvPr>
            <p:ph type="sldNum" sz="quarter" idx="22"/>
          </p:nvPr>
        </p:nvSpPr>
        <p:spPr/>
        <p:txBody>
          <a:bodyPr/>
          <a:lstStyle/>
          <a:p>
            <a:fld id="{B15F1DB1-D9C2-1046-8BE7-EC5E2F9F1FD0}" type="slidenum">
              <a:rPr lang="en-US" smtClean="0"/>
              <a:pPr/>
              <a:t>15</a:t>
            </a:fld>
            <a:endParaRPr lang="en-US" dirty="0"/>
          </a:p>
        </p:txBody>
      </p:sp>
      <p:sp>
        <p:nvSpPr>
          <p:cNvPr id="11" name="Text Placeholder 17">
            <a:extLst>
              <a:ext uri="{FF2B5EF4-FFF2-40B4-BE49-F238E27FC236}">
                <a16:creationId xmlns:a16="http://schemas.microsoft.com/office/drawing/2014/main" id="{9CA56965-A75D-4A88-9868-3894FCB72125}"/>
              </a:ext>
            </a:extLst>
          </p:cNvPr>
          <p:cNvSpPr>
            <a:spLocks noGrp="1"/>
          </p:cNvSpPr>
          <p:nvPr>
            <p:ph sz="quarter" idx="18"/>
          </p:nvPr>
        </p:nvSpPr>
        <p:spPr>
          <a:xfrm>
            <a:off x="35702" y="1412163"/>
            <a:ext cx="5752354" cy="1322841"/>
          </a:xfrm>
        </p:spPr>
        <p:txBody>
          <a:bodyPr>
            <a:normAutofit fontScale="25000" lnSpcReduction="20000"/>
          </a:bodyPr>
          <a:lstStyle/>
          <a:p>
            <a:r>
              <a:rPr lang="en-BE" sz="12800" dirty="0"/>
              <a:t>T</a:t>
            </a:r>
            <a:r>
              <a:rPr lang="fr-FR" sz="12800" dirty="0"/>
              <a:t>e</a:t>
            </a:r>
            <a:r>
              <a:rPr lang="en-BE" sz="12800" dirty="0"/>
              <a:t>n</a:t>
            </a:r>
            <a:r>
              <a:rPr lang="fr-FR" sz="12800" dirty="0"/>
              <a:t>d</a:t>
            </a:r>
            <a:r>
              <a:rPr lang="en-BE" sz="12800" dirty="0"/>
              <a:t>a</a:t>
            </a:r>
            <a:r>
              <a:rPr lang="fr-FR" sz="12800" dirty="0"/>
              <a:t>n</a:t>
            </a:r>
            <a:r>
              <a:rPr lang="en-BE" sz="12800" dirty="0"/>
              <a:t>c</a:t>
            </a:r>
            <a:r>
              <a:rPr lang="fr-FR" sz="12800" dirty="0"/>
              <a:t>e</a:t>
            </a:r>
            <a:r>
              <a:rPr lang="en-BE" sz="12800" dirty="0"/>
              <a:t> 2:</a:t>
            </a:r>
          </a:p>
          <a:p>
            <a:endParaRPr lang="en-BE" sz="12800" dirty="0"/>
          </a:p>
          <a:p>
            <a:r>
              <a:rPr lang="fr-FR" sz="12800" dirty="0"/>
              <a:t>Efficacité, efficacité et optimisation des ressources: le nouveau mantra de l'enseignement supérieur et de la recherche</a:t>
            </a:r>
            <a:endParaRPr lang="en-BE" sz="6700" dirty="0"/>
          </a:p>
        </p:txBody>
      </p:sp>
      <p:sp>
        <p:nvSpPr>
          <p:cNvPr id="15" name="Text Placeholder 14">
            <a:extLst>
              <a:ext uri="{FF2B5EF4-FFF2-40B4-BE49-F238E27FC236}">
                <a16:creationId xmlns:a16="http://schemas.microsoft.com/office/drawing/2014/main" id="{85059F76-C986-4FBE-8B32-2850F3511577}"/>
              </a:ext>
            </a:extLst>
          </p:cNvPr>
          <p:cNvSpPr>
            <a:spLocks noGrp="1"/>
          </p:cNvSpPr>
          <p:nvPr>
            <p:ph type="body" sz="quarter" idx="23"/>
          </p:nvPr>
        </p:nvSpPr>
        <p:spPr>
          <a:xfrm>
            <a:off x="7304351" y="5814334"/>
            <a:ext cx="3159009" cy="369332"/>
          </a:xfrm>
          <a:prstGeom prst="rect">
            <a:avLst/>
          </a:prstGeom>
        </p:spPr>
        <p:txBody>
          <a:bodyPr wrap="square">
            <a:spAutoFit/>
          </a:bodyPr>
          <a:lstStyle/>
          <a:p>
            <a:pPr marL="0" lvl="7" indent="0">
              <a:buClr>
                <a:srgbClr val="FFC305"/>
              </a:buClr>
              <a:buNone/>
            </a:pPr>
            <a:r>
              <a:rPr lang="en-US" sz="2000" u="sng" dirty="0">
                <a:solidFill>
                  <a:srgbClr val="536EB9"/>
                </a:solidFill>
                <a:hlinkClick r:id="rId3"/>
              </a:rPr>
              <a:t>http://bit.ly/ustream-project</a:t>
            </a:r>
            <a:r>
              <a:rPr lang="en-GB" sz="2000" u="sng" dirty="0">
                <a:solidFill>
                  <a:srgbClr val="536EB9"/>
                </a:solidFill>
              </a:rPr>
              <a:t> </a:t>
            </a:r>
          </a:p>
        </p:txBody>
      </p:sp>
      <p:pic>
        <p:nvPicPr>
          <p:cNvPr id="16" name="Picture 15">
            <a:extLst>
              <a:ext uri="{FF2B5EF4-FFF2-40B4-BE49-F238E27FC236}">
                <a16:creationId xmlns:a16="http://schemas.microsoft.com/office/drawing/2014/main" id="{D18AA9D0-EF13-4A61-8B5C-70B152D6410E}"/>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rcRect l="18464" r="16525"/>
          <a:stretch/>
        </p:blipFill>
        <p:spPr>
          <a:xfrm>
            <a:off x="6153562" y="1406946"/>
            <a:ext cx="5460588" cy="4407388"/>
          </a:xfrm>
          <a:prstGeom prst="rect">
            <a:avLst/>
          </a:prstGeom>
        </p:spPr>
      </p:pic>
      <p:sp>
        <p:nvSpPr>
          <p:cNvPr id="3" name="Text Placeholder 2">
            <a:extLst>
              <a:ext uri="{FF2B5EF4-FFF2-40B4-BE49-F238E27FC236}">
                <a16:creationId xmlns:a16="http://schemas.microsoft.com/office/drawing/2014/main" id="{3E68453C-FBE4-4F3C-ADD1-EF8672A77509}"/>
              </a:ext>
            </a:extLst>
          </p:cNvPr>
          <p:cNvSpPr>
            <a:spLocks noGrp="1"/>
          </p:cNvSpPr>
          <p:nvPr>
            <p:ph type="body" idx="1"/>
          </p:nvPr>
        </p:nvSpPr>
        <p:spPr/>
        <p:txBody>
          <a:bodyPr/>
          <a:lstStyle/>
          <a:p>
            <a:endParaRPr lang="en-BE"/>
          </a:p>
        </p:txBody>
      </p:sp>
    </p:spTree>
    <p:extLst>
      <p:ext uri="{BB962C8B-B14F-4D97-AF65-F5344CB8AC3E}">
        <p14:creationId xmlns:p14="http://schemas.microsoft.com/office/powerpoint/2010/main" val="3871151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CC7479-2437-43BE-AAE4-11557C0BD813}"/>
              </a:ext>
            </a:extLst>
          </p:cNvPr>
          <p:cNvSpPr>
            <a:spLocks noGrp="1"/>
          </p:cNvSpPr>
          <p:nvPr>
            <p:ph type="sldNum" sz="quarter" idx="22"/>
          </p:nvPr>
        </p:nvSpPr>
        <p:spPr/>
        <p:txBody>
          <a:bodyPr/>
          <a:lstStyle/>
          <a:p>
            <a:fld id="{B15F1DB1-D9C2-1046-8BE7-EC5E2F9F1FD0}" type="slidenum">
              <a:rPr lang="en-US" smtClean="0"/>
              <a:pPr/>
              <a:t>16</a:t>
            </a:fld>
            <a:endParaRPr lang="en-US" dirty="0"/>
          </a:p>
        </p:txBody>
      </p:sp>
      <p:sp>
        <p:nvSpPr>
          <p:cNvPr id="6" name="Text Placeholder 5">
            <a:extLst>
              <a:ext uri="{FF2B5EF4-FFF2-40B4-BE49-F238E27FC236}">
                <a16:creationId xmlns:a16="http://schemas.microsoft.com/office/drawing/2014/main" id="{18845F75-D4ED-4623-9A12-D9C7C9D3DB6B}"/>
              </a:ext>
            </a:extLst>
          </p:cNvPr>
          <p:cNvSpPr>
            <a:spLocks noGrp="1"/>
          </p:cNvSpPr>
          <p:nvPr>
            <p:ph type="body" idx="1"/>
          </p:nvPr>
        </p:nvSpPr>
        <p:spPr/>
        <p:txBody>
          <a:bodyPr/>
          <a:lstStyle/>
          <a:p>
            <a:endParaRPr lang="en-BE"/>
          </a:p>
        </p:txBody>
      </p:sp>
      <p:pic>
        <p:nvPicPr>
          <p:cNvPr id="10" name="Picture 9">
            <a:extLst>
              <a:ext uri="{FF2B5EF4-FFF2-40B4-BE49-F238E27FC236}">
                <a16:creationId xmlns:a16="http://schemas.microsoft.com/office/drawing/2014/main" id="{6A0B9CA0-F5E0-4D1C-970D-E4EF8430D226}"/>
              </a:ext>
            </a:extLst>
          </p:cNvPr>
          <p:cNvPicPr>
            <a:picLocks noChangeAspect="1"/>
          </p:cNvPicPr>
          <p:nvPr/>
        </p:nvPicPr>
        <p:blipFill>
          <a:blip r:embed="rId3"/>
          <a:stretch>
            <a:fillRect/>
          </a:stretch>
        </p:blipFill>
        <p:spPr>
          <a:xfrm>
            <a:off x="1466530" y="1116600"/>
            <a:ext cx="9874570" cy="4624799"/>
          </a:xfrm>
          <a:prstGeom prst="rect">
            <a:avLst/>
          </a:prstGeom>
        </p:spPr>
      </p:pic>
    </p:spTree>
    <p:extLst>
      <p:ext uri="{BB962C8B-B14F-4D97-AF65-F5344CB8AC3E}">
        <p14:creationId xmlns:p14="http://schemas.microsoft.com/office/powerpoint/2010/main" val="356726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159C924-ABF4-44DD-BF1C-3EAC77ECA5B4}"/>
              </a:ext>
            </a:extLst>
          </p:cNvPr>
          <p:cNvSpPr>
            <a:spLocks noGrp="1"/>
          </p:cNvSpPr>
          <p:nvPr>
            <p:ph sz="quarter" idx="18"/>
          </p:nvPr>
        </p:nvSpPr>
        <p:spPr>
          <a:xfrm>
            <a:off x="206548" y="594896"/>
            <a:ext cx="8809484" cy="849614"/>
          </a:xfrm>
        </p:spPr>
        <p:txBody>
          <a:bodyPr>
            <a:normAutofit/>
          </a:bodyPr>
          <a:lstStyle/>
          <a:p>
            <a:pPr algn="ctr"/>
            <a:r>
              <a:rPr lang="en-BE" sz="3600" dirty="0">
                <a:latin typeface="Arial" panose="020B0604020202020204" pitchFamily="34" charset="0"/>
                <a:ea typeface="+mj-ea"/>
                <a:cs typeface="Arial" panose="020B0604020202020204" pitchFamily="34" charset="0"/>
              </a:rPr>
              <a:t>E</a:t>
            </a:r>
            <a:r>
              <a:rPr lang="de-DE" sz="3600" dirty="0">
                <a:latin typeface="Arial" panose="020B0604020202020204" pitchFamily="34" charset="0"/>
                <a:ea typeface="+mj-ea"/>
                <a:cs typeface="Arial" panose="020B0604020202020204" pitchFamily="34" charset="0"/>
              </a:rPr>
              <a:t>x</a:t>
            </a:r>
            <a:r>
              <a:rPr lang="fr-FR" sz="3600" dirty="0">
                <a:latin typeface="Arial" panose="020B0604020202020204" pitchFamily="34" charset="0"/>
                <a:ea typeface="+mj-ea"/>
                <a:cs typeface="Arial" panose="020B0604020202020204" pitchFamily="34" charset="0"/>
              </a:rPr>
              <a:t>e</a:t>
            </a:r>
            <a:r>
              <a:rPr lang="de-DE" sz="3600" dirty="0">
                <a:latin typeface="Arial" panose="020B0604020202020204" pitchFamily="34" charset="0"/>
                <a:ea typeface="+mj-ea"/>
                <a:cs typeface="Arial" panose="020B0604020202020204" pitchFamily="34" charset="0"/>
              </a:rPr>
              <a:t>m</a:t>
            </a:r>
            <a:r>
              <a:rPr lang="en-BE" sz="3600" dirty="0">
                <a:latin typeface="Arial" panose="020B0604020202020204" pitchFamily="34" charset="0"/>
                <a:ea typeface="+mj-ea"/>
                <a:cs typeface="Arial" panose="020B0604020202020204" pitchFamily="34" charset="0"/>
              </a:rPr>
              <a:t>p</a:t>
            </a:r>
            <a:r>
              <a:rPr lang="de-DE" sz="3600" dirty="0">
                <a:latin typeface="Arial" panose="020B0604020202020204" pitchFamily="34" charset="0"/>
                <a:ea typeface="+mj-ea"/>
                <a:cs typeface="Arial" panose="020B0604020202020204" pitchFamily="34" charset="0"/>
              </a:rPr>
              <a:t>l</a:t>
            </a:r>
            <a:r>
              <a:rPr lang="en-BE" sz="3600" dirty="0">
                <a:latin typeface="Arial" panose="020B0604020202020204" pitchFamily="34" charset="0"/>
                <a:ea typeface="+mj-ea"/>
                <a:cs typeface="Arial" panose="020B0604020202020204" pitchFamily="34" charset="0"/>
              </a:rPr>
              <a:t>e</a:t>
            </a:r>
            <a:r>
              <a:rPr lang="de-DE" sz="3600" dirty="0">
                <a:latin typeface="Arial" panose="020B0604020202020204" pitchFamily="34" charset="0"/>
                <a:ea typeface="+mj-ea"/>
                <a:cs typeface="Arial" panose="020B0604020202020204" pitchFamily="34" charset="0"/>
              </a:rPr>
              <a:t>s</a:t>
            </a:r>
            <a:r>
              <a:rPr lang="en-BE" sz="3600" dirty="0">
                <a:latin typeface="Arial" panose="020B0604020202020204" pitchFamily="34" charset="0"/>
                <a:ea typeface="+mj-ea"/>
                <a:cs typeface="Arial" panose="020B0604020202020204" pitchFamily="34" charset="0"/>
              </a:rPr>
              <a:t> </a:t>
            </a:r>
            <a:r>
              <a:rPr lang="de-DE" sz="3600" dirty="0">
                <a:latin typeface="Arial" panose="020B0604020202020204" pitchFamily="34" charset="0"/>
                <a:ea typeface="+mj-ea"/>
                <a:cs typeface="Arial" panose="020B0604020202020204" pitchFamily="34" charset="0"/>
              </a:rPr>
              <a:t>d</a:t>
            </a:r>
            <a:r>
              <a:rPr lang="en-BE" sz="3600" dirty="0">
                <a:latin typeface="Arial" panose="020B0604020202020204" pitchFamily="34" charset="0"/>
                <a:ea typeface="+mj-ea"/>
                <a:cs typeface="Arial" panose="020B0604020202020204" pitchFamily="34" charset="0"/>
              </a:rPr>
              <a:t>’</a:t>
            </a:r>
            <a:r>
              <a:rPr lang="de-DE" sz="3600" dirty="0">
                <a:latin typeface="Arial" panose="020B0604020202020204" pitchFamily="34" charset="0"/>
                <a:ea typeface="+mj-ea"/>
                <a:cs typeface="Arial" panose="020B0604020202020204" pitchFamily="34" charset="0"/>
              </a:rPr>
              <a:t>a</a:t>
            </a:r>
            <a:r>
              <a:rPr lang="en-BE" sz="3600" dirty="0">
                <a:latin typeface="Arial" panose="020B0604020202020204" pitchFamily="34" charset="0"/>
                <a:ea typeface="+mj-ea"/>
                <a:cs typeface="Arial" panose="020B0604020202020204" pitchFamily="34" charset="0"/>
              </a:rPr>
              <a:t>c</a:t>
            </a:r>
            <a:r>
              <a:rPr lang="de-DE" sz="3600" dirty="0">
                <a:latin typeface="Arial" panose="020B0604020202020204" pitchFamily="34" charset="0"/>
                <a:ea typeface="+mj-ea"/>
                <a:cs typeface="Arial" panose="020B0604020202020204" pitchFamily="34" charset="0"/>
              </a:rPr>
              <a:t>t</a:t>
            </a:r>
            <a:r>
              <a:rPr lang="en-BE" sz="3600" dirty="0" err="1">
                <a:latin typeface="Arial" panose="020B0604020202020204" pitchFamily="34" charset="0"/>
                <a:ea typeface="+mj-ea"/>
                <a:cs typeface="Arial" panose="020B0604020202020204" pitchFamily="34" charset="0"/>
              </a:rPr>
              <a:t>i</a:t>
            </a:r>
            <a:r>
              <a:rPr lang="de-DE" sz="3600" dirty="0">
                <a:latin typeface="Arial" panose="020B0604020202020204" pitchFamily="34" charset="0"/>
                <a:ea typeface="+mj-ea"/>
                <a:cs typeface="Arial" panose="020B0604020202020204" pitchFamily="34" charset="0"/>
              </a:rPr>
              <a:t>o</a:t>
            </a:r>
            <a:r>
              <a:rPr lang="en-BE" sz="3600" dirty="0">
                <a:latin typeface="Arial" panose="020B0604020202020204" pitchFamily="34" charset="0"/>
                <a:ea typeface="+mj-ea"/>
                <a:cs typeface="Arial" panose="020B0604020202020204" pitchFamily="34" charset="0"/>
              </a:rPr>
              <a:t>n</a:t>
            </a:r>
            <a:r>
              <a:rPr lang="de-DE" sz="3600" dirty="0">
                <a:latin typeface="Arial" panose="020B0604020202020204" pitchFamily="34" charset="0"/>
                <a:ea typeface="+mj-ea"/>
                <a:cs typeface="Arial" panose="020B0604020202020204" pitchFamily="34" charset="0"/>
              </a:rPr>
              <a:t>s</a:t>
            </a:r>
            <a:r>
              <a:rPr lang="en-BE" sz="3600" dirty="0">
                <a:latin typeface="Arial" panose="020B0604020202020204" pitchFamily="34" charset="0"/>
                <a:ea typeface="+mj-ea"/>
                <a:cs typeface="Arial" panose="020B0604020202020204" pitchFamily="34" charset="0"/>
              </a:rPr>
              <a:t> </a:t>
            </a:r>
            <a:r>
              <a:rPr lang="de-DE" sz="3600" dirty="0">
                <a:latin typeface="Arial" panose="020B0604020202020204" pitchFamily="34" charset="0"/>
                <a:ea typeface="+mj-ea"/>
                <a:cs typeface="Arial" panose="020B0604020202020204" pitchFamily="34" charset="0"/>
              </a:rPr>
              <a:t>à</a:t>
            </a:r>
            <a:r>
              <a:rPr lang="en-BE" sz="3600" dirty="0">
                <a:latin typeface="Arial" panose="020B0604020202020204" pitchFamily="34" charset="0"/>
                <a:ea typeface="+mj-ea"/>
                <a:cs typeface="Arial" panose="020B0604020202020204" pitchFamily="34" charset="0"/>
              </a:rPr>
              <a:t> </a:t>
            </a:r>
            <a:r>
              <a:rPr lang="fr-FR" sz="3600" dirty="0">
                <a:latin typeface="Arial" panose="020B0604020202020204" pitchFamily="34" charset="0"/>
                <a:ea typeface="+mj-ea"/>
                <a:cs typeface="Arial" panose="020B0604020202020204" pitchFamily="34" charset="0"/>
              </a:rPr>
              <a:t>d</a:t>
            </a:r>
            <a:r>
              <a:rPr lang="en-BE" sz="3600" dirty="0">
                <a:latin typeface="Arial" panose="020B0604020202020204" pitchFamily="34" charset="0"/>
                <a:ea typeface="+mj-ea"/>
                <a:cs typeface="Arial" panose="020B0604020202020204" pitchFamily="34" charset="0"/>
              </a:rPr>
              <a:t>i</a:t>
            </a:r>
            <a:r>
              <a:rPr lang="fr-FR" sz="3600" dirty="0">
                <a:latin typeface="Arial" panose="020B0604020202020204" pitchFamily="34" charset="0"/>
                <a:ea typeface="+mj-ea"/>
                <a:cs typeface="Arial" panose="020B0604020202020204" pitchFamily="34" charset="0"/>
              </a:rPr>
              <a:t>f</a:t>
            </a:r>
            <a:r>
              <a:rPr lang="en-BE" sz="3600" dirty="0">
                <a:latin typeface="Arial" panose="020B0604020202020204" pitchFamily="34" charset="0"/>
                <a:ea typeface="+mj-ea"/>
                <a:cs typeface="Arial" panose="020B0604020202020204" pitchFamily="34" charset="0"/>
              </a:rPr>
              <a:t>f</a:t>
            </a:r>
            <a:r>
              <a:rPr lang="fr-FR" sz="3600" dirty="0">
                <a:latin typeface="Arial" panose="020B0604020202020204" pitchFamily="34" charset="0"/>
                <a:ea typeface="+mj-ea"/>
                <a:cs typeface="Arial" panose="020B0604020202020204" pitchFamily="34" charset="0"/>
              </a:rPr>
              <a:t>é</a:t>
            </a:r>
            <a:r>
              <a:rPr lang="en-BE" sz="3600" dirty="0">
                <a:latin typeface="Arial" panose="020B0604020202020204" pitchFamily="34" charset="0"/>
                <a:ea typeface="+mj-ea"/>
                <a:cs typeface="Arial" panose="020B0604020202020204" pitchFamily="34" charset="0"/>
              </a:rPr>
              <a:t>r</a:t>
            </a:r>
            <a:r>
              <a:rPr lang="fr-FR" sz="3600" dirty="0">
                <a:latin typeface="Arial" panose="020B0604020202020204" pitchFamily="34" charset="0"/>
                <a:ea typeface="+mj-ea"/>
                <a:cs typeface="Arial" panose="020B0604020202020204" pitchFamily="34" charset="0"/>
              </a:rPr>
              <a:t>e</a:t>
            </a:r>
            <a:r>
              <a:rPr lang="en-BE" sz="3600" dirty="0">
                <a:latin typeface="Arial" panose="020B0604020202020204" pitchFamily="34" charset="0"/>
                <a:ea typeface="+mj-ea"/>
                <a:cs typeface="Arial" panose="020B0604020202020204" pitchFamily="34" charset="0"/>
              </a:rPr>
              <a:t>n</a:t>
            </a:r>
            <a:r>
              <a:rPr lang="fr-FR" sz="3600" dirty="0">
                <a:latin typeface="Arial" panose="020B0604020202020204" pitchFamily="34" charset="0"/>
                <a:ea typeface="+mj-ea"/>
                <a:cs typeface="Arial" panose="020B0604020202020204" pitchFamily="34" charset="0"/>
              </a:rPr>
              <a:t>t</a:t>
            </a:r>
            <a:r>
              <a:rPr lang="en-BE" sz="3600" dirty="0">
                <a:latin typeface="Arial" panose="020B0604020202020204" pitchFamily="34" charset="0"/>
                <a:ea typeface="+mj-ea"/>
                <a:cs typeface="Arial" panose="020B0604020202020204" pitchFamily="34" charset="0"/>
              </a:rPr>
              <a:t>s </a:t>
            </a:r>
            <a:r>
              <a:rPr lang="fr-FR" sz="3600" dirty="0">
                <a:latin typeface="Arial" panose="020B0604020202020204" pitchFamily="34" charset="0"/>
                <a:ea typeface="+mj-ea"/>
                <a:cs typeface="Arial" panose="020B0604020202020204" pitchFamily="34" charset="0"/>
              </a:rPr>
              <a:t>n</a:t>
            </a:r>
            <a:r>
              <a:rPr lang="en-BE" sz="3600" dirty="0">
                <a:latin typeface="Arial" panose="020B0604020202020204" pitchFamily="34" charset="0"/>
                <a:ea typeface="+mj-ea"/>
                <a:cs typeface="Arial" panose="020B0604020202020204" pitchFamily="34" charset="0"/>
              </a:rPr>
              <a:t>i</a:t>
            </a:r>
            <a:r>
              <a:rPr lang="fr-FR" sz="3600" dirty="0">
                <a:latin typeface="Arial" panose="020B0604020202020204" pitchFamily="34" charset="0"/>
                <a:ea typeface="+mj-ea"/>
                <a:cs typeface="Arial" panose="020B0604020202020204" pitchFamily="34" charset="0"/>
              </a:rPr>
              <a:t>v</a:t>
            </a:r>
            <a:r>
              <a:rPr lang="en-BE" sz="3600" dirty="0">
                <a:latin typeface="Arial" panose="020B0604020202020204" pitchFamily="34" charset="0"/>
                <a:ea typeface="+mj-ea"/>
                <a:cs typeface="Arial" panose="020B0604020202020204" pitchFamily="34" charset="0"/>
              </a:rPr>
              <a:t>e</a:t>
            </a:r>
            <a:r>
              <a:rPr lang="fr-FR" sz="3600" dirty="0">
                <a:latin typeface="Arial" panose="020B0604020202020204" pitchFamily="34" charset="0"/>
                <a:ea typeface="+mj-ea"/>
                <a:cs typeface="Arial" panose="020B0604020202020204" pitchFamily="34" charset="0"/>
              </a:rPr>
              <a:t>a</a:t>
            </a:r>
            <a:r>
              <a:rPr lang="en-BE" sz="3600" dirty="0">
                <a:latin typeface="Arial" panose="020B0604020202020204" pitchFamily="34" charset="0"/>
                <a:ea typeface="+mj-ea"/>
                <a:cs typeface="Arial" panose="020B0604020202020204" pitchFamily="34" charset="0"/>
              </a:rPr>
              <a:t>u</a:t>
            </a:r>
            <a:r>
              <a:rPr lang="fr-FR" sz="3600" dirty="0">
                <a:latin typeface="Arial" panose="020B0604020202020204" pitchFamily="34" charset="0"/>
                <a:ea typeface="+mj-ea"/>
                <a:cs typeface="Arial" panose="020B0604020202020204" pitchFamily="34" charset="0"/>
              </a:rPr>
              <a:t>x</a:t>
            </a:r>
            <a:endParaRPr lang="en-BE" sz="3600" dirty="0">
              <a:latin typeface="Arial" panose="020B0604020202020204" pitchFamily="34" charset="0"/>
              <a:ea typeface="+mj-ea"/>
              <a:cs typeface="Arial" panose="020B0604020202020204" pitchFamily="34" charset="0"/>
            </a:endParaRPr>
          </a:p>
          <a:p>
            <a:pPr algn="ctr"/>
            <a:endParaRPr lang="en-BE" sz="3200" b="1" dirty="0">
              <a:solidFill>
                <a:schemeClr val="accent4"/>
              </a:solidFill>
            </a:endParaRPr>
          </a:p>
          <a:p>
            <a:pPr algn="ctr"/>
            <a:endParaRPr lang="en-BE" sz="2400" dirty="0"/>
          </a:p>
        </p:txBody>
      </p:sp>
      <p:sp>
        <p:nvSpPr>
          <p:cNvPr id="2" name="Slide Number Placeholder 1"/>
          <p:cNvSpPr>
            <a:spLocks noGrp="1"/>
          </p:cNvSpPr>
          <p:nvPr>
            <p:ph type="sldNum" sz="quarter" idx="22"/>
          </p:nvPr>
        </p:nvSpPr>
        <p:spPr/>
        <p:txBody>
          <a:bodyPr/>
          <a:lstStyle/>
          <a:p>
            <a:fld id="{B15F1DB1-D9C2-1046-8BE7-EC5E2F9F1FD0}" type="slidenum">
              <a:rPr lang="en-US" smtClean="0"/>
              <a:t>17</a:t>
            </a:fld>
            <a:endParaRPr lang="en-US" dirty="0"/>
          </a:p>
        </p:txBody>
      </p:sp>
      <p:pic>
        <p:nvPicPr>
          <p:cNvPr id="4" name="Picture 3">
            <a:extLst>
              <a:ext uri="{FF2B5EF4-FFF2-40B4-BE49-F238E27FC236}">
                <a16:creationId xmlns:a16="http://schemas.microsoft.com/office/drawing/2014/main" id="{B77A7ACD-C5B1-4B1F-97EF-AE5E0155F6F8}"/>
              </a:ext>
            </a:extLst>
          </p:cNvPr>
          <p:cNvPicPr>
            <a:picLocks noChangeAspect="1"/>
          </p:cNvPicPr>
          <p:nvPr/>
        </p:nvPicPr>
        <p:blipFill>
          <a:blip r:embed="rId3"/>
          <a:stretch>
            <a:fillRect/>
          </a:stretch>
        </p:blipFill>
        <p:spPr>
          <a:xfrm>
            <a:off x="1587583" y="1322039"/>
            <a:ext cx="8809484" cy="4590686"/>
          </a:xfrm>
          <a:prstGeom prst="rect">
            <a:avLst/>
          </a:prstGeom>
        </p:spPr>
      </p:pic>
      <p:sp>
        <p:nvSpPr>
          <p:cNvPr id="5" name="Text Placeholder 5">
            <a:extLst>
              <a:ext uri="{FF2B5EF4-FFF2-40B4-BE49-F238E27FC236}">
                <a16:creationId xmlns:a16="http://schemas.microsoft.com/office/drawing/2014/main" id="{7FD2D504-5405-4EDE-B2A1-2DE45BC997DF}"/>
              </a:ext>
            </a:extLst>
          </p:cNvPr>
          <p:cNvSpPr txBox="1">
            <a:spLocks/>
          </p:cNvSpPr>
          <p:nvPr/>
        </p:nvSpPr>
        <p:spPr>
          <a:xfrm>
            <a:off x="779125" y="355600"/>
            <a:ext cx="5157787" cy="279400"/>
          </a:xfrm>
          <a:prstGeom prst="rect">
            <a:avLst/>
          </a:prstGeom>
          <a:ln>
            <a:solidFill>
              <a:schemeClr val="bg1">
                <a:alpha val="0"/>
              </a:schemeClr>
            </a:solidFill>
          </a:ln>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a:buNone/>
              <a:defRPr sz="1200" b="1" kern="1200" cap="all" baseline="0">
                <a:solidFill>
                  <a:schemeClr val="accent1"/>
                </a:solidFill>
                <a:latin typeface="Arial" charset="0"/>
                <a:ea typeface="+mn-ea"/>
                <a:cs typeface="+mn-cs"/>
              </a:defRPr>
            </a:lvl1pPr>
            <a:lvl2pPr marL="457200" indent="0" algn="l" defTabSz="914400" rtl="0" eaLnBrk="1" latinLnBrk="0" hangingPunct="1">
              <a:lnSpc>
                <a:spcPct val="90000"/>
              </a:lnSpc>
              <a:spcBef>
                <a:spcPts val="500"/>
              </a:spcBef>
              <a:buFont typeface="Arial"/>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r>
              <a:rPr lang="fr-FR"/>
              <a:t>F</a:t>
            </a:r>
            <a:r>
              <a:rPr lang="en-BE"/>
              <a:t>I</a:t>
            </a:r>
            <a:r>
              <a:rPr lang="fr-FR"/>
              <a:t>N</a:t>
            </a:r>
            <a:r>
              <a:rPr lang="en-BE"/>
              <a:t>A</a:t>
            </a:r>
            <a:r>
              <a:rPr lang="fr-FR"/>
              <a:t>N</a:t>
            </a:r>
            <a:r>
              <a:rPr lang="en-BE"/>
              <a:t>C</a:t>
            </a:r>
            <a:r>
              <a:rPr lang="fr-FR"/>
              <a:t>E</a:t>
            </a:r>
            <a:r>
              <a:rPr lang="en-BE"/>
              <a:t>M</a:t>
            </a:r>
            <a:r>
              <a:rPr lang="fr-FR"/>
              <a:t>E</a:t>
            </a:r>
            <a:r>
              <a:rPr lang="en-BE"/>
              <a:t>N</a:t>
            </a:r>
            <a:r>
              <a:rPr lang="fr-FR"/>
              <a:t>T</a:t>
            </a:r>
            <a:r>
              <a:rPr lang="en-BE"/>
              <a:t>S </a:t>
            </a:r>
            <a:r>
              <a:rPr lang="fr-FR"/>
              <a:t>E</a:t>
            </a:r>
            <a:r>
              <a:rPr lang="en-BE"/>
              <a:t>T </a:t>
            </a:r>
            <a:r>
              <a:rPr lang="fr-FR"/>
              <a:t>A</a:t>
            </a:r>
            <a:r>
              <a:rPr lang="en-BE"/>
              <a:t>U</a:t>
            </a:r>
            <a:r>
              <a:rPr lang="fr-FR"/>
              <a:t>T</a:t>
            </a:r>
            <a:r>
              <a:rPr lang="en-BE"/>
              <a:t>O</a:t>
            </a:r>
            <a:r>
              <a:rPr lang="fr-FR"/>
              <a:t>N</a:t>
            </a:r>
            <a:r>
              <a:rPr lang="en-BE"/>
              <a:t>O</a:t>
            </a:r>
            <a:r>
              <a:rPr lang="fr-FR"/>
              <a:t>M</a:t>
            </a:r>
            <a:r>
              <a:rPr lang="en-BE"/>
              <a:t>I</a:t>
            </a:r>
            <a:r>
              <a:rPr lang="fr-FR"/>
              <a:t>E</a:t>
            </a:r>
            <a:r>
              <a:rPr lang="en-BE"/>
              <a:t> </a:t>
            </a:r>
            <a:r>
              <a:rPr lang="fr-FR"/>
              <a:t>D</a:t>
            </a:r>
            <a:r>
              <a:rPr lang="en-BE"/>
              <a:t>E</a:t>
            </a:r>
            <a:r>
              <a:rPr lang="fr-FR"/>
              <a:t>S</a:t>
            </a:r>
            <a:r>
              <a:rPr lang="en-BE"/>
              <a:t> </a:t>
            </a:r>
            <a:r>
              <a:rPr lang="fr-FR"/>
              <a:t>E</a:t>
            </a:r>
            <a:r>
              <a:rPr lang="en-BE"/>
              <a:t>E</a:t>
            </a:r>
            <a:r>
              <a:rPr lang="fr-FR"/>
              <a:t>S</a:t>
            </a:r>
            <a:r>
              <a:rPr lang="en-BE"/>
              <a:t> </a:t>
            </a:r>
            <a:r>
              <a:rPr lang="fr-FR"/>
              <a:t>E</a:t>
            </a:r>
            <a:r>
              <a:rPr lang="en-BE"/>
              <a:t>N </a:t>
            </a:r>
            <a:r>
              <a:rPr lang="fr-FR"/>
              <a:t>E</a:t>
            </a:r>
            <a:r>
              <a:rPr lang="en-BE"/>
              <a:t>U</a:t>
            </a:r>
            <a:r>
              <a:rPr lang="fr-FR"/>
              <a:t>R</a:t>
            </a:r>
            <a:r>
              <a:rPr lang="en-BE"/>
              <a:t>O</a:t>
            </a:r>
            <a:r>
              <a:rPr lang="fr-FR"/>
              <a:t>P</a:t>
            </a:r>
            <a:r>
              <a:rPr lang="en-BE"/>
              <a:t>E</a:t>
            </a:r>
            <a:endParaRPr lang="en-BE" dirty="0"/>
          </a:p>
        </p:txBody>
      </p:sp>
    </p:spTree>
    <p:extLst>
      <p:ext uri="{BB962C8B-B14F-4D97-AF65-F5344CB8AC3E}">
        <p14:creationId xmlns:p14="http://schemas.microsoft.com/office/powerpoint/2010/main" val="3952854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67AF55-FECC-4858-A096-B1D1791C04D3}"/>
              </a:ext>
            </a:extLst>
          </p:cNvPr>
          <p:cNvSpPr>
            <a:spLocks noGrp="1"/>
          </p:cNvSpPr>
          <p:nvPr>
            <p:ph sz="quarter" idx="18"/>
          </p:nvPr>
        </p:nvSpPr>
        <p:spPr>
          <a:xfrm>
            <a:off x="515056" y="272030"/>
            <a:ext cx="5480798" cy="1022878"/>
          </a:xfrm>
        </p:spPr>
        <p:txBody>
          <a:bodyPr>
            <a:normAutofit/>
          </a:bodyPr>
          <a:lstStyle/>
          <a:p>
            <a:r>
              <a:rPr lang="en-BE" sz="3600" dirty="0" err="1"/>
              <a:t>Eléments</a:t>
            </a:r>
            <a:r>
              <a:rPr lang="en-BE" sz="3600" dirty="0"/>
              <a:t> </a:t>
            </a:r>
            <a:r>
              <a:rPr lang="en-BE" sz="3600" dirty="0" err="1"/>
              <a:t>déclencheurs</a:t>
            </a:r>
            <a:endParaRPr lang="en-BE" sz="3600" dirty="0"/>
          </a:p>
        </p:txBody>
      </p:sp>
      <p:sp>
        <p:nvSpPr>
          <p:cNvPr id="4" name="Slide Number Placeholder 3">
            <a:extLst>
              <a:ext uri="{FF2B5EF4-FFF2-40B4-BE49-F238E27FC236}">
                <a16:creationId xmlns:a16="http://schemas.microsoft.com/office/drawing/2014/main" id="{4C123A11-55A3-48BC-B897-50A428E5FA3E}"/>
              </a:ext>
            </a:extLst>
          </p:cNvPr>
          <p:cNvSpPr>
            <a:spLocks noGrp="1"/>
          </p:cNvSpPr>
          <p:nvPr>
            <p:ph type="sldNum" sz="quarter" idx="22"/>
          </p:nvPr>
        </p:nvSpPr>
        <p:spPr/>
        <p:txBody>
          <a:bodyPr/>
          <a:lstStyle/>
          <a:p>
            <a:fld id="{B15F1DB1-D9C2-1046-8BE7-EC5E2F9F1FD0}" type="slidenum">
              <a:rPr lang="en-US" smtClean="0"/>
              <a:pPr/>
              <a:t>18</a:t>
            </a:fld>
            <a:endParaRPr lang="en-US" dirty="0"/>
          </a:p>
        </p:txBody>
      </p:sp>
      <p:graphicFrame>
        <p:nvGraphicFramePr>
          <p:cNvPr id="7" name="Content Placeholder 6">
            <a:extLst>
              <a:ext uri="{FF2B5EF4-FFF2-40B4-BE49-F238E27FC236}">
                <a16:creationId xmlns:a16="http://schemas.microsoft.com/office/drawing/2014/main" id="{37DD03E3-5252-46EB-B65D-6A6317B4F04F}"/>
              </a:ext>
            </a:extLst>
          </p:cNvPr>
          <p:cNvGraphicFramePr>
            <a:graphicFrameLocks noGrp="1"/>
          </p:cNvGraphicFramePr>
          <p:nvPr>
            <p:ph sz="quarter" idx="19"/>
          </p:nvPr>
        </p:nvGraphicFramePr>
        <p:xfrm>
          <a:off x="1061156" y="467786"/>
          <a:ext cx="10279944" cy="6294258"/>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a:extLst>
              <a:ext uri="{FF2B5EF4-FFF2-40B4-BE49-F238E27FC236}">
                <a16:creationId xmlns:a16="http://schemas.microsoft.com/office/drawing/2014/main" id="{0542105E-9EB7-4F5F-9F25-3F6B413BECA1}"/>
              </a:ext>
            </a:extLst>
          </p:cNvPr>
          <p:cNvSpPr/>
          <p:nvPr/>
        </p:nvSpPr>
        <p:spPr>
          <a:xfrm>
            <a:off x="1323281" y="1099151"/>
            <a:ext cx="4143022" cy="812800"/>
          </a:xfrm>
          <a:prstGeom prst="ellipse">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4136140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67AF55-FECC-4858-A096-B1D1791C04D3}"/>
              </a:ext>
            </a:extLst>
          </p:cNvPr>
          <p:cNvSpPr>
            <a:spLocks noGrp="1"/>
          </p:cNvSpPr>
          <p:nvPr>
            <p:ph sz="quarter" idx="18"/>
          </p:nvPr>
        </p:nvSpPr>
        <p:spPr>
          <a:xfrm>
            <a:off x="779687" y="467785"/>
            <a:ext cx="5540726" cy="1022878"/>
          </a:xfrm>
        </p:spPr>
        <p:txBody>
          <a:bodyPr>
            <a:normAutofit/>
          </a:bodyPr>
          <a:lstStyle/>
          <a:p>
            <a:r>
              <a:rPr lang="en-BE" sz="3600" dirty="0" err="1"/>
              <a:t>Facteurs</a:t>
            </a:r>
            <a:r>
              <a:rPr lang="en-BE" sz="3600" dirty="0"/>
              <a:t> </a:t>
            </a:r>
            <a:r>
              <a:rPr lang="en-BE" sz="3600" dirty="0" err="1"/>
              <a:t>déterminants</a:t>
            </a:r>
            <a:endParaRPr lang="en-BE" sz="3600" dirty="0"/>
          </a:p>
        </p:txBody>
      </p:sp>
      <p:sp>
        <p:nvSpPr>
          <p:cNvPr id="4" name="Slide Number Placeholder 3">
            <a:extLst>
              <a:ext uri="{FF2B5EF4-FFF2-40B4-BE49-F238E27FC236}">
                <a16:creationId xmlns:a16="http://schemas.microsoft.com/office/drawing/2014/main" id="{4C123A11-55A3-48BC-B897-50A428E5FA3E}"/>
              </a:ext>
            </a:extLst>
          </p:cNvPr>
          <p:cNvSpPr>
            <a:spLocks noGrp="1"/>
          </p:cNvSpPr>
          <p:nvPr>
            <p:ph type="sldNum" sz="quarter" idx="22"/>
          </p:nvPr>
        </p:nvSpPr>
        <p:spPr/>
        <p:txBody>
          <a:bodyPr/>
          <a:lstStyle/>
          <a:p>
            <a:fld id="{B15F1DB1-D9C2-1046-8BE7-EC5E2F9F1FD0}" type="slidenum">
              <a:rPr lang="en-US" smtClean="0"/>
              <a:pPr/>
              <a:t>19</a:t>
            </a:fld>
            <a:endParaRPr lang="en-US" dirty="0"/>
          </a:p>
        </p:txBody>
      </p:sp>
      <p:graphicFrame>
        <p:nvGraphicFramePr>
          <p:cNvPr id="6" name="Chart 5">
            <a:extLst>
              <a:ext uri="{FF2B5EF4-FFF2-40B4-BE49-F238E27FC236}">
                <a16:creationId xmlns:a16="http://schemas.microsoft.com/office/drawing/2014/main" id="{7B978ADC-D06C-4AA1-B960-2DB845D3AABC}"/>
              </a:ext>
            </a:extLst>
          </p:cNvPr>
          <p:cNvGraphicFramePr/>
          <p:nvPr/>
        </p:nvGraphicFramePr>
        <p:xfrm>
          <a:off x="383822" y="1027289"/>
          <a:ext cx="11503378" cy="55671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3990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8"/>
          </p:nvPr>
        </p:nvSpPr>
        <p:spPr/>
        <p:txBody>
          <a:bodyPr>
            <a:normAutofit/>
          </a:bodyPr>
          <a:lstStyle/>
          <a:p>
            <a:pPr marL="0" indent="0">
              <a:buNone/>
            </a:pPr>
            <a:r>
              <a:rPr lang="en-BE" sz="3200" b="1" dirty="0">
                <a:solidFill>
                  <a:schemeClr val="accent1"/>
                </a:solidFill>
              </a:rPr>
              <a:t>D</a:t>
            </a:r>
            <a:r>
              <a:rPr lang="fr-FR" sz="3200" b="1" dirty="0">
                <a:solidFill>
                  <a:schemeClr val="accent1"/>
                </a:solidFill>
              </a:rPr>
              <a:t>é</a:t>
            </a:r>
            <a:r>
              <a:rPr lang="en-BE" sz="3200" b="1" dirty="0" err="1"/>
              <a:t>roulé</a:t>
            </a:r>
            <a:endParaRPr lang="en-US" sz="3200" b="1" dirty="0">
              <a:solidFill>
                <a:schemeClr val="accent1"/>
              </a:solidFill>
            </a:endParaRPr>
          </a:p>
        </p:txBody>
      </p:sp>
      <p:sp>
        <p:nvSpPr>
          <p:cNvPr id="11" name="Inhaltsplatzhalter 10"/>
          <p:cNvSpPr>
            <a:spLocks noGrp="1"/>
          </p:cNvSpPr>
          <p:nvPr>
            <p:ph sz="quarter" idx="19"/>
          </p:nvPr>
        </p:nvSpPr>
        <p:spPr>
          <a:xfrm>
            <a:off x="4072720" y="1948152"/>
            <a:ext cx="7268380" cy="3141083"/>
          </a:xfrm>
        </p:spPr>
        <p:txBody>
          <a:bodyPr>
            <a:normAutofit fontScale="77500" lnSpcReduction="20000"/>
          </a:bodyPr>
          <a:lstStyle/>
          <a:p>
            <a:pPr marL="457200" indent="-457200">
              <a:spcAft>
                <a:spcPts val="600"/>
              </a:spcAft>
              <a:buFont typeface="+mj-lt"/>
              <a:buAutoNum type="arabicPeriod"/>
            </a:pPr>
            <a:r>
              <a:rPr lang="fr-FR" sz="2800" dirty="0"/>
              <a:t>Financement public: amélioration des investissements, reprise lente</a:t>
            </a:r>
          </a:p>
          <a:p>
            <a:pPr marL="457200" indent="-457200">
              <a:spcAft>
                <a:spcPts val="600"/>
              </a:spcAft>
              <a:buFont typeface="+mj-lt"/>
              <a:buAutoNum type="arabicPeriod"/>
            </a:pPr>
            <a:r>
              <a:rPr lang="fr-FR" sz="2800" dirty="0"/>
              <a:t>Efficacité, efficacité et rapport qualité-prix: le nouveau mantra</a:t>
            </a:r>
          </a:p>
          <a:p>
            <a:pPr marL="457200" indent="-457200">
              <a:spcAft>
                <a:spcPts val="600"/>
              </a:spcAft>
              <a:buFont typeface="+mj-lt"/>
              <a:buAutoNum type="arabicPeriod"/>
            </a:pPr>
            <a:r>
              <a:rPr lang="fr-FR" sz="2800" dirty="0"/>
              <a:t>Réformes de financement: attentes élevées</a:t>
            </a:r>
          </a:p>
          <a:p>
            <a:pPr marL="457200" indent="-457200">
              <a:spcAft>
                <a:spcPts val="600"/>
              </a:spcAft>
              <a:buFont typeface="+mj-lt"/>
              <a:buAutoNum type="arabicPeriod"/>
            </a:pPr>
            <a:r>
              <a:rPr lang="fr-FR" sz="2800" dirty="0"/>
              <a:t>Le financement de l'UE: plus simple, plus ambitieux?</a:t>
            </a:r>
          </a:p>
          <a:p>
            <a:pPr marL="457200" indent="-457200">
              <a:spcAft>
                <a:spcPts val="600"/>
              </a:spcAft>
              <a:buFont typeface="+mj-lt"/>
              <a:buAutoNum type="arabicPeriod"/>
            </a:pPr>
            <a:r>
              <a:rPr lang="fr-FR" sz="2800" dirty="0"/>
              <a:t>Gouvernance et responsabilité: le débat en cours</a:t>
            </a:r>
            <a:endParaRPr lang="de-DE" dirty="0"/>
          </a:p>
          <a:p>
            <a:pPr>
              <a:spcAft>
                <a:spcPts val="600"/>
              </a:spcAft>
            </a:pPr>
            <a:endParaRPr lang="de-DE" dirty="0"/>
          </a:p>
          <a:p>
            <a:pPr>
              <a:spcAft>
                <a:spcPts val="600"/>
              </a:spcAft>
            </a:pPr>
            <a:endParaRPr lang="de-DE" dirty="0"/>
          </a:p>
        </p:txBody>
      </p:sp>
      <p:sp>
        <p:nvSpPr>
          <p:cNvPr id="4" name="Slide Number Placeholder 3"/>
          <p:cNvSpPr>
            <a:spLocks noGrp="1"/>
          </p:cNvSpPr>
          <p:nvPr>
            <p:ph type="sldNum" sz="quarter" idx="22"/>
          </p:nvPr>
        </p:nvSpPr>
        <p:spPr/>
        <p:txBody>
          <a:bodyPr/>
          <a:lstStyle/>
          <a:p>
            <a:fld id="{B15F1DB1-D9C2-1046-8BE7-EC5E2F9F1FD0}" type="slidenum">
              <a:rPr lang="en-US" smtClean="0"/>
              <a:t>2</a:t>
            </a:fld>
            <a:endParaRPr lang="en-US"/>
          </a:p>
        </p:txBody>
      </p:sp>
      <p:sp>
        <p:nvSpPr>
          <p:cNvPr id="3" name="Text Placeholder 2">
            <a:extLst>
              <a:ext uri="{FF2B5EF4-FFF2-40B4-BE49-F238E27FC236}">
                <a16:creationId xmlns:a16="http://schemas.microsoft.com/office/drawing/2014/main" id="{BE851EC0-5D32-41A6-A532-A18CEA40BF8D}"/>
              </a:ext>
            </a:extLst>
          </p:cNvPr>
          <p:cNvSpPr>
            <a:spLocks noGrp="1"/>
          </p:cNvSpPr>
          <p:nvPr>
            <p:ph type="body" idx="1"/>
          </p:nvPr>
        </p:nvSpPr>
        <p:spPr/>
        <p:txBody>
          <a:bodyPr/>
          <a:lstStyle/>
          <a:p>
            <a:endParaRPr lang="en-BE" dirty="0"/>
          </a:p>
        </p:txBody>
      </p:sp>
    </p:spTree>
    <p:extLst>
      <p:ext uri="{BB962C8B-B14F-4D97-AF65-F5344CB8AC3E}">
        <p14:creationId xmlns:p14="http://schemas.microsoft.com/office/powerpoint/2010/main" val="1237536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85AD5B-AF22-4525-A6D7-CEFDDC1EE886}"/>
              </a:ext>
            </a:extLst>
          </p:cNvPr>
          <p:cNvSpPr>
            <a:spLocks noGrp="1"/>
          </p:cNvSpPr>
          <p:nvPr>
            <p:ph idx="1"/>
          </p:nvPr>
        </p:nvSpPr>
        <p:spPr>
          <a:xfrm>
            <a:off x="233079" y="1815577"/>
            <a:ext cx="3658438" cy="4351338"/>
          </a:xfrm>
        </p:spPr>
        <p:txBody>
          <a:bodyPr>
            <a:normAutofit/>
          </a:bodyPr>
          <a:lstStyle/>
          <a:p>
            <a:pPr marL="342900" indent="-342900" eaLnBrk="0" fontAlgn="base" hangingPunct="0">
              <a:lnSpc>
                <a:spcPct val="110000"/>
              </a:lnSpc>
              <a:spcAft>
                <a:spcPct val="0"/>
              </a:spcAft>
            </a:pPr>
            <a:r>
              <a:rPr lang="fr-FR" sz="2000" dirty="0">
                <a:solidFill>
                  <a:schemeClr val="accent1"/>
                </a:solidFill>
                <a:latin typeface="Arial" charset="0"/>
              </a:rPr>
              <a:t>L'efficacité est une responsabilité collective de toutes les parties prenantes de l'ES</a:t>
            </a:r>
          </a:p>
          <a:p>
            <a:pPr marL="342900" indent="-342900" eaLnBrk="0" fontAlgn="base" hangingPunct="0">
              <a:lnSpc>
                <a:spcPct val="110000"/>
              </a:lnSpc>
              <a:spcAft>
                <a:spcPct val="0"/>
              </a:spcAft>
            </a:pPr>
            <a:r>
              <a:rPr lang="fr-FR" sz="2000" dirty="0">
                <a:solidFill>
                  <a:schemeClr val="accent1"/>
                </a:solidFill>
                <a:latin typeface="Arial" charset="0"/>
              </a:rPr>
              <a:t>Cela nécessite un dialogue politique permanent et une action commune des décideurs politiques, des universités et de leurs réseaux</a:t>
            </a:r>
            <a:endParaRPr lang="en-BE" sz="2000" dirty="0">
              <a:solidFill>
                <a:schemeClr val="accent1"/>
              </a:solidFill>
              <a:latin typeface="Arial" charset="0"/>
            </a:endParaRPr>
          </a:p>
        </p:txBody>
      </p:sp>
      <p:sp>
        <p:nvSpPr>
          <p:cNvPr id="4" name="Slide Number Placeholder 3">
            <a:extLst>
              <a:ext uri="{FF2B5EF4-FFF2-40B4-BE49-F238E27FC236}">
                <a16:creationId xmlns:a16="http://schemas.microsoft.com/office/drawing/2014/main" id="{ECB0C59E-3421-40A8-A007-A5FCB1E7C238}"/>
              </a:ext>
            </a:extLst>
          </p:cNvPr>
          <p:cNvSpPr>
            <a:spLocks noGrp="1"/>
          </p:cNvSpPr>
          <p:nvPr>
            <p:ph type="sldNum" sz="quarter" idx="12"/>
          </p:nvPr>
        </p:nvSpPr>
        <p:spPr/>
        <p:txBody>
          <a:bodyPr/>
          <a:lstStyle/>
          <a:p>
            <a:fld id="{9253242E-7B7D-412A-B3E3-00653F48E3AE}" type="slidenum">
              <a:rPr lang="en-GB" smtClean="0"/>
              <a:t>20</a:t>
            </a:fld>
            <a:endParaRPr lang="en-GB" dirty="0"/>
          </a:p>
        </p:txBody>
      </p:sp>
      <p:pic>
        <p:nvPicPr>
          <p:cNvPr id="6" name="Picture 5">
            <a:extLst>
              <a:ext uri="{FF2B5EF4-FFF2-40B4-BE49-F238E27FC236}">
                <a16:creationId xmlns:a16="http://schemas.microsoft.com/office/drawing/2014/main" id="{F273BE8A-653E-411B-B82A-2CF82E20CABC}"/>
              </a:ext>
            </a:extLst>
          </p:cNvPr>
          <p:cNvPicPr>
            <a:picLocks noChangeAspect="1"/>
          </p:cNvPicPr>
          <p:nvPr/>
        </p:nvPicPr>
        <p:blipFill>
          <a:blip r:embed="rId3"/>
          <a:stretch>
            <a:fillRect/>
          </a:stretch>
        </p:blipFill>
        <p:spPr>
          <a:xfrm>
            <a:off x="3818930" y="925033"/>
            <a:ext cx="8059373" cy="5431317"/>
          </a:xfrm>
          <a:prstGeom prst="rect">
            <a:avLst/>
          </a:prstGeom>
        </p:spPr>
      </p:pic>
      <p:pic>
        <p:nvPicPr>
          <p:cNvPr id="10" name="Picture 9">
            <a:extLst>
              <a:ext uri="{FF2B5EF4-FFF2-40B4-BE49-F238E27FC236}">
                <a16:creationId xmlns:a16="http://schemas.microsoft.com/office/drawing/2014/main" id="{DEF50199-0AE5-4027-9912-F26F76F8D08D}"/>
              </a:ext>
            </a:extLst>
          </p:cNvPr>
          <p:cNvPicPr>
            <a:picLocks noChangeAspect="1"/>
          </p:cNvPicPr>
          <p:nvPr/>
        </p:nvPicPr>
        <p:blipFill>
          <a:blip r:embed="rId4"/>
          <a:stretch>
            <a:fillRect/>
          </a:stretch>
        </p:blipFill>
        <p:spPr>
          <a:xfrm>
            <a:off x="650914" y="230893"/>
            <a:ext cx="5169856" cy="329213"/>
          </a:xfrm>
          <a:prstGeom prst="rect">
            <a:avLst/>
          </a:prstGeom>
        </p:spPr>
      </p:pic>
    </p:spTree>
    <p:extLst>
      <p:ext uri="{BB962C8B-B14F-4D97-AF65-F5344CB8AC3E}">
        <p14:creationId xmlns:p14="http://schemas.microsoft.com/office/powerpoint/2010/main" val="1976471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A5779-9EBC-4CE7-AAB2-C4B4F1520088}"/>
              </a:ext>
            </a:extLst>
          </p:cNvPr>
          <p:cNvSpPr>
            <a:spLocks noGrp="1"/>
          </p:cNvSpPr>
          <p:nvPr>
            <p:ph type="ctrTitle"/>
          </p:nvPr>
        </p:nvSpPr>
        <p:spPr>
          <a:xfrm>
            <a:off x="743970" y="2794304"/>
            <a:ext cx="10452114" cy="1764996"/>
          </a:xfrm>
        </p:spPr>
        <p:txBody>
          <a:bodyPr>
            <a:normAutofit fontScale="90000"/>
          </a:bodyPr>
          <a:lstStyle/>
          <a:p>
            <a:pPr>
              <a:lnSpc>
                <a:spcPct val="100000"/>
              </a:lnSpc>
            </a:pPr>
            <a:r>
              <a:rPr lang="fr-FR" dirty="0">
                <a:hlinkClick r:id="rId3"/>
              </a:rPr>
              <a:t>w</a:t>
            </a:r>
            <a:r>
              <a:rPr lang="en-BE" dirty="0">
                <a:hlinkClick r:id="rId3"/>
              </a:rPr>
              <a:t>w</a:t>
            </a:r>
            <a:r>
              <a:rPr lang="fr-FR" dirty="0">
                <a:hlinkClick r:id="rId3"/>
              </a:rPr>
              <a:t>w</a:t>
            </a:r>
            <a:r>
              <a:rPr lang="en-BE" dirty="0">
                <a:hlinkClick r:id="rId3"/>
              </a:rPr>
              <a:t>.</a:t>
            </a:r>
            <a:r>
              <a:rPr lang="fr-FR" dirty="0">
                <a:hlinkClick r:id="rId3"/>
              </a:rPr>
              <a:t>e</a:t>
            </a:r>
            <a:r>
              <a:rPr lang="en-BE" dirty="0">
                <a:hlinkClick r:id="rId3"/>
              </a:rPr>
              <a:t>fficiency.eua.eu</a:t>
            </a:r>
            <a:br>
              <a:rPr lang="en-BE" dirty="0"/>
            </a:br>
            <a:br>
              <a:rPr lang="en-BE" dirty="0"/>
            </a:br>
            <a:r>
              <a:rPr lang="fr-FR" sz="4000" dirty="0"/>
              <a:t>R</a:t>
            </a:r>
            <a:r>
              <a:rPr lang="en-BE" sz="4000" dirty="0"/>
              <a:t>e</a:t>
            </a:r>
            <a:r>
              <a:rPr lang="fr-FR" sz="4000" dirty="0"/>
              <a:t>p</a:t>
            </a:r>
            <a:r>
              <a:rPr lang="en-BE" sz="4000" dirty="0"/>
              <a:t>o</a:t>
            </a:r>
            <a:r>
              <a:rPr lang="fr-FR" sz="4000" dirty="0"/>
              <a:t>r</a:t>
            </a:r>
            <a:r>
              <a:rPr lang="en-BE" sz="4000" dirty="0" err="1"/>
              <a:t>ts</a:t>
            </a:r>
            <a:r>
              <a:rPr lang="en-BE" sz="4000" dirty="0"/>
              <a:t>:</a:t>
            </a:r>
            <a:br>
              <a:rPr lang="en-BE" sz="4000" dirty="0"/>
            </a:br>
            <a:r>
              <a:rPr lang="en-GB" sz="2200" dirty="0"/>
              <a:t>Efficiency, Effectiveness and Value for Money: Insights from the UK and other</a:t>
            </a:r>
            <a:r>
              <a:rPr lang="en-BE" sz="2200" dirty="0"/>
              <a:t> </a:t>
            </a:r>
            <a:r>
              <a:rPr lang="en-GB" sz="2200" dirty="0"/>
              <a:t>countries</a:t>
            </a:r>
            <a:br>
              <a:rPr lang="en-BE" sz="2200" dirty="0"/>
            </a:br>
            <a:r>
              <a:rPr lang="en-GB" sz="2200" dirty="0">
                <a:solidFill>
                  <a:srgbClr val="00B6ED"/>
                </a:solidFill>
              </a:rPr>
              <a:t>Efficiency, Effectiveness and Value for Money: Insights from </a:t>
            </a:r>
            <a:r>
              <a:rPr lang="en-BE" sz="2200" dirty="0">
                <a:solidFill>
                  <a:srgbClr val="00B6ED"/>
                </a:solidFill>
              </a:rPr>
              <a:t>Ireland</a:t>
            </a:r>
            <a:r>
              <a:rPr lang="en-GB" sz="2200" dirty="0">
                <a:solidFill>
                  <a:srgbClr val="00B6ED"/>
                </a:solidFill>
              </a:rPr>
              <a:t> and other</a:t>
            </a:r>
            <a:r>
              <a:rPr lang="en-BE" sz="2200" dirty="0">
                <a:solidFill>
                  <a:srgbClr val="00B6ED"/>
                </a:solidFill>
              </a:rPr>
              <a:t> </a:t>
            </a:r>
            <a:r>
              <a:rPr lang="en-GB" sz="2200" dirty="0">
                <a:solidFill>
                  <a:srgbClr val="00B6ED"/>
                </a:solidFill>
              </a:rPr>
              <a:t>countries </a:t>
            </a:r>
            <a:r>
              <a:rPr lang="en-GB" b="1" dirty="0"/>
              <a:t> </a:t>
            </a:r>
            <a:br>
              <a:rPr lang="en-GB" b="1" dirty="0"/>
            </a:br>
            <a:br>
              <a:rPr lang="en-BE" dirty="0"/>
            </a:br>
            <a:endParaRPr lang="en-BE" dirty="0"/>
          </a:p>
        </p:txBody>
      </p:sp>
      <p:sp>
        <p:nvSpPr>
          <p:cNvPr id="3" name="Subtitle 2">
            <a:extLst>
              <a:ext uri="{FF2B5EF4-FFF2-40B4-BE49-F238E27FC236}">
                <a16:creationId xmlns:a16="http://schemas.microsoft.com/office/drawing/2014/main" id="{81F71514-398E-4D1F-A1AB-224F984A069D}"/>
              </a:ext>
            </a:extLst>
          </p:cNvPr>
          <p:cNvSpPr>
            <a:spLocks noGrp="1"/>
          </p:cNvSpPr>
          <p:nvPr>
            <p:ph type="subTitle" idx="1"/>
          </p:nvPr>
        </p:nvSpPr>
        <p:spPr/>
        <p:txBody>
          <a:bodyPr/>
          <a:lstStyle/>
          <a:p>
            <a:r>
              <a:rPr lang="fr-FR" dirty="0"/>
              <a:t>R</a:t>
            </a:r>
            <a:r>
              <a:rPr lang="en-BE" dirty="0"/>
              <a:t>e</a:t>
            </a:r>
            <a:r>
              <a:rPr lang="fr-FR" dirty="0"/>
              <a:t>Ss</a:t>
            </a:r>
            <a:r>
              <a:rPr lang="en-BE" dirty="0"/>
              <a:t>o</a:t>
            </a:r>
            <a:r>
              <a:rPr lang="fr-FR" dirty="0"/>
              <a:t>u</a:t>
            </a:r>
            <a:r>
              <a:rPr lang="en-BE" dirty="0"/>
              <a:t>r</a:t>
            </a:r>
            <a:r>
              <a:rPr lang="fr-FR" dirty="0"/>
              <a:t>c</a:t>
            </a:r>
            <a:r>
              <a:rPr lang="en-BE" dirty="0"/>
              <a:t>e</a:t>
            </a:r>
            <a:r>
              <a:rPr lang="fr-FR" dirty="0"/>
              <a:t>s</a:t>
            </a:r>
            <a:r>
              <a:rPr lang="en-BE" dirty="0"/>
              <a:t>:</a:t>
            </a:r>
          </a:p>
        </p:txBody>
      </p:sp>
    </p:spTree>
    <p:extLst>
      <p:ext uri="{BB962C8B-B14F-4D97-AF65-F5344CB8AC3E}">
        <p14:creationId xmlns:p14="http://schemas.microsoft.com/office/powerpoint/2010/main" val="2825410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C190A09-5A72-4F66-B307-14222EB9E0EE}"/>
              </a:ext>
            </a:extLst>
          </p:cNvPr>
          <p:cNvSpPr>
            <a:spLocks noGrp="1"/>
          </p:cNvSpPr>
          <p:nvPr>
            <p:ph type="sldNum" sz="quarter" idx="22"/>
          </p:nvPr>
        </p:nvSpPr>
        <p:spPr/>
        <p:txBody>
          <a:bodyPr/>
          <a:lstStyle/>
          <a:p>
            <a:fld id="{B15F1DB1-D9C2-1046-8BE7-EC5E2F9F1FD0}" type="slidenum">
              <a:rPr lang="en-US" smtClean="0"/>
              <a:pPr/>
              <a:t>22</a:t>
            </a:fld>
            <a:endParaRPr lang="en-US" dirty="0"/>
          </a:p>
        </p:txBody>
      </p:sp>
      <p:sp>
        <p:nvSpPr>
          <p:cNvPr id="11" name="Text Placeholder 17">
            <a:extLst>
              <a:ext uri="{FF2B5EF4-FFF2-40B4-BE49-F238E27FC236}">
                <a16:creationId xmlns:a16="http://schemas.microsoft.com/office/drawing/2014/main" id="{9CA56965-A75D-4A88-9868-3894FCB72125}"/>
              </a:ext>
            </a:extLst>
          </p:cNvPr>
          <p:cNvSpPr>
            <a:spLocks noGrp="1"/>
          </p:cNvSpPr>
          <p:nvPr>
            <p:ph sz="quarter" idx="18"/>
          </p:nvPr>
        </p:nvSpPr>
        <p:spPr>
          <a:xfrm>
            <a:off x="354680" y="1910539"/>
            <a:ext cx="4068660" cy="3036921"/>
          </a:xfrm>
        </p:spPr>
        <p:txBody>
          <a:bodyPr>
            <a:normAutofit fontScale="92500" lnSpcReduction="10000"/>
          </a:bodyPr>
          <a:lstStyle/>
          <a:p>
            <a:r>
              <a:rPr lang="en-BE" sz="3600" dirty="0"/>
              <a:t>T</a:t>
            </a:r>
            <a:r>
              <a:rPr lang="fr-FR" sz="3600" dirty="0"/>
              <a:t>e</a:t>
            </a:r>
            <a:r>
              <a:rPr lang="en-BE" sz="3600" dirty="0"/>
              <a:t>n</a:t>
            </a:r>
            <a:r>
              <a:rPr lang="fr-FR" sz="3600" dirty="0"/>
              <a:t>d</a:t>
            </a:r>
            <a:r>
              <a:rPr lang="en-BE" sz="3600" dirty="0"/>
              <a:t>a</a:t>
            </a:r>
            <a:r>
              <a:rPr lang="fr-FR" sz="3600" dirty="0"/>
              <a:t>n</a:t>
            </a:r>
            <a:r>
              <a:rPr lang="en-BE" sz="3600" dirty="0"/>
              <a:t>c</a:t>
            </a:r>
            <a:r>
              <a:rPr lang="fr-FR" sz="3600" dirty="0"/>
              <a:t>e</a:t>
            </a:r>
            <a:r>
              <a:rPr lang="en-BE" sz="3600" dirty="0"/>
              <a:t> 3:</a:t>
            </a:r>
          </a:p>
          <a:p>
            <a:endParaRPr lang="en-BE" sz="3600" dirty="0"/>
          </a:p>
          <a:p>
            <a:r>
              <a:rPr lang="fr-FR" sz="3600" dirty="0"/>
              <a:t>D</a:t>
            </a:r>
            <a:r>
              <a:rPr lang="en-BE" sz="3600" dirty="0"/>
              <a:t>e</a:t>
            </a:r>
            <a:r>
              <a:rPr lang="fr-FR" sz="3600" dirty="0"/>
              <a:t>s</a:t>
            </a:r>
            <a:r>
              <a:rPr lang="en-BE" sz="3600" dirty="0"/>
              <a:t> </a:t>
            </a:r>
            <a:r>
              <a:rPr lang="fr-FR" sz="3600" dirty="0"/>
              <a:t>a</a:t>
            </a:r>
            <a:r>
              <a:rPr lang="en-BE" sz="3600" dirty="0"/>
              <a:t>t</a:t>
            </a:r>
            <a:r>
              <a:rPr lang="fr-FR" sz="3600" dirty="0"/>
              <a:t>t</a:t>
            </a:r>
            <a:r>
              <a:rPr lang="en-BE" sz="3600" dirty="0"/>
              <a:t>e</a:t>
            </a:r>
            <a:r>
              <a:rPr lang="fr-FR" sz="3600" dirty="0"/>
              <a:t>n</a:t>
            </a:r>
            <a:r>
              <a:rPr lang="en-BE" sz="3600" dirty="0" err="1"/>
              <a:t>tes</a:t>
            </a:r>
            <a:r>
              <a:rPr lang="en-BE" sz="3600" dirty="0"/>
              <a:t> fortes à </a:t>
            </a:r>
            <a:r>
              <a:rPr lang="en-BE" sz="3600" dirty="0" err="1"/>
              <a:t>l’égard</a:t>
            </a:r>
            <a:r>
              <a:rPr lang="en-BE" sz="3600" dirty="0"/>
              <a:t> des </a:t>
            </a:r>
            <a:r>
              <a:rPr lang="en-BE" sz="3600" dirty="0" err="1"/>
              <a:t>réf</a:t>
            </a:r>
            <a:r>
              <a:rPr lang="fr-FR" sz="3600" dirty="0"/>
              <a:t>o</a:t>
            </a:r>
            <a:r>
              <a:rPr lang="en-BE" sz="3600" dirty="0"/>
              <a:t>r</a:t>
            </a:r>
            <a:r>
              <a:rPr lang="fr-FR" sz="3600" dirty="0"/>
              <a:t>m</a:t>
            </a:r>
            <a:r>
              <a:rPr lang="en-BE" sz="3600" dirty="0"/>
              <a:t>e</a:t>
            </a:r>
            <a:r>
              <a:rPr lang="fr-FR" sz="3600" dirty="0"/>
              <a:t>s</a:t>
            </a:r>
            <a:r>
              <a:rPr lang="en-BE" sz="3600" dirty="0"/>
              <a:t> </a:t>
            </a:r>
            <a:r>
              <a:rPr lang="fr-FR" sz="3600" dirty="0"/>
              <a:t>d</a:t>
            </a:r>
            <a:r>
              <a:rPr lang="en-BE" sz="3600" dirty="0"/>
              <a:t>e</a:t>
            </a:r>
            <a:r>
              <a:rPr lang="fr-FR" sz="3600" dirty="0"/>
              <a:t>s</a:t>
            </a:r>
            <a:r>
              <a:rPr lang="en-BE" sz="3600" dirty="0"/>
              <a:t> </a:t>
            </a:r>
            <a:r>
              <a:rPr lang="fr-FR" sz="3600" dirty="0"/>
              <a:t>m</a:t>
            </a:r>
            <a:r>
              <a:rPr lang="en-BE" sz="3600" dirty="0"/>
              <a:t>o</a:t>
            </a:r>
            <a:r>
              <a:rPr lang="fr-FR" sz="3600" dirty="0"/>
              <a:t>d</a:t>
            </a:r>
            <a:r>
              <a:rPr lang="en-BE" sz="3600" dirty="0"/>
              <a:t>è</a:t>
            </a:r>
            <a:r>
              <a:rPr lang="fr-FR" sz="3600" dirty="0"/>
              <a:t>l</a:t>
            </a:r>
            <a:r>
              <a:rPr lang="en-BE" sz="3600" dirty="0"/>
              <a:t>e</a:t>
            </a:r>
            <a:r>
              <a:rPr lang="fr-FR" sz="3600" dirty="0"/>
              <a:t>s</a:t>
            </a:r>
            <a:r>
              <a:rPr lang="en-BE" sz="3600" dirty="0"/>
              <a:t> </a:t>
            </a:r>
            <a:r>
              <a:rPr lang="fr-FR" sz="3600" dirty="0"/>
              <a:t>d</a:t>
            </a:r>
            <a:r>
              <a:rPr lang="en-BE" sz="3600" dirty="0"/>
              <a:t>e </a:t>
            </a:r>
            <a:r>
              <a:rPr lang="fr-FR" sz="3600" dirty="0"/>
              <a:t>f</a:t>
            </a:r>
            <a:r>
              <a:rPr lang="en-BE" sz="3600" dirty="0"/>
              <a:t>i</a:t>
            </a:r>
            <a:r>
              <a:rPr lang="fr-FR" sz="3600" dirty="0"/>
              <a:t>n</a:t>
            </a:r>
            <a:r>
              <a:rPr lang="en-BE" sz="3600" dirty="0"/>
              <a:t>a</a:t>
            </a:r>
            <a:r>
              <a:rPr lang="fr-FR" sz="3600" dirty="0"/>
              <a:t>n</a:t>
            </a:r>
            <a:r>
              <a:rPr lang="en-BE" sz="3600" dirty="0"/>
              <a:t>c</a:t>
            </a:r>
            <a:r>
              <a:rPr lang="fr-FR" sz="3600" dirty="0"/>
              <a:t>e</a:t>
            </a:r>
            <a:r>
              <a:rPr lang="en-BE" sz="3600" dirty="0"/>
              <a:t>m</a:t>
            </a:r>
            <a:r>
              <a:rPr lang="fr-FR" sz="3600" dirty="0"/>
              <a:t>e</a:t>
            </a:r>
            <a:r>
              <a:rPr lang="en-BE" sz="3600" dirty="0"/>
              <a:t>n</a:t>
            </a:r>
            <a:r>
              <a:rPr lang="fr-FR" sz="3600" dirty="0"/>
              <a:t>t</a:t>
            </a:r>
            <a:endParaRPr lang="en-BE" sz="1800" dirty="0"/>
          </a:p>
        </p:txBody>
      </p:sp>
      <p:sp>
        <p:nvSpPr>
          <p:cNvPr id="12" name="TextBox 11">
            <a:extLst>
              <a:ext uri="{FF2B5EF4-FFF2-40B4-BE49-F238E27FC236}">
                <a16:creationId xmlns:a16="http://schemas.microsoft.com/office/drawing/2014/main" id="{89DACB3C-93A8-44C1-98E0-CFC2D27D890A}"/>
              </a:ext>
            </a:extLst>
          </p:cNvPr>
          <p:cNvSpPr txBox="1"/>
          <p:nvPr/>
        </p:nvSpPr>
        <p:spPr>
          <a:xfrm>
            <a:off x="5007934" y="5961102"/>
            <a:ext cx="1499192" cy="261610"/>
          </a:xfrm>
          <a:prstGeom prst="rect">
            <a:avLst/>
          </a:prstGeom>
          <a:noFill/>
        </p:spPr>
        <p:txBody>
          <a:bodyPr wrap="square" rtlCol="0">
            <a:spAutoFit/>
          </a:bodyPr>
          <a:lstStyle/>
          <a:p>
            <a:r>
              <a:rPr lang="fr-FR" sz="1100" dirty="0">
                <a:hlinkClick r:id="rId3"/>
              </a:rPr>
              <a:t>P</a:t>
            </a:r>
            <a:r>
              <a:rPr lang="en-BE" sz="1100" dirty="0">
                <a:hlinkClick r:id="rId3"/>
              </a:rPr>
              <a:t>h</a:t>
            </a:r>
            <a:r>
              <a:rPr lang="fr-FR" sz="1100" dirty="0">
                <a:hlinkClick r:id="rId3"/>
              </a:rPr>
              <a:t>o</a:t>
            </a:r>
            <a:r>
              <a:rPr lang="en-BE" sz="1100" dirty="0">
                <a:hlinkClick r:id="rId3"/>
              </a:rPr>
              <a:t>t</a:t>
            </a:r>
            <a:r>
              <a:rPr lang="fr-FR" sz="1100" dirty="0">
                <a:hlinkClick r:id="rId3"/>
              </a:rPr>
              <a:t>o</a:t>
            </a:r>
            <a:r>
              <a:rPr lang="en-BE" sz="1100" dirty="0">
                <a:hlinkClick r:id="rId3"/>
              </a:rPr>
              <a:t> </a:t>
            </a:r>
            <a:r>
              <a:rPr lang="fr-FR" sz="1100" dirty="0">
                <a:hlinkClick r:id="rId3"/>
              </a:rPr>
              <a:t>s</a:t>
            </a:r>
            <a:r>
              <a:rPr lang="en-BE" sz="1100" dirty="0">
                <a:hlinkClick r:id="rId3"/>
              </a:rPr>
              <a:t>o</a:t>
            </a:r>
            <a:r>
              <a:rPr lang="fr-FR" sz="1100" dirty="0">
                <a:hlinkClick r:id="rId3"/>
              </a:rPr>
              <a:t>u</a:t>
            </a:r>
            <a:r>
              <a:rPr lang="en-BE" sz="1100" dirty="0">
                <a:hlinkClick r:id="rId3"/>
              </a:rPr>
              <a:t>r</a:t>
            </a:r>
            <a:r>
              <a:rPr lang="fr-FR" sz="1100" dirty="0">
                <a:hlinkClick r:id="rId3"/>
              </a:rPr>
              <a:t>c</a:t>
            </a:r>
            <a:r>
              <a:rPr lang="en-BE" sz="1100" dirty="0">
                <a:hlinkClick r:id="rId3"/>
              </a:rPr>
              <a:t>e</a:t>
            </a:r>
            <a:endParaRPr lang="en-BE" sz="1100" dirty="0"/>
          </a:p>
        </p:txBody>
      </p:sp>
      <p:pic>
        <p:nvPicPr>
          <p:cNvPr id="3" name="Picture 2" descr="A picture containing text&#10;&#10;Description generated with very high confidence">
            <a:extLst>
              <a:ext uri="{FF2B5EF4-FFF2-40B4-BE49-F238E27FC236}">
                <a16:creationId xmlns:a16="http://schemas.microsoft.com/office/drawing/2014/main" id="{C839691E-44E7-4995-890F-926C1EB7E86A}"/>
              </a:ext>
            </a:extLst>
          </p:cNvPr>
          <p:cNvPicPr>
            <a:picLocks noChangeAspect="1"/>
          </p:cNvPicPr>
          <p:nvPr/>
        </p:nvPicPr>
        <p:blipFill>
          <a:blip r:embed="rId4"/>
          <a:stretch>
            <a:fillRect/>
          </a:stretch>
        </p:blipFill>
        <p:spPr>
          <a:xfrm>
            <a:off x="5007933" y="1067752"/>
            <a:ext cx="6751675" cy="4758890"/>
          </a:xfrm>
          <a:prstGeom prst="rect">
            <a:avLst/>
          </a:prstGeom>
        </p:spPr>
      </p:pic>
      <p:sp>
        <p:nvSpPr>
          <p:cNvPr id="4" name="Text Placeholder 3">
            <a:extLst>
              <a:ext uri="{FF2B5EF4-FFF2-40B4-BE49-F238E27FC236}">
                <a16:creationId xmlns:a16="http://schemas.microsoft.com/office/drawing/2014/main" id="{F5E6C085-BEA1-496D-955E-07C1566296C3}"/>
              </a:ext>
            </a:extLst>
          </p:cNvPr>
          <p:cNvSpPr>
            <a:spLocks noGrp="1"/>
          </p:cNvSpPr>
          <p:nvPr>
            <p:ph type="body" idx="1"/>
          </p:nvPr>
        </p:nvSpPr>
        <p:spPr/>
        <p:txBody>
          <a:bodyPr/>
          <a:lstStyle/>
          <a:p>
            <a:endParaRPr lang="en-BE"/>
          </a:p>
        </p:txBody>
      </p:sp>
    </p:spTree>
    <p:extLst>
      <p:ext uri="{BB962C8B-B14F-4D97-AF65-F5344CB8AC3E}">
        <p14:creationId xmlns:p14="http://schemas.microsoft.com/office/powerpoint/2010/main" val="2608725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C190A09-5A72-4F66-B307-14222EB9E0EE}"/>
              </a:ext>
            </a:extLst>
          </p:cNvPr>
          <p:cNvSpPr>
            <a:spLocks noGrp="1"/>
          </p:cNvSpPr>
          <p:nvPr>
            <p:ph type="sldNum" sz="quarter" idx="22"/>
          </p:nvPr>
        </p:nvSpPr>
        <p:spPr/>
        <p:txBody>
          <a:bodyPr/>
          <a:lstStyle/>
          <a:p>
            <a:fld id="{B15F1DB1-D9C2-1046-8BE7-EC5E2F9F1FD0}" type="slidenum">
              <a:rPr lang="en-US" smtClean="0"/>
              <a:pPr/>
              <a:t>23</a:t>
            </a:fld>
            <a:endParaRPr lang="en-US" dirty="0"/>
          </a:p>
        </p:txBody>
      </p:sp>
      <p:pic>
        <p:nvPicPr>
          <p:cNvPr id="8" name="Picture 7">
            <a:extLst>
              <a:ext uri="{FF2B5EF4-FFF2-40B4-BE49-F238E27FC236}">
                <a16:creationId xmlns:a16="http://schemas.microsoft.com/office/drawing/2014/main" id="{95D2DE4A-6DAF-456C-BCF2-111BFE3B79FD}"/>
              </a:ext>
            </a:extLst>
          </p:cNvPr>
          <p:cNvPicPr>
            <a:picLocks noChangeAspect="1"/>
          </p:cNvPicPr>
          <p:nvPr/>
        </p:nvPicPr>
        <p:blipFill>
          <a:blip r:embed="rId3"/>
          <a:stretch>
            <a:fillRect/>
          </a:stretch>
        </p:blipFill>
        <p:spPr>
          <a:xfrm>
            <a:off x="2060325" y="1192302"/>
            <a:ext cx="8071349" cy="4848447"/>
          </a:xfrm>
          <a:prstGeom prst="rect">
            <a:avLst/>
          </a:prstGeom>
        </p:spPr>
      </p:pic>
      <p:sp>
        <p:nvSpPr>
          <p:cNvPr id="3" name="Text Placeholder 2">
            <a:extLst>
              <a:ext uri="{FF2B5EF4-FFF2-40B4-BE49-F238E27FC236}">
                <a16:creationId xmlns:a16="http://schemas.microsoft.com/office/drawing/2014/main" id="{895EFD7D-1836-4FAE-8D86-0EAA2B8B3CBB}"/>
              </a:ext>
            </a:extLst>
          </p:cNvPr>
          <p:cNvSpPr>
            <a:spLocks noGrp="1"/>
          </p:cNvSpPr>
          <p:nvPr>
            <p:ph type="body" idx="1"/>
          </p:nvPr>
        </p:nvSpPr>
        <p:spPr/>
        <p:txBody>
          <a:bodyPr/>
          <a:lstStyle/>
          <a:p>
            <a:endParaRPr lang="en-BE"/>
          </a:p>
        </p:txBody>
      </p:sp>
    </p:spTree>
    <p:extLst>
      <p:ext uri="{BB962C8B-B14F-4D97-AF65-F5344CB8AC3E}">
        <p14:creationId xmlns:p14="http://schemas.microsoft.com/office/powerpoint/2010/main" val="3307415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C190A09-5A72-4F66-B307-14222EB9E0EE}"/>
              </a:ext>
            </a:extLst>
          </p:cNvPr>
          <p:cNvSpPr>
            <a:spLocks noGrp="1"/>
          </p:cNvSpPr>
          <p:nvPr>
            <p:ph type="sldNum" sz="quarter" idx="22"/>
          </p:nvPr>
        </p:nvSpPr>
        <p:spPr/>
        <p:txBody>
          <a:bodyPr/>
          <a:lstStyle/>
          <a:p>
            <a:fld id="{B15F1DB1-D9C2-1046-8BE7-EC5E2F9F1FD0}" type="slidenum">
              <a:rPr lang="en-US" smtClean="0"/>
              <a:pPr/>
              <a:t>24</a:t>
            </a:fld>
            <a:endParaRPr lang="en-US" dirty="0"/>
          </a:p>
        </p:txBody>
      </p:sp>
      <p:sp>
        <p:nvSpPr>
          <p:cNvPr id="11" name="Text Placeholder 17">
            <a:extLst>
              <a:ext uri="{FF2B5EF4-FFF2-40B4-BE49-F238E27FC236}">
                <a16:creationId xmlns:a16="http://schemas.microsoft.com/office/drawing/2014/main" id="{9CA56965-A75D-4A88-9868-3894FCB72125}"/>
              </a:ext>
            </a:extLst>
          </p:cNvPr>
          <p:cNvSpPr>
            <a:spLocks noGrp="1"/>
          </p:cNvSpPr>
          <p:nvPr>
            <p:ph sz="quarter" idx="18"/>
          </p:nvPr>
        </p:nvSpPr>
        <p:spPr>
          <a:xfrm>
            <a:off x="113281" y="1526276"/>
            <a:ext cx="3674947" cy="479284"/>
          </a:xfrm>
        </p:spPr>
        <p:txBody>
          <a:bodyPr>
            <a:normAutofit fontScale="85000" lnSpcReduction="10000"/>
          </a:bodyPr>
          <a:lstStyle/>
          <a:p>
            <a:r>
              <a:rPr lang="en-BE" sz="2800" dirty="0"/>
              <a:t>M</a:t>
            </a:r>
            <a:r>
              <a:rPr lang="fr-FR" sz="2800" dirty="0"/>
              <a:t>o</a:t>
            </a:r>
            <a:r>
              <a:rPr lang="en-BE" sz="2800" dirty="0"/>
              <a:t>d</a:t>
            </a:r>
            <a:r>
              <a:rPr lang="fr-FR" sz="2800" dirty="0"/>
              <a:t>è</a:t>
            </a:r>
            <a:r>
              <a:rPr lang="en-BE" sz="2800" dirty="0"/>
              <a:t>l</a:t>
            </a:r>
            <a:r>
              <a:rPr lang="fr-FR" sz="2800" dirty="0"/>
              <a:t>e</a:t>
            </a:r>
            <a:r>
              <a:rPr lang="en-BE" sz="2800" dirty="0"/>
              <a:t>s </a:t>
            </a:r>
            <a:r>
              <a:rPr lang="fr-FR" sz="2800" dirty="0"/>
              <a:t>d</a:t>
            </a:r>
            <a:r>
              <a:rPr lang="en-BE" sz="2800" dirty="0"/>
              <a:t>e </a:t>
            </a:r>
            <a:r>
              <a:rPr lang="fr-FR" sz="2800" dirty="0"/>
              <a:t>f</a:t>
            </a:r>
            <a:r>
              <a:rPr lang="en-BE" sz="2800" dirty="0"/>
              <a:t>i</a:t>
            </a:r>
            <a:r>
              <a:rPr lang="fr-FR" sz="2800" dirty="0"/>
              <a:t>n</a:t>
            </a:r>
            <a:r>
              <a:rPr lang="en-BE" sz="2800" dirty="0"/>
              <a:t>a</a:t>
            </a:r>
            <a:r>
              <a:rPr lang="fr-FR" sz="2800" dirty="0"/>
              <a:t>n</a:t>
            </a:r>
            <a:r>
              <a:rPr lang="en-BE" sz="2800" dirty="0"/>
              <a:t>c</a:t>
            </a:r>
            <a:r>
              <a:rPr lang="fr-FR" sz="2800" dirty="0"/>
              <a:t>e</a:t>
            </a:r>
            <a:r>
              <a:rPr lang="en-BE" sz="2800" dirty="0"/>
              <a:t>me</a:t>
            </a:r>
            <a:r>
              <a:rPr lang="fr-FR" sz="2800" dirty="0"/>
              <a:t>n</a:t>
            </a:r>
            <a:r>
              <a:rPr lang="en-BE" sz="2800" dirty="0"/>
              <a:t>t</a:t>
            </a:r>
            <a:endParaRPr lang="en-GB" sz="2800" dirty="0"/>
          </a:p>
        </p:txBody>
      </p:sp>
      <p:sp>
        <p:nvSpPr>
          <p:cNvPr id="10" name="TextBox 9">
            <a:extLst>
              <a:ext uri="{FF2B5EF4-FFF2-40B4-BE49-F238E27FC236}">
                <a16:creationId xmlns:a16="http://schemas.microsoft.com/office/drawing/2014/main" id="{70A4157D-1300-49CB-8903-9B97C03A3E4F}"/>
              </a:ext>
            </a:extLst>
          </p:cNvPr>
          <p:cNvSpPr txBox="1"/>
          <p:nvPr/>
        </p:nvSpPr>
        <p:spPr>
          <a:xfrm>
            <a:off x="113281" y="2368757"/>
            <a:ext cx="3674947" cy="2862322"/>
          </a:xfrm>
          <a:prstGeom prst="rect">
            <a:avLst/>
          </a:prstGeom>
          <a:noFill/>
        </p:spPr>
        <p:txBody>
          <a:bodyPr wrap="square" rtlCol="0">
            <a:spAutoFit/>
          </a:bodyPr>
          <a:lstStyle/>
          <a:p>
            <a:pPr marL="800100" lvl="1" indent="-342900">
              <a:buFont typeface="Arial" panose="020B0604020202020204" pitchFamily="34" charset="0"/>
              <a:buChar char="•"/>
            </a:pPr>
            <a:r>
              <a:rPr lang="fr-FR" sz="2000" dirty="0">
                <a:solidFill>
                  <a:schemeClr val="accent1"/>
                </a:solidFill>
                <a:latin typeface="Arial" charset="0"/>
              </a:rPr>
              <a:t>U</a:t>
            </a:r>
            <a:r>
              <a:rPr lang="en-BE" sz="2000" dirty="0">
                <a:solidFill>
                  <a:schemeClr val="accent1"/>
                </a:solidFill>
                <a:latin typeface="Arial" charset="0"/>
              </a:rPr>
              <a:t>n </a:t>
            </a:r>
            <a:r>
              <a:rPr lang="fr-FR" sz="2000" dirty="0">
                <a:solidFill>
                  <a:schemeClr val="accent1"/>
                </a:solidFill>
                <a:latin typeface="Arial" charset="0"/>
              </a:rPr>
              <a:t>bon équilibre entre financements publics et privés</a:t>
            </a:r>
          </a:p>
          <a:p>
            <a:pPr marL="800100" lvl="1" indent="-342900">
              <a:buFont typeface="Arial" panose="020B0604020202020204" pitchFamily="34" charset="0"/>
              <a:buChar char="•"/>
            </a:pPr>
            <a:r>
              <a:rPr lang="fr-FR" sz="2000" dirty="0">
                <a:solidFill>
                  <a:schemeClr val="accent1"/>
                </a:solidFill>
                <a:latin typeface="Arial" charset="0"/>
              </a:rPr>
              <a:t>U</a:t>
            </a:r>
            <a:r>
              <a:rPr lang="en-BE" sz="2000" dirty="0">
                <a:solidFill>
                  <a:schemeClr val="accent1"/>
                </a:solidFill>
                <a:latin typeface="Arial" charset="0"/>
              </a:rPr>
              <a:t>ne </a:t>
            </a:r>
            <a:r>
              <a:rPr lang="fr-FR" sz="2000" dirty="0">
                <a:solidFill>
                  <a:schemeClr val="accent1"/>
                </a:solidFill>
                <a:latin typeface="Arial" charset="0"/>
              </a:rPr>
              <a:t>combinaison</a:t>
            </a:r>
            <a:r>
              <a:rPr lang="en-BE" sz="2000" dirty="0">
                <a:solidFill>
                  <a:schemeClr val="accent1"/>
                </a:solidFill>
                <a:latin typeface="Arial" charset="0"/>
              </a:rPr>
              <a:t> a</a:t>
            </a:r>
            <a:r>
              <a:rPr lang="fr-FR" sz="2000" dirty="0">
                <a:solidFill>
                  <a:schemeClr val="accent1"/>
                </a:solidFill>
                <a:latin typeface="Arial" charset="0"/>
              </a:rPr>
              <a:t>d</a:t>
            </a:r>
            <a:r>
              <a:rPr lang="en-BE" sz="2000" dirty="0">
                <a:solidFill>
                  <a:schemeClr val="accent1"/>
                </a:solidFill>
                <a:latin typeface="Arial" charset="0"/>
              </a:rPr>
              <a:t>a</a:t>
            </a:r>
            <a:r>
              <a:rPr lang="fr-FR" sz="2000" dirty="0">
                <a:solidFill>
                  <a:schemeClr val="accent1"/>
                </a:solidFill>
                <a:latin typeface="Arial" charset="0"/>
              </a:rPr>
              <a:t>p</a:t>
            </a:r>
            <a:r>
              <a:rPr lang="en-BE" sz="2000" dirty="0">
                <a:solidFill>
                  <a:schemeClr val="accent1"/>
                </a:solidFill>
                <a:latin typeface="Arial" charset="0"/>
              </a:rPr>
              <a:t>t</a:t>
            </a:r>
            <a:r>
              <a:rPr lang="fr-FR" sz="2000" dirty="0">
                <a:solidFill>
                  <a:schemeClr val="accent1"/>
                </a:solidFill>
                <a:latin typeface="Arial" charset="0"/>
              </a:rPr>
              <a:t>é</a:t>
            </a:r>
            <a:r>
              <a:rPr lang="en-BE" sz="2000" dirty="0">
                <a:solidFill>
                  <a:schemeClr val="accent1"/>
                </a:solidFill>
                <a:latin typeface="Arial" charset="0"/>
              </a:rPr>
              <a:t>e</a:t>
            </a:r>
            <a:r>
              <a:rPr lang="fr-FR" sz="2000" dirty="0">
                <a:solidFill>
                  <a:schemeClr val="accent1"/>
                </a:solidFill>
                <a:latin typeface="Arial" charset="0"/>
              </a:rPr>
              <a:t> d'outils de financement public</a:t>
            </a:r>
          </a:p>
          <a:p>
            <a:pPr marL="800100" lvl="1" indent="-342900">
              <a:buFont typeface="Arial" panose="020B0604020202020204" pitchFamily="34" charset="0"/>
              <a:buChar char="•"/>
            </a:pPr>
            <a:r>
              <a:rPr lang="en-BE" sz="2000" dirty="0">
                <a:solidFill>
                  <a:schemeClr val="accent1"/>
                </a:solidFill>
                <a:latin typeface="Arial" charset="0"/>
              </a:rPr>
              <a:t>P</a:t>
            </a:r>
            <a:r>
              <a:rPr lang="fr-FR" sz="2000" dirty="0">
                <a:solidFill>
                  <a:schemeClr val="accent1"/>
                </a:solidFill>
                <a:latin typeface="Arial" charset="0"/>
              </a:rPr>
              <a:t>r</a:t>
            </a:r>
            <a:r>
              <a:rPr lang="en-BE" sz="2000" dirty="0">
                <a:solidFill>
                  <a:schemeClr val="accent1"/>
                </a:solidFill>
                <a:latin typeface="Arial" charset="0"/>
              </a:rPr>
              <a:t>i</a:t>
            </a:r>
            <a:r>
              <a:rPr lang="fr-FR" sz="2000" dirty="0">
                <a:solidFill>
                  <a:schemeClr val="accent1"/>
                </a:solidFill>
                <a:latin typeface="Arial" charset="0"/>
              </a:rPr>
              <a:t>s</a:t>
            </a:r>
            <a:r>
              <a:rPr lang="en-BE" sz="2000" dirty="0">
                <a:solidFill>
                  <a:schemeClr val="accent1"/>
                </a:solidFill>
                <a:latin typeface="Arial" charset="0"/>
              </a:rPr>
              <a:t>e </a:t>
            </a:r>
            <a:r>
              <a:rPr lang="fr-FR" sz="2000" dirty="0">
                <a:solidFill>
                  <a:schemeClr val="accent1"/>
                </a:solidFill>
                <a:latin typeface="Arial" charset="0"/>
              </a:rPr>
              <a:t>e</a:t>
            </a:r>
            <a:r>
              <a:rPr lang="en-BE" sz="2000" dirty="0">
                <a:solidFill>
                  <a:schemeClr val="accent1"/>
                </a:solidFill>
                <a:latin typeface="Arial" charset="0"/>
              </a:rPr>
              <a:t>n</a:t>
            </a:r>
            <a:r>
              <a:rPr lang="fr-FR" sz="2000" dirty="0">
                <a:solidFill>
                  <a:schemeClr val="accent1"/>
                </a:solidFill>
                <a:latin typeface="Arial" charset="0"/>
              </a:rPr>
              <a:t> compte du pourcentage élevé de coûts fixes</a:t>
            </a:r>
            <a:endParaRPr lang="en-GB" sz="1900" dirty="0">
              <a:solidFill>
                <a:schemeClr val="accent1"/>
              </a:solidFill>
              <a:latin typeface="Arial" charset="0"/>
            </a:endParaRPr>
          </a:p>
        </p:txBody>
      </p:sp>
      <p:pic>
        <p:nvPicPr>
          <p:cNvPr id="12" name="Picture 3">
            <a:extLst>
              <a:ext uri="{FF2B5EF4-FFF2-40B4-BE49-F238E27FC236}">
                <a16:creationId xmlns:a16="http://schemas.microsoft.com/office/drawing/2014/main" id="{2DA10574-2DD3-4F09-B6EB-41EC8E528937}"/>
              </a:ext>
            </a:extLst>
          </p:cNvPr>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3929743" y="1159828"/>
            <a:ext cx="7957457" cy="4850829"/>
          </a:xfrm>
          <a:prstGeom prst="rect">
            <a:avLst/>
          </a:prstGeom>
          <a:noFill/>
          <a:ln w="9525">
            <a:noFill/>
            <a:miter lim="800000"/>
            <a:headEnd/>
            <a:tailEnd/>
          </a:ln>
        </p:spPr>
      </p:pic>
      <p:pic>
        <p:nvPicPr>
          <p:cNvPr id="6" name="Picture 5">
            <a:extLst>
              <a:ext uri="{FF2B5EF4-FFF2-40B4-BE49-F238E27FC236}">
                <a16:creationId xmlns:a16="http://schemas.microsoft.com/office/drawing/2014/main" id="{4585BE81-A975-4F00-8E63-2CF286CE0691}"/>
              </a:ext>
            </a:extLst>
          </p:cNvPr>
          <p:cNvPicPr>
            <a:picLocks noChangeAspect="1"/>
          </p:cNvPicPr>
          <p:nvPr/>
        </p:nvPicPr>
        <p:blipFill>
          <a:blip r:embed="rId4"/>
          <a:stretch>
            <a:fillRect/>
          </a:stretch>
        </p:blipFill>
        <p:spPr>
          <a:xfrm>
            <a:off x="650914" y="230893"/>
            <a:ext cx="5169856" cy="329213"/>
          </a:xfrm>
          <a:prstGeom prst="rect">
            <a:avLst/>
          </a:prstGeom>
        </p:spPr>
      </p:pic>
    </p:spTree>
    <p:extLst>
      <p:ext uri="{BB962C8B-B14F-4D97-AF65-F5344CB8AC3E}">
        <p14:creationId xmlns:p14="http://schemas.microsoft.com/office/powerpoint/2010/main" val="2023433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C190A09-5A72-4F66-B307-14222EB9E0EE}"/>
              </a:ext>
            </a:extLst>
          </p:cNvPr>
          <p:cNvSpPr>
            <a:spLocks noGrp="1"/>
          </p:cNvSpPr>
          <p:nvPr>
            <p:ph type="sldNum" sz="quarter" idx="22"/>
          </p:nvPr>
        </p:nvSpPr>
        <p:spPr/>
        <p:txBody>
          <a:bodyPr/>
          <a:lstStyle/>
          <a:p>
            <a:fld id="{B15F1DB1-D9C2-1046-8BE7-EC5E2F9F1FD0}" type="slidenum">
              <a:rPr lang="en-US" smtClean="0"/>
              <a:pPr/>
              <a:t>25</a:t>
            </a:fld>
            <a:endParaRPr lang="en-US" dirty="0"/>
          </a:p>
        </p:txBody>
      </p:sp>
      <p:sp>
        <p:nvSpPr>
          <p:cNvPr id="4" name="Content Placeholder 3">
            <a:extLst>
              <a:ext uri="{FF2B5EF4-FFF2-40B4-BE49-F238E27FC236}">
                <a16:creationId xmlns:a16="http://schemas.microsoft.com/office/drawing/2014/main" id="{2457ED85-5439-41AF-A9CF-A47A33FA7799}"/>
              </a:ext>
            </a:extLst>
          </p:cNvPr>
          <p:cNvSpPr>
            <a:spLocks noGrp="1"/>
          </p:cNvSpPr>
          <p:nvPr>
            <p:ph sz="quarter" idx="18"/>
          </p:nvPr>
        </p:nvSpPr>
        <p:spPr>
          <a:xfrm>
            <a:off x="766424" y="1382034"/>
            <a:ext cx="2727890" cy="2346097"/>
          </a:xfrm>
        </p:spPr>
        <p:txBody>
          <a:bodyPr>
            <a:normAutofit/>
          </a:bodyPr>
          <a:lstStyle/>
          <a:p>
            <a:r>
              <a:rPr lang="en-BE" sz="2600" dirty="0" err="1"/>
              <a:t>Modèles</a:t>
            </a:r>
            <a:r>
              <a:rPr lang="en-BE" sz="2600" dirty="0"/>
              <a:t> de </a:t>
            </a:r>
            <a:r>
              <a:rPr lang="en-BE" sz="2600" dirty="0" err="1"/>
              <a:t>financem</a:t>
            </a:r>
            <a:r>
              <a:rPr lang="fr-FR" sz="2600" dirty="0"/>
              <a:t>e</a:t>
            </a:r>
            <a:r>
              <a:rPr lang="en-BE" sz="2600" dirty="0"/>
              <a:t>n</a:t>
            </a:r>
            <a:r>
              <a:rPr lang="fr-FR" sz="2600" dirty="0"/>
              <a:t>t</a:t>
            </a:r>
            <a:r>
              <a:rPr lang="en-BE" sz="2600" dirty="0"/>
              <a:t> – </a:t>
            </a:r>
            <a:r>
              <a:rPr lang="fr-FR" sz="2600" dirty="0"/>
              <a:t>é</a:t>
            </a:r>
            <a:r>
              <a:rPr lang="en-BE" sz="2600" dirty="0" err="1"/>
              <a:t>léments</a:t>
            </a:r>
            <a:r>
              <a:rPr lang="en-BE" sz="2600" dirty="0"/>
              <a:t> à prendre e</a:t>
            </a:r>
            <a:r>
              <a:rPr lang="fr-FR" sz="2600" dirty="0"/>
              <a:t>n</a:t>
            </a:r>
            <a:r>
              <a:rPr lang="en-BE" sz="2600" dirty="0"/>
              <a:t> </a:t>
            </a:r>
            <a:r>
              <a:rPr lang="fr-FR" sz="2600" dirty="0"/>
              <a:t>c</a:t>
            </a:r>
            <a:r>
              <a:rPr lang="en-BE" sz="2600" dirty="0"/>
              <a:t>o</a:t>
            </a:r>
            <a:r>
              <a:rPr lang="fr-FR" sz="2600" dirty="0"/>
              <a:t>n</a:t>
            </a:r>
            <a:r>
              <a:rPr lang="en-BE" sz="2600" dirty="0"/>
              <a:t>s</a:t>
            </a:r>
            <a:r>
              <a:rPr lang="fr-FR" sz="2600" dirty="0"/>
              <a:t>i</a:t>
            </a:r>
            <a:r>
              <a:rPr lang="en-BE" sz="2600" dirty="0"/>
              <a:t>d</a:t>
            </a:r>
            <a:r>
              <a:rPr lang="fr-FR" sz="2600" dirty="0"/>
              <a:t>é</a:t>
            </a:r>
            <a:r>
              <a:rPr lang="en-BE" sz="2600" dirty="0"/>
              <a:t>r</a:t>
            </a:r>
            <a:r>
              <a:rPr lang="fr-FR" sz="2600" dirty="0"/>
              <a:t>a</a:t>
            </a:r>
            <a:r>
              <a:rPr lang="en-BE" sz="2600" dirty="0"/>
              <a:t>t</a:t>
            </a:r>
            <a:r>
              <a:rPr lang="fr-FR" sz="2600" dirty="0"/>
              <a:t>i</a:t>
            </a:r>
            <a:r>
              <a:rPr lang="en-BE" sz="2600" dirty="0"/>
              <a:t>o</a:t>
            </a:r>
            <a:r>
              <a:rPr lang="fr-FR" sz="2600" dirty="0"/>
              <a:t>n</a:t>
            </a:r>
            <a:endParaRPr lang="en-GB" sz="2600" dirty="0"/>
          </a:p>
        </p:txBody>
      </p:sp>
      <p:sp>
        <p:nvSpPr>
          <p:cNvPr id="8" name="Rectangle 7">
            <a:extLst>
              <a:ext uri="{FF2B5EF4-FFF2-40B4-BE49-F238E27FC236}">
                <a16:creationId xmlns:a16="http://schemas.microsoft.com/office/drawing/2014/main" id="{58FAF5C5-E1F8-4AC8-807A-677B224CC112}"/>
              </a:ext>
            </a:extLst>
          </p:cNvPr>
          <p:cNvSpPr/>
          <p:nvPr/>
        </p:nvSpPr>
        <p:spPr>
          <a:xfrm>
            <a:off x="3600592" y="1173244"/>
            <a:ext cx="7907233" cy="5814349"/>
          </a:xfrm>
          <a:prstGeom prst="rect">
            <a:avLst/>
          </a:prstGeom>
        </p:spPr>
        <p:txBody>
          <a:bodyPr wrap="square">
            <a:spAutoFit/>
          </a:bodyPr>
          <a:lstStyle/>
          <a:p>
            <a:pPr marL="342900" indent="-342900" algn="just">
              <a:lnSpc>
                <a:spcPct val="107000"/>
              </a:lnSpc>
              <a:spcBef>
                <a:spcPts val="900"/>
              </a:spcBef>
              <a:spcAft>
                <a:spcPts val="900"/>
              </a:spcAft>
              <a:buFont typeface="Arial" panose="020B0604020202020204" pitchFamily="34" charset="0"/>
              <a:buChar char="•"/>
            </a:pPr>
            <a:r>
              <a:rPr lang="fr-FR" sz="2200" dirty="0">
                <a:solidFill>
                  <a:schemeClr val="accent1"/>
                </a:solidFill>
                <a:latin typeface="Arial" charset="0"/>
              </a:rPr>
              <a:t>La conception d’un modèle de financement public doit privilégier une perspective à long terme.</a:t>
            </a:r>
          </a:p>
          <a:p>
            <a:pPr marL="342900" indent="-342900" algn="just">
              <a:lnSpc>
                <a:spcPct val="107000"/>
              </a:lnSpc>
              <a:spcBef>
                <a:spcPts val="900"/>
              </a:spcBef>
              <a:spcAft>
                <a:spcPts val="900"/>
              </a:spcAft>
              <a:buFont typeface="Arial" panose="020B0604020202020204" pitchFamily="34" charset="0"/>
              <a:buChar char="•"/>
            </a:pPr>
            <a:r>
              <a:rPr lang="fr-FR" sz="2200" dirty="0">
                <a:solidFill>
                  <a:schemeClr val="accent1"/>
                </a:solidFill>
                <a:latin typeface="Arial" charset="0"/>
              </a:rPr>
              <a:t>Les autorités publiques ont la responsabilité du choix du modèle de financement qui correspond à leur système d’enseignement supérieur.</a:t>
            </a:r>
          </a:p>
          <a:p>
            <a:pPr marL="342900" indent="-342900" algn="just">
              <a:lnSpc>
                <a:spcPct val="107000"/>
              </a:lnSpc>
              <a:spcBef>
                <a:spcPts val="900"/>
              </a:spcBef>
              <a:spcAft>
                <a:spcPts val="900"/>
              </a:spcAft>
              <a:buFont typeface="Arial" panose="020B0604020202020204" pitchFamily="34" charset="0"/>
              <a:buChar char="•"/>
            </a:pPr>
            <a:r>
              <a:rPr lang="fr-FR" sz="2200" dirty="0">
                <a:solidFill>
                  <a:schemeClr val="accent1"/>
                </a:solidFill>
                <a:latin typeface="Arial" charset="0"/>
              </a:rPr>
              <a:t>Lignes directrices: simplification et transparence</a:t>
            </a:r>
          </a:p>
          <a:p>
            <a:pPr marL="342900" indent="-342900" algn="just">
              <a:lnSpc>
                <a:spcPct val="107000"/>
              </a:lnSpc>
              <a:spcBef>
                <a:spcPts val="900"/>
              </a:spcBef>
              <a:spcAft>
                <a:spcPts val="900"/>
              </a:spcAft>
              <a:buFont typeface="Arial" panose="020B0604020202020204" pitchFamily="34" charset="0"/>
              <a:buChar char="•"/>
            </a:pPr>
            <a:r>
              <a:rPr lang="fr-FR" sz="2200" dirty="0">
                <a:solidFill>
                  <a:schemeClr val="accent1"/>
                </a:solidFill>
                <a:latin typeface="Arial" charset="0"/>
              </a:rPr>
              <a:t>Il est important de s’assurer que le autorités publiques et le secteur s’accordent sur le but et les composantes principales du modèle en cours d’élaboration.</a:t>
            </a:r>
          </a:p>
          <a:p>
            <a:pPr marL="342900" indent="-342900" algn="just">
              <a:lnSpc>
                <a:spcPct val="107000"/>
              </a:lnSpc>
              <a:spcBef>
                <a:spcPts val="900"/>
              </a:spcBef>
              <a:spcAft>
                <a:spcPts val="900"/>
              </a:spcAft>
              <a:buFont typeface="Arial" panose="020B0604020202020204" pitchFamily="34" charset="0"/>
              <a:buChar char="•"/>
            </a:pPr>
            <a:r>
              <a:rPr lang="fr-FR" sz="2200" dirty="0">
                <a:solidFill>
                  <a:schemeClr val="accent1"/>
                </a:solidFill>
                <a:latin typeface="Arial" charset="0"/>
              </a:rPr>
              <a:t>Il convient de développer la formule de financement en concertation avec le secteur afin de s’assurer de la pertinence et l’adéquation des critères retenus.</a:t>
            </a:r>
          </a:p>
          <a:p>
            <a:pPr marL="342900" indent="-342900" algn="just">
              <a:lnSpc>
                <a:spcPct val="107000"/>
              </a:lnSpc>
              <a:buFont typeface="Arial" panose="020B0604020202020204" pitchFamily="34" charset="0"/>
              <a:buChar char="•"/>
            </a:pPr>
            <a:endParaRPr lang="en-BE" sz="2200" dirty="0">
              <a:solidFill>
                <a:schemeClr val="accent1"/>
              </a:solidFill>
              <a:latin typeface="Arial" charset="0"/>
            </a:endParaRPr>
          </a:p>
        </p:txBody>
      </p:sp>
      <p:sp>
        <p:nvSpPr>
          <p:cNvPr id="10" name="Text Placeholder 9">
            <a:extLst>
              <a:ext uri="{FF2B5EF4-FFF2-40B4-BE49-F238E27FC236}">
                <a16:creationId xmlns:a16="http://schemas.microsoft.com/office/drawing/2014/main" id="{073D1EF0-3E84-488A-A12B-DAE564F55CB8}"/>
              </a:ext>
            </a:extLst>
          </p:cNvPr>
          <p:cNvSpPr>
            <a:spLocks noGrp="1"/>
          </p:cNvSpPr>
          <p:nvPr>
            <p:ph type="body" idx="1"/>
          </p:nvPr>
        </p:nvSpPr>
        <p:spPr/>
        <p:txBody>
          <a:bodyPr/>
          <a:lstStyle/>
          <a:p>
            <a:endParaRPr lang="en-BE"/>
          </a:p>
        </p:txBody>
      </p:sp>
    </p:spTree>
    <p:extLst>
      <p:ext uri="{BB962C8B-B14F-4D97-AF65-F5344CB8AC3E}">
        <p14:creationId xmlns:p14="http://schemas.microsoft.com/office/powerpoint/2010/main" val="2916166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C190A09-5A72-4F66-B307-14222EB9E0EE}"/>
              </a:ext>
            </a:extLst>
          </p:cNvPr>
          <p:cNvSpPr>
            <a:spLocks noGrp="1"/>
          </p:cNvSpPr>
          <p:nvPr>
            <p:ph type="sldNum" sz="quarter" idx="22"/>
          </p:nvPr>
        </p:nvSpPr>
        <p:spPr/>
        <p:txBody>
          <a:bodyPr/>
          <a:lstStyle/>
          <a:p>
            <a:fld id="{B15F1DB1-D9C2-1046-8BE7-EC5E2F9F1FD0}" type="slidenum">
              <a:rPr lang="en-US" smtClean="0"/>
              <a:pPr/>
              <a:t>26</a:t>
            </a:fld>
            <a:endParaRPr lang="en-US" dirty="0"/>
          </a:p>
        </p:txBody>
      </p:sp>
      <p:sp>
        <p:nvSpPr>
          <p:cNvPr id="4" name="Content Placeholder 3">
            <a:extLst>
              <a:ext uri="{FF2B5EF4-FFF2-40B4-BE49-F238E27FC236}">
                <a16:creationId xmlns:a16="http://schemas.microsoft.com/office/drawing/2014/main" id="{2457ED85-5439-41AF-A9CF-A47A33FA7799}"/>
              </a:ext>
            </a:extLst>
          </p:cNvPr>
          <p:cNvSpPr>
            <a:spLocks noGrp="1"/>
          </p:cNvSpPr>
          <p:nvPr>
            <p:ph sz="quarter" idx="18"/>
          </p:nvPr>
        </p:nvSpPr>
        <p:spPr>
          <a:xfrm>
            <a:off x="766424" y="1382034"/>
            <a:ext cx="2727890" cy="2346097"/>
          </a:xfrm>
        </p:spPr>
        <p:txBody>
          <a:bodyPr>
            <a:normAutofit/>
          </a:bodyPr>
          <a:lstStyle/>
          <a:p>
            <a:r>
              <a:rPr lang="en-BE" sz="2600" dirty="0" err="1"/>
              <a:t>Modèles</a:t>
            </a:r>
            <a:r>
              <a:rPr lang="en-BE" sz="2600" dirty="0"/>
              <a:t> de </a:t>
            </a:r>
            <a:r>
              <a:rPr lang="en-BE" sz="2600" dirty="0" err="1"/>
              <a:t>financem</a:t>
            </a:r>
            <a:r>
              <a:rPr lang="fr-FR" sz="2600" dirty="0"/>
              <a:t>e</a:t>
            </a:r>
            <a:r>
              <a:rPr lang="en-BE" sz="2600" dirty="0"/>
              <a:t>n</a:t>
            </a:r>
            <a:r>
              <a:rPr lang="fr-FR" sz="2600" dirty="0"/>
              <a:t>t</a:t>
            </a:r>
            <a:r>
              <a:rPr lang="en-BE" sz="2600" dirty="0"/>
              <a:t> – </a:t>
            </a:r>
            <a:r>
              <a:rPr lang="fr-FR" sz="2600" dirty="0"/>
              <a:t>é</a:t>
            </a:r>
            <a:r>
              <a:rPr lang="en-BE" sz="2600" dirty="0" err="1"/>
              <a:t>léments</a:t>
            </a:r>
            <a:r>
              <a:rPr lang="en-BE" sz="2600" dirty="0"/>
              <a:t> à prendre e</a:t>
            </a:r>
            <a:r>
              <a:rPr lang="fr-FR" sz="2600" dirty="0"/>
              <a:t>n</a:t>
            </a:r>
            <a:r>
              <a:rPr lang="en-BE" sz="2600" dirty="0"/>
              <a:t> </a:t>
            </a:r>
            <a:r>
              <a:rPr lang="fr-FR" sz="2600" dirty="0"/>
              <a:t>c</a:t>
            </a:r>
            <a:r>
              <a:rPr lang="en-BE" sz="2600" dirty="0"/>
              <a:t>o</a:t>
            </a:r>
            <a:r>
              <a:rPr lang="fr-FR" sz="2600" dirty="0"/>
              <a:t>n</a:t>
            </a:r>
            <a:r>
              <a:rPr lang="en-BE" sz="2600" dirty="0"/>
              <a:t>s</a:t>
            </a:r>
            <a:r>
              <a:rPr lang="fr-FR" sz="2600" dirty="0"/>
              <a:t>i</a:t>
            </a:r>
            <a:r>
              <a:rPr lang="en-BE" sz="2600" dirty="0"/>
              <a:t>d</a:t>
            </a:r>
            <a:r>
              <a:rPr lang="fr-FR" sz="2600" dirty="0"/>
              <a:t>é</a:t>
            </a:r>
            <a:r>
              <a:rPr lang="en-BE" sz="2600" dirty="0"/>
              <a:t>r</a:t>
            </a:r>
            <a:r>
              <a:rPr lang="fr-FR" sz="2600" dirty="0"/>
              <a:t>a</a:t>
            </a:r>
            <a:r>
              <a:rPr lang="en-BE" sz="2600" dirty="0"/>
              <a:t>t</a:t>
            </a:r>
            <a:r>
              <a:rPr lang="fr-FR" sz="2600" dirty="0"/>
              <a:t>i</a:t>
            </a:r>
            <a:r>
              <a:rPr lang="en-BE" sz="2600" dirty="0"/>
              <a:t>o</a:t>
            </a:r>
            <a:r>
              <a:rPr lang="fr-FR" sz="2600" dirty="0"/>
              <a:t>n</a:t>
            </a:r>
            <a:endParaRPr lang="en-GB" sz="2600" dirty="0"/>
          </a:p>
        </p:txBody>
      </p:sp>
      <p:sp>
        <p:nvSpPr>
          <p:cNvPr id="8" name="Rectangle 7">
            <a:extLst>
              <a:ext uri="{FF2B5EF4-FFF2-40B4-BE49-F238E27FC236}">
                <a16:creationId xmlns:a16="http://schemas.microsoft.com/office/drawing/2014/main" id="{58FAF5C5-E1F8-4AC8-807A-677B224CC112}"/>
              </a:ext>
            </a:extLst>
          </p:cNvPr>
          <p:cNvSpPr/>
          <p:nvPr/>
        </p:nvSpPr>
        <p:spPr>
          <a:xfrm>
            <a:off x="3600592" y="1173244"/>
            <a:ext cx="7907233" cy="4628126"/>
          </a:xfrm>
          <a:prstGeom prst="rect">
            <a:avLst/>
          </a:prstGeom>
        </p:spPr>
        <p:txBody>
          <a:bodyPr wrap="square">
            <a:spAutoFit/>
          </a:bodyPr>
          <a:lstStyle/>
          <a:p>
            <a:pPr marL="342900" indent="-342900" algn="just">
              <a:lnSpc>
                <a:spcPct val="107000"/>
              </a:lnSpc>
              <a:spcBef>
                <a:spcPts val="900"/>
              </a:spcBef>
              <a:spcAft>
                <a:spcPts val="900"/>
              </a:spcAft>
              <a:buFont typeface="Arial" panose="020B0604020202020204" pitchFamily="34" charset="0"/>
              <a:buChar char="•"/>
            </a:pPr>
            <a:r>
              <a:rPr lang="fr-FR" sz="2200" dirty="0">
                <a:solidFill>
                  <a:schemeClr val="accent1"/>
                </a:solidFill>
                <a:latin typeface="Arial" charset="0"/>
              </a:rPr>
              <a:t>Il est important de prendre en compte les difficultés éventuelles liées à la mesure des indicateurs choisis et à la nécessité de générer de (nouvelles) données.</a:t>
            </a:r>
          </a:p>
          <a:p>
            <a:pPr marL="342900" indent="-342900" algn="just">
              <a:lnSpc>
                <a:spcPct val="107000"/>
              </a:lnSpc>
              <a:spcBef>
                <a:spcPts val="900"/>
              </a:spcBef>
              <a:spcAft>
                <a:spcPts val="900"/>
              </a:spcAft>
              <a:buFont typeface="Arial" panose="020B0604020202020204" pitchFamily="34" charset="0"/>
              <a:buChar char="•"/>
            </a:pPr>
            <a:r>
              <a:rPr lang="fr-FR" sz="2200" dirty="0">
                <a:solidFill>
                  <a:schemeClr val="accent1"/>
                </a:solidFill>
                <a:latin typeface="Arial" charset="0"/>
              </a:rPr>
              <a:t>De même, la capacité des universités à agir sur les critères retenus est un élément essentiel afin de développer un modèle incitatif. Dès lors, les critères qui dépendent fortement de facteurs externes devraient être rejetés.</a:t>
            </a:r>
          </a:p>
          <a:p>
            <a:pPr marL="342900" indent="-342900" algn="just">
              <a:lnSpc>
                <a:spcPct val="107000"/>
              </a:lnSpc>
              <a:spcBef>
                <a:spcPts val="900"/>
              </a:spcBef>
              <a:spcAft>
                <a:spcPts val="900"/>
              </a:spcAft>
              <a:buFont typeface="Arial" panose="020B0604020202020204" pitchFamily="34" charset="0"/>
              <a:buChar char="•"/>
            </a:pPr>
            <a:r>
              <a:rPr lang="fr-FR" sz="2200" dirty="0">
                <a:solidFill>
                  <a:schemeClr val="accent1"/>
                </a:solidFill>
                <a:latin typeface="Arial" charset="0"/>
              </a:rPr>
              <a:t>Un processus de suivi et de contrôle doit être mis en place afin d’évaluer la qualité de l’exécution du modèle, et son impact sur les universités.</a:t>
            </a:r>
          </a:p>
          <a:p>
            <a:pPr marL="342900" indent="-342900" algn="just">
              <a:lnSpc>
                <a:spcPct val="107000"/>
              </a:lnSpc>
              <a:buFont typeface="Arial" panose="020B0604020202020204" pitchFamily="34" charset="0"/>
              <a:buChar char="•"/>
            </a:pPr>
            <a:endParaRPr lang="en-BE" sz="2200" dirty="0">
              <a:solidFill>
                <a:schemeClr val="accent1"/>
              </a:solidFill>
              <a:latin typeface="Arial" charset="0"/>
            </a:endParaRPr>
          </a:p>
        </p:txBody>
      </p:sp>
      <p:sp>
        <p:nvSpPr>
          <p:cNvPr id="10" name="Text Placeholder 9">
            <a:extLst>
              <a:ext uri="{FF2B5EF4-FFF2-40B4-BE49-F238E27FC236}">
                <a16:creationId xmlns:a16="http://schemas.microsoft.com/office/drawing/2014/main" id="{073D1EF0-3E84-488A-A12B-DAE564F55CB8}"/>
              </a:ext>
            </a:extLst>
          </p:cNvPr>
          <p:cNvSpPr>
            <a:spLocks noGrp="1"/>
          </p:cNvSpPr>
          <p:nvPr>
            <p:ph type="body" idx="1"/>
          </p:nvPr>
        </p:nvSpPr>
        <p:spPr/>
        <p:txBody>
          <a:bodyPr/>
          <a:lstStyle/>
          <a:p>
            <a:endParaRPr lang="en-BE"/>
          </a:p>
        </p:txBody>
      </p:sp>
    </p:spTree>
    <p:extLst>
      <p:ext uri="{BB962C8B-B14F-4D97-AF65-F5344CB8AC3E}">
        <p14:creationId xmlns:p14="http://schemas.microsoft.com/office/powerpoint/2010/main" val="3173611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A5779-9EBC-4CE7-AAB2-C4B4F1520088}"/>
              </a:ext>
            </a:extLst>
          </p:cNvPr>
          <p:cNvSpPr>
            <a:spLocks noGrp="1"/>
          </p:cNvSpPr>
          <p:nvPr>
            <p:ph type="ctrTitle"/>
          </p:nvPr>
        </p:nvSpPr>
        <p:spPr>
          <a:xfrm>
            <a:off x="743970" y="2794304"/>
            <a:ext cx="10452114" cy="1764996"/>
          </a:xfrm>
        </p:spPr>
        <p:txBody>
          <a:bodyPr>
            <a:normAutofit fontScale="90000"/>
          </a:bodyPr>
          <a:lstStyle/>
          <a:p>
            <a:pPr>
              <a:lnSpc>
                <a:spcPct val="100000"/>
              </a:lnSpc>
            </a:pPr>
            <a:br>
              <a:rPr lang="en-BE" dirty="0"/>
            </a:br>
            <a:br>
              <a:rPr lang="en-BE" dirty="0"/>
            </a:br>
            <a:r>
              <a:rPr lang="en-GB" b="1" dirty="0"/>
              <a:t> </a:t>
            </a:r>
            <a:br>
              <a:rPr lang="en-GB" b="1" dirty="0"/>
            </a:br>
            <a:br>
              <a:rPr lang="en-BE" dirty="0"/>
            </a:br>
            <a:endParaRPr lang="en-BE" dirty="0"/>
          </a:p>
        </p:txBody>
      </p:sp>
      <p:sp>
        <p:nvSpPr>
          <p:cNvPr id="3" name="Subtitle 2">
            <a:extLst>
              <a:ext uri="{FF2B5EF4-FFF2-40B4-BE49-F238E27FC236}">
                <a16:creationId xmlns:a16="http://schemas.microsoft.com/office/drawing/2014/main" id="{81F71514-398E-4D1F-A1AB-224F984A069D}"/>
              </a:ext>
            </a:extLst>
          </p:cNvPr>
          <p:cNvSpPr>
            <a:spLocks noGrp="1"/>
          </p:cNvSpPr>
          <p:nvPr>
            <p:ph type="subTitle" idx="1"/>
          </p:nvPr>
        </p:nvSpPr>
        <p:spPr>
          <a:xfrm>
            <a:off x="770096" y="2322642"/>
            <a:ext cx="3270276" cy="566934"/>
          </a:xfrm>
        </p:spPr>
        <p:txBody>
          <a:bodyPr>
            <a:normAutofit fontScale="47500" lnSpcReduction="20000"/>
          </a:bodyPr>
          <a:lstStyle/>
          <a:p>
            <a:r>
              <a:rPr lang="fr-FR" dirty="0"/>
              <a:t>R</a:t>
            </a:r>
            <a:r>
              <a:rPr lang="en-BE" dirty="0"/>
              <a:t>e</a:t>
            </a:r>
            <a:r>
              <a:rPr lang="fr-FR" dirty="0"/>
              <a:t>Ss</a:t>
            </a:r>
            <a:r>
              <a:rPr lang="en-BE" dirty="0"/>
              <a:t>o</a:t>
            </a:r>
            <a:r>
              <a:rPr lang="fr-FR" dirty="0"/>
              <a:t>u</a:t>
            </a:r>
            <a:r>
              <a:rPr lang="en-BE" dirty="0"/>
              <a:t>r</a:t>
            </a:r>
            <a:r>
              <a:rPr lang="fr-FR" dirty="0"/>
              <a:t>c</a:t>
            </a:r>
            <a:r>
              <a:rPr lang="en-BE" dirty="0"/>
              <a:t>e</a:t>
            </a:r>
            <a:r>
              <a:rPr lang="fr-FR" dirty="0"/>
              <a:t>s</a:t>
            </a:r>
            <a:r>
              <a:rPr lang="en-BE" dirty="0"/>
              <a:t>:</a:t>
            </a:r>
          </a:p>
          <a:p>
            <a:r>
              <a:rPr lang="fr-FR" b="0" u="sng" dirty="0">
                <a:hlinkClick r:id="rId3"/>
              </a:rPr>
              <a:t>http://bit.ly/efficientfunding</a:t>
            </a:r>
            <a:r>
              <a:rPr lang="fr-FR" dirty="0"/>
              <a:t> </a:t>
            </a:r>
            <a:endParaRPr lang="en-BE" dirty="0"/>
          </a:p>
        </p:txBody>
      </p:sp>
      <p:pic>
        <p:nvPicPr>
          <p:cNvPr id="4" name="Picture 3">
            <a:hlinkClick r:id="rId4"/>
            <a:extLst>
              <a:ext uri="{FF2B5EF4-FFF2-40B4-BE49-F238E27FC236}">
                <a16:creationId xmlns:a16="http://schemas.microsoft.com/office/drawing/2014/main" id="{7561E485-CE00-4105-891F-9DCB4A102978}"/>
              </a:ext>
            </a:extLst>
          </p:cNvPr>
          <p:cNvPicPr>
            <a:picLocks noChangeAspect="1"/>
          </p:cNvPicPr>
          <p:nvPr/>
        </p:nvPicPr>
        <p:blipFill>
          <a:blip r:embed="rId5"/>
          <a:stretch>
            <a:fillRect/>
          </a:stretch>
        </p:blipFill>
        <p:spPr>
          <a:xfrm>
            <a:off x="4124989" y="1791586"/>
            <a:ext cx="7429500" cy="4572000"/>
          </a:xfrm>
          <a:prstGeom prst="rect">
            <a:avLst/>
          </a:prstGeom>
        </p:spPr>
      </p:pic>
    </p:spTree>
    <p:extLst>
      <p:ext uri="{BB962C8B-B14F-4D97-AF65-F5344CB8AC3E}">
        <p14:creationId xmlns:p14="http://schemas.microsoft.com/office/powerpoint/2010/main" val="2936504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2F38E2-100F-40F7-AED8-BFEB8A714A08}"/>
              </a:ext>
            </a:extLst>
          </p:cNvPr>
          <p:cNvSpPr>
            <a:spLocks noGrp="1"/>
          </p:cNvSpPr>
          <p:nvPr>
            <p:ph sz="quarter" idx="18"/>
          </p:nvPr>
        </p:nvSpPr>
        <p:spPr>
          <a:xfrm>
            <a:off x="173826" y="1288081"/>
            <a:ext cx="3829512" cy="3856488"/>
          </a:xfrm>
        </p:spPr>
        <p:txBody>
          <a:bodyPr>
            <a:normAutofit lnSpcReduction="10000"/>
          </a:bodyPr>
          <a:lstStyle/>
          <a:p>
            <a:r>
              <a:rPr lang="fr-FR" sz="3200" dirty="0"/>
              <a:t>Te</a:t>
            </a:r>
            <a:r>
              <a:rPr lang="en-BE" sz="3200" dirty="0"/>
              <a:t>n</a:t>
            </a:r>
            <a:r>
              <a:rPr lang="fr-FR" sz="3200" dirty="0"/>
              <a:t>d</a:t>
            </a:r>
            <a:r>
              <a:rPr lang="en-BE" sz="3200" dirty="0"/>
              <a:t>a</a:t>
            </a:r>
            <a:r>
              <a:rPr lang="fr-FR" sz="3200" dirty="0"/>
              <a:t>n</a:t>
            </a:r>
            <a:r>
              <a:rPr lang="en-BE" sz="3200" dirty="0"/>
              <a:t>c</a:t>
            </a:r>
            <a:r>
              <a:rPr lang="fr-FR" sz="3200" dirty="0"/>
              <a:t>e</a:t>
            </a:r>
            <a:r>
              <a:rPr lang="en-BE" sz="3200" dirty="0"/>
              <a:t> 4: </a:t>
            </a:r>
          </a:p>
          <a:p>
            <a:endParaRPr lang="en-BE" sz="3200" dirty="0"/>
          </a:p>
          <a:p>
            <a:r>
              <a:rPr lang="fr-FR" sz="3200" dirty="0"/>
              <a:t>Le financement de la recherche par l'UE doit encore être simplifié et répondre aux besoins</a:t>
            </a:r>
            <a:endParaRPr lang="en-BE" sz="3200" dirty="0"/>
          </a:p>
        </p:txBody>
      </p:sp>
      <p:sp>
        <p:nvSpPr>
          <p:cNvPr id="4" name="Slide Number Placeholder 3">
            <a:extLst>
              <a:ext uri="{FF2B5EF4-FFF2-40B4-BE49-F238E27FC236}">
                <a16:creationId xmlns:a16="http://schemas.microsoft.com/office/drawing/2014/main" id="{8C7F7D65-A41A-4BD1-8A8C-3C569A5FB0D4}"/>
              </a:ext>
            </a:extLst>
          </p:cNvPr>
          <p:cNvSpPr>
            <a:spLocks noGrp="1"/>
          </p:cNvSpPr>
          <p:nvPr>
            <p:ph type="sldNum" sz="quarter" idx="22"/>
          </p:nvPr>
        </p:nvSpPr>
        <p:spPr/>
        <p:txBody>
          <a:bodyPr/>
          <a:lstStyle/>
          <a:p>
            <a:fld id="{B15F1DB1-D9C2-1046-8BE7-EC5E2F9F1FD0}" type="slidenum">
              <a:rPr lang="en-US" smtClean="0"/>
              <a:pPr/>
              <a:t>28</a:t>
            </a:fld>
            <a:endParaRPr lang="en-US" dirty="0"/>
          </a:p>
        </p:txBody>
      </p:sp>
      <p:sp>
        <p:nvSpPr>
          <p:cNvPr id="6" name="Text Placeholder 5">
            <a:extLst>
              <a:ext uri="{FF2B5EF4-FFF2-40B4-BE49-F238E27FC236}">
                <a16:creationId xmlns:a16="http://schemas.microsoft.com/office/drawing/2014/main" id="{D90B9F92-6DC9-4B38-8B6D-32D7BE678522}"/>
              </a:ext>
            </a:extLst>
          </p:cNvPr>
          <p:cNvSpPr>
            <a:spLocks noGrp="1"/>
          </p:cNvSpPr>
          <p:nvPr>
            <p:ph type="body" idx="1"/>
          </p:nvPr>
        </p:nvSpPr>
        <p:spPr/>
        <p:txBody>
          <a:bodyPr/>
          <a:lstStyle/>
          <a:p>
            <a:endParaRPr lang="en-BE"/>
          </a:p>
        </p:txBody>
      </p:sp>
      <p:pic>
        <p:nvPicPr>
          <p:cNvPr id="9" name="Picture 8">
            <a:extLst>
              <a:ext uri="{FF2B5EF4-FFF2-40B4-BE49-F238E27FC236}">
                <a16:creationId xmlns:a16="http://schemas.microsoft.com/office/drawing/2014/main" id="{609397A2-CB5E-4383-B0AF-C871C34B6185}"/>
              </a:ext>
            </a:extLst>
          </p:cNvPr>
          <p:cNvPicPr>
            <a:picLocks noChangeAspect="1"/>
          </p:cNvPicPr>
          <p:nvPr/>
        </p:nvPicPr>
        <p:blipFill>
          <a:blip r:embed="rId3"/>
          <a:stretch>
            <a:fillRect/>
          </a:stretch>
        </p:blipFill>
        <p:spPr>
          <a:xfrm>
            <a:off x="8184582" y="1148316"/>
            <a:ext cx="4007418" cy="5709684"/>
          </a:xfrm>
          <a:prstGeom prst="rect">
            <a:avLst/>
          </a:prstGeom>
        </p:spPr>
      </p:pic>
      <p:pic>
        <p:nvPicPr>
          <p:cNvPr id="3" name="Picture 2">
            <a:extLst>
              <a:ext uri="{FF2B5EF4-FFF2-40B4-BE49-F238E27FC236}">
                <a16:creationId xmlns:a16="http://schemas.microsoft.com/office/drawing/2014/main" id="{10BE8389-3451-4690-9771-A6E0EF2C5157}"/>
              </a:ext>
            </a:extLst>
          </p:cNvPr>
          <p:cNvPicPr>
            <a:picLocks noChangeAspect="1"/>
          </p:cNvPicPr>
          <p:nvPr/>
        </p:nvPicPr>
        <p:blipFill>
          <a:blip r:embed="rId4"/>
          <a:stretch>
            <a:fillRect/>
          </a:stretch>
        </p:blipFill>
        <p:spPr>
          <a:xfrm>
            <a:off x="3851657" y="1148317"/>
            <a:ext cx="4332925" cy="5709684"/>
          </a:xfrm>
          <a:prstGeom prst="rect">
            <a:avLst/>
          </a:prstGeom>
        </p:spPr>
      </p:pic>
    </p:spTree>
    <p:extLst>
      <p:ext uri="{BB962C8B-B14F-4D97-AF65-F5344CB8AC3E}">
        <p14:creationId xmlns:p14="http://schemas.microsoft.com/office/powerpoint/2010/main" val="236670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70A638-85C0-4082-A7B5-5FDD29BDE039}"/>
              </a:ext>
            </a:extLst>
          </p:cNvPr>
          <p:cNvSpPr>
            <a:spLocks noGrp="1"/>
          </p:cNvSpPr>
          <p:nvPr>
            <p:ph type="sldNum" sz="quarter" idx="22"/>
          </p:nvPr>
        </p:nvSpPr>
        <p:spPr/>
        <p:txBody>
          <a:bodyPr/>
          <a:lstStyle/>
          <a:p>
            <a:fld id="{B15F1DB1-D9C2-1046-8BE7-EC5E2F9F1FD0}" type="slidenum">
              <a:rPr lang="en-US" smtClean="0"/>
              <a:pPr/>
              <a:t>29</a:t>
            </a:fld>
            <a:endParaRPr lang="en-US" dirty="0"/>
          </a:p>
        </p:txBody>
      </p:sp>
      <p:sp>
        <p:nvSpPr>
          <p:cNvPr id="6" name="Text Placeholder 5">
            <a:extLst>
              <a:ext uri="{FF2B5EF4-FFF2-40B4-BE49-F238E27FC236}">
                <a16:creationId xmlns:a16="http://schemas.microsoft.com/office/drawing/2014/main" id="{C68F235F-EF3F-40E0-9193-2306A9B21896}"/>
              </a:ext>
            </a:extLst>
          </p:cNvPr>
          <p:cNvSpPr>
            <a:spLocks noGrp="1"/>
          </p:cNvSpPr>
          <p:nvPr>
            <p:ph type="body" idx="4294967295"/>
          </p:nvPr>
        </p:nvSpPr>
        <p:spPr>
          <a:xfrm>
            <a:off x="639858" y="292165"/>
            <a:ext cx="8162693" cy="711741"/>
          </a:xfrm>
        </p:spPr>
        <p:txBody>
          <a:bodyPr>
            <a:normAutofit/>
          </a:bodyPr>
          <a:lstStyle/>
          <a:p>
            <a:pPr marL="0" indent="0">
              <a:buNone/>
            </a:pPr>
            <a:r>
              <a:rPr lang="fr-FR" sz="3200" b="1" dirty="0">
                <a:solidFill>
                  <a:srgbClr val="00B6ED"/>
                </a:solidFill>
                <a:latin typeface="Arial" charset="0"/>
              </a:rPr>
              <a:t>H</a:t>
            </a:r>
            <a:r>
              <a:rPr lang="en-BE" sz="3200" b="1" dirty="0">
                <a:solidFill>
                  <a:srgbClr val="00B6ED"/>
                </a:solidFill>
                <a:latin typeface="Arial" charset="0"/>
              </a:rPr>
              <a:t>o</a:t>
            </a:r>
            <a:r>
              <a:rPr lang="fr-FR" sz="3200" b="1" dirty="0">
                <a:solidFill>
                  <a:srgbClr val="00B6ED"/>
                </a:solidFill>
                <a:latin typeface="Arial" charset="0"/>
              </a:rPr>
              <a:t>r</a:t>
            </a:r>
            <a:r>
              <a:rPr lang="en-BE" sz="3200" b="1" dirty="0">
                <a:solidFill>
                  <a:srgbClr val="00B6ED"/>
                </a:solidFill>
                <a:latin typeface="Arial" charset="0"/>
              </a:rPr>
              <a:t>i</a:t>
            </a:r>
            <a:r>
              <a:rPr lang="fr-FR" sz="3200" b="1" dirty="0">
                <a:solidFill>
                  <a:srgbClr val="00B6ED"/>
                </a:solidFill>
                <a:latin typeface="Arial" charset="0"/>
              </a:rPr>
              <a:t>z</a:t>
            </a:r>
            <a:r>
              <a:rPr lang="en-BE" sz="3200" b="1" dirty="0">
                <a:solidFill>
                  <a:srgbClr val="00B6ED"/>
                </a:solidFill>
                <a:latin typeface="Arial" charset="0"/>
              </a:rPr>
              <a:t>o</a:t>
            </a:r>
            <a:r>
              <a:rPr lang="fr-FR" sz="3200" b="1" dirty="0">
                <a:solidFill>
                  <a:srgbClr val="00B6ED"/>
                </a:solidFill>
                <a:latin typeface="Arial" charset="0"/>
              </a:rPr>
              <a:t>n</a:t>
            </a:r>
            <a:r>
              <a:rPr lang="en-BE" sz="3200" b="1" dirty="0">
                <a:solidFill>
                  <a:srgbClr val="00B6ED"/>
                </a:solidFill>
                <a:latin typeface="Arial" charset="0"/>
              </a:rPr>
              <a:t> 2020 – </a:t>
            </a:r>
            <a:r>
              <a:rPr lang="fr-FR" sz="3200" b="1" dirty="0">
                <a:solidFill>
                  <a:srgbClr val="00B6ED"/>
                </a:solidFill>
                <a:latin typeface="Arial" charset="0"/>
              </a:rPr>
              <a:t>c</a:t>
            </a:r>
            <a:r>
              <a:rPr lang="en-BE" sz="3200" b="1" dirty="0">
                <a:solidFill>
                  <a:srgbClr val="00B6ED"/>
                </a:solidFill>
                <a:latin typeface="Arial" charset="0"/>
              </a:rPr>
              <a:t>h</a:t>
            </a:r>
            <a:r>
              <a:rPr lang="fr-FR" sz="3200" b="1" dirty="0">
                <a:solidFill>
                  <a:srgbClr val="00B6ED"/>
                </a:solidFill>
                <a:latin typeface="Arial" charset="0"/>
              </a:rPr>
              <a:t>i</a:t>
            </a:r>
            <a:r>
              <a:rPr lang="en-BE" sz="3200" b="1" dirty="0">
                <a:solidFill>
                  <a:srgbClr val="00B6ED"/>
                </a:solidFill>
                <a:latin typeface="Arial" charset="0"/>
              </a:rPr>
              <a:t>f</a:t>
            </a:r>
            <a:r>
              <a:rPr lang="fr-FR" sz="3200" b="1" dirty="0">
                <a:solidFill>
                  <a:srgbClr val="00B6ED"/>
                </a:solidFill>
                <a:latin typeface="Arial" charset="0"/>
              </a:rPr>
              <a:t>f</a:t>
            </a:r>
            <a:r>
              <a:rPr lang="en-BE" sz="3200" b="1" dirty="0">
                <a:solidFill>
                  <a:srgbClr val="00B6ED"/>
                </a:solidFill>
                <a:latin typeface="Arial" charset="0"/>
              </a:rPr>
              <a:t>r</a:t>
            </a:r>
            <a:r>
              <a:rPr lang="fr-FR" sz="3200" b="1" dirty="0">
                <a:solidFill>
                  <a:srgbClr val="00B6ED"/>
                </a:solidFill>
                <a:latin typeface="Arial" charset="0"/>
              </a:rPr>
              <a:t>e</a:t>
            </a:r>
            <a:r>
              <a:rPr lang="en-BE" sz="3200" b="1" dirty="0">
                <a:solidFill>
                  <a:srgbClr val="00B6ED"/>
                </a:solidFill>
                <a:latin typeface="Arial" charset="0"/>
              </a:rPr>
              <a:t>s-</a:t>
            </a:r>
            <a:r>
              <a:rPr lang="fr-FR" sz="3200" b="1" dirty="0">
                <a:solidFill>
                  <a:srgbClr val="00B6ED"/>
                </a:solidFill>
                <a:latin typeface="Arial" charset="0"/>
              </a:rPr>
              <a:t>c</a:t>
            </a:r>
            <a:r>
              <a:rPr lang="en-BE" sz="3200" b="1" dirty="0">
                <a:solidFill>
                  <a:srgbClr val="00B6ED"/>
                </a:solidFill>
                <a:latin typeface="Arial" charset="0"/>
              </a:rPr>
              <a:t>l</a:t>
            </a:r>
            <a:r>
              <a:rPr lang="fr-FR" sz="3200" b="1" dirty="0">
                <a:solidFill>
                  <a:srgbClr val="00B6ED"/>
                </a:solidFill>
                <a:latin typeface="Arial" charset="0"/>
              </a:rPr>
              <a:t>é</a:t>
            </a:r>
            <a:endParaRPr lang="en-BE" sz="3200" dirty="0"/>
          </a:p>
        </p:txBody>
      </p:sp>
      <p:sp>
        <p:nvSpPr>
          <p:cNvPr id="32" name="TextBox 31">
            <a:extLst>
              <a:ext uri="{FF2B5EF4-FFF2-40B4-BE49-F238E27FC236}">
                <a16:creationId xmlns:a16="http://schemas.microsoft.com/office/drawing/2014/main" id="{F2194914-6406-4262-A20A-202AFB088FAD}"/>
              </a:ext>
            </a:extLst>
          </p:cNvPr>
          <p:cNvSpPr txBox="1"/>
          <p:nvPr/>
        </p:nvSpPr>
        <p:spPr>
          <a:xfrm>
            <a:off x="6695090" y="6565835"/>
            <a:ext cx="5391807" cy="276999"/>
          </a:xfrm>
          <a:prstGeom prst="rect">
            <a:avLst/>
          </a:prstGeom>
          <a:noFill/>
        </p:spPr>
        <p:txBody>
          <a:bodyPr wrap="square" rtlCol="0">
            <a:spAutoFit/>
          </a:bodyPr>
          <a:lstStyle/>
          <a:p>
            <a:r>
              <a:rPr lang="en-BE" sz="1200" dirty="0"/>
              <a:t>Source: H</a:t>
            </a:r>
            <a:r>
              <a:rPr lang="de-DE" sz="1200" dirty="0"/>
              <a:t>o</a:t>
            </a:r>
            <a:r>
              <a:rPr lang="en-BE" sz="1200" dirty="0"/>
              <a:t>r</a:t>
            </a:r>
            <a:r>
              <a:rPr lang="de-DE" sz="1200" dirty="0"/>
              <a:t>i</a:t>
            </a:r>
            <a:r>
              <a:rPr lang="en-BE" sz="1200" dirty="0"/>
              <a:t>z</a:t>
            </a:r>
            <a:r>
              <a:rPr lang="de-DE" sz="1200" dirty="0"/>
              <a:t>o</a:t>
            </a:r>
            <a:r>
              <a:rPr lang="en-BE" sz="1200" dirty="0"/>
              <a:t>n 2020 </a:t>
            </a:r>
            <a:r>
              <a:rPr lang="de-DE" sz="1200" dirty="0"/>
              <a:t>d</a:t>
            </a:r>
            <a:r>
              <a:rPr lang="en-BE" sz="1200" dirty="0"/>
              <a:t>a</a:t>
            </a:r>
            <a:r>
              <a:rPr lang="de-DE" sz="1200" dirty="0"/>
              <a:t>s</a:t>
            </a:r>
            <a:r>
              <a:rPr lang="en-BE" sz="1200" dirty="0"/>
              <a:t>h</a:t>
            </a:r>
            <a:r>
              <a:rPr lang="de-DE" sz="1200" dirty="0"/>
              <a:t>b</a:t>
            </a:r>
            <a:r>
              <a:rPr lang="en-BE" sz="1200" dirty="0"/>
              <a:t>o</a:t>
            </a:r>
            <a:r>
              <a:rPr lang="de-DE" sz="1200" dirty="0"/>
              <a:t>a</a:t>
            </a:r>
            <a:r>
              <a:rPr lang="en-BE" sz="1200" dirty="0"/>
              <a:t>r</a:t>
            </a:r>
            <a:r>
              <a:rPr lang="de-DE" sz="1200" dirty="0"/>
              <a:t>d</a:t>
            </a:r>
            <a:r>
              <a:rPr lang="en-BE" sz="1200" dirty="0"/>
              <a:t> </a:t>
            </a:r>
            <a:r>
              <a:rPr lang="de-DE" sz="1200" dirty="0"/>
              <a:t>s</a:t>
            </a:r>
            <a:r>
              <a:rPr lang="en-BE" sz="1200" dirty="0"/>
              <a:t>t</a:t>
            </a:r>
            <a:r>
              <a:rPr lang="de-DE" sz="1200" dirty="0"/>
              <a:t>a</a:t>
            </a:r>
            <a:r>
              <a:rPr lang="en-BE" sz="1200" dirty="0"/>
              <a:t>t</a:t>
            </a:r>
            <a:r>
              <a:rPr lang="de-DE" sz="1200" dirty="0"/>
              <a:t>i</a:t>
            </a:r>
            <a:r>
              <a:rPr lang="en-BE" sz="1200" dirty="0"/>
              <a:t>s</a:t>
            </a:r>
            <a:r>
              <a:rPr lang="de-DE" sz="1200" dirty="0"/>
              <a:t>t</a:t>
            </a:r>
            <a:r>
              <a:rPr lang="en-BE" sz="1200" dirty="0" err="1"/>
              <a:t>i</a:t>
            </a:r>
            <a:r>
              <a:rPr lang="de-DE" sz="1200" dirty="0"/>
              <a:t>c</a:t>
            </a:r>
            <a:r>
              <a:rPr lang="en-BE" sz="1200" dirty="0"/>
              <a:t>s; </a:t>
            </a:r>
            <a:r>
              <a:rPr lang="de-DE" sz="1200" dirty="0"/>
              <a:t>E</a:t>
            </a:r>
            <a:r>
              <a:rPr lang="en-BE" sz="1200" dirty="0"/>
              <a:t>C</a:t>
            </a:r>
            <a:r>
              <a:rPr lang="de-DE" sz="1200" dirty="0"/>
              <a:t>A</a:t>
            </a:r>
            <a:r>
              <a:rPr lang="en-BE" sz="1200" dirty="0"/>
              <a:t> </a:t>
            </a:r>
            <a:r>
              <a:rPr lang="de-DE" sz="1200" dirty="0"/>
              <a:t>A</a:t>
            </a:r>
            <a:r>
              <a:rPr lang="en-BE" sz="1200" dirty="0"/>
              <a:t>n</a:t>
            </a:r>
            <a:r>
              <a:rPr lang="de-DE" sz="1200" dirty="0"/>
              <a:t>n</a:t>
            </a:r>
            <a:r>
              <a:rPr lang="en-BE" sz="1200" dirty="0"/>
              <a:t>u</a:t>
            </a:r>
            <a:r>
              <a:rPr lang="de-DE" sz="1200" dirty="0"/>
              <a:t>a</a:t>
            </a:r>
            <a:r>
              <a:rPr lang="en-BE" sz="1200" dirty="0"/>
              <a:t>l </a:t>
            </a:r>
            <a:r>
              <a:rPr lang="de-DE" sz="1200" dirty="0"/>
              <a:t>R</a:t>
            </a:r>
            <a:r>
              <a:rPr lang="en-BE" sz="1200" dirty="0"/>
              <a:t>e</a:t>
            </a:r>
            <a:r>
              <a:rPr lang="de-DE" sz="1200" dirty="0"/>
              <a:t>p</a:t>
            </a:r>
            <a:r>
              <a:rPr lang="en-BE" sz="1200" dirty="0"/>
              <a:t>o</a:t>
            </a:r>
            <a:r>
              <a:rPr lang="de-DE" sz="1200" dirty="0"/>
              <a:t>r</a:t>
            </a:r>
            <a:r>
              <a:rPr lang="en-BE" sz="1200" dirty="0"/>
              <a:t>t</a:t>
            </a:r>
            <a:r>
              <a:rPr lang="de-DE" sz="1200" dirty="0"/>
              <a:t>s</a:t>
            </a:r>
            <a:r>
              <a:rPr lang="en-BE" sz="1200" dirty="0"/>
              <a:t>; </a:t>
            </a:r>
            <a:r>
              <a:rPr lang="de-DE" sz="1200" dirty="0"/>
              <a:t>E</a:t>
            </a:r>
            <a:r>
              <a:rPr lang="en-BE" sz="1200" dirty="0"/>
              <a:t>U</a:t>
            </a:r>
            <a:r>
              <a:rPr lang="de-DE" sz="1200" dirty="0"/>
              <a:t>A</a:t>
            </a:r>
            <a:r>
              <a:rPr lang="en-BE" sz="1200" dirty="0"/>
              <a:t> </a:t>
            </a:r>
            <a:r>
              <a:rPr lang="de-DE" sz="1200" dirty="0"/>
              <a:t>c</a:t>
            </a:r>
            <a:r>
              <a:rPr lang="en-BE" sz="1200" dirty="0"/>
              <a:t>a</a:t>
            </a:r>
            <a:r>
              <a:rPr lang="de-DE" sz="1200" dirty="0"/>
              <a:t>l</a:t>
            </a:r>
            <a:r>
              <a:rPr lang="en-BE" sz="1200" dirty="0"/>
              <a:t>c</a:t>
            </a:r>
            <a:r>
              <a:rPr lang="de-DE" sz="1200" dirty="0"/>
              <a:t>u</a:t>
            </a:r>
            <a:r>
              <a:rPr lang="en-BE" sz="1200" dirty="0"/>
              <a:t>l</a:t>
            </a:r>
            <a:r>
              <a:rPr lang="de-DE" sz="1200" dirty="0"/>
              <a:t>a</a:t>
            </a:r>
            <a:r>
              <a:rPr lang="en-BE" sz="1200" dirty="0"/>
              <a:t>t</a:t>
            </a:r>
            <a:r>
              <a:rPr lang="de-DE" sz="1200" dirty="0"/>
              <a:t>i</a:t>
            </a:r>
            <a:r>
              <a:rPr lang="en-BE" sz="1200" dirty="0"/>
              <a:t>o</a:t>
            </a:r>
            <a:r>
              <a:rPr lang="de-DE" sz="1200" dirty="0"/>
              <a:t>n</a:t>
            </a:r>
            <a:r>
              <a:rPr lang="en-BE" sz="1200" dirty="0"/>
              <a:t>s.</a:t>
            </a:r>
            <a:endParaRPr lang="en-GB" sz="1200" dirty="0"/>
          </a:p>
        </p:txBody>
      </p:sp>
      <p:grpSp>
        <p:nvGrpSpPr>
          <p:cNvPr id="2" name="Group 1">
            <a:extLst>
              <a:ext uri="{FF2B5EF4-FFF2-40B4-BE49-F238E27FC236}">
                <a16:creationId xmlns:a16="http://schemas.microsoft.com/office/drawing/2014/main" id="{B1D16C69-66DA-4C76-AC31-DBC52B6012EA}"/>
              </a:ext>
            </a:extLst>
          </p:cNvPr>
          <p:cNvGrpSpPr/>
          <p:nvPr/>
        </p:nvGrpSpPr>
        <p:grpSpPr>
          <a:xfrm>
            <a:off x="631769" y="1076751"/>
            <a:ext cx="3401823" cy="5326622"/>
            <a:chOff x="1041668" y="1076751"/>
            <a:chExt cx="3401823" cy="5326622"/>
          </a:xfrm>
        </p:grpSpPr>
        <p:sp>
          <p:nvSpPr>
            <p:cNvPr id="24" name="Text Box 4">
              <a:extLst>
                <a:ext uri="{FF2B5EF4-FFF2-40B4-BE49-F238E27FC236}">
                  <a16:creationId xmlns:a16="http://schemas.microsoft.com/office/drawing/2014/main" id="{7ADD7BE5-9FCE-4520-A03D-91D289ABDAC7}"/>
                </a:ext>
              </a:extLst>
            </p:cNvPr>
            <p:cNvSpPr txBox="1">
              <a:spLocks noChangeArrowheads="1"/>
            </p:cNvSpPr>
            <p:nvPr/>
          </p:nvSpPr>
          <p:spPr bwMode="auto">
            <a:xfrm>
              <a:off x="1041676" y="3379059"/>
              <a:ext cx="3371910" cy="1568731"/>
            </a:xfrm>
            <a:prstGeom prst="rect">
              <a:avLst/>
            </a:prstGeom>
            <a:solidFill>
              <a:schemeClr val="bg1"/>
            </a:solidFill>
            <a:ln>
              <a:noFill/>
            </a:ln>
            <a:effectLst/>
            <a:extLs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lvl="0" algn="ctr" eaLnBrk="0" fontAlgn="base" hangingPunct="0">
                <a:spcBef>
                  <a:spcPct val="0"/>
                </a:spcBef>
                <a:spcAft>
                  <a:spcPct val="0"/>
                </a:spcAft>
              </a:pPr>
              <a:r>
                <a:rPr kumimoji="0" lang="de-DE" altLang="en-US" sz="4400" b="1" i="0" u="none" strike="noStrike" cap="none" spc="-150" normalizeH="0" baseline="0" dirty="0">
                  <a:ln>
                    <a:noFill/>
                  </a:ln>
                  <a:solidFill>
                    <a:srgbClr val="045FCC"/>
                  </a:solidFill>
                  <a:effectLst/>
                  <a:latin typeface="Arial" panose="020B0604020202020204" pitchFamily="34" charset="0"/>
                  <a:cs typeface="Arial" panose="020B0604020202020204" pitchFamily="34" charset="0"/>
                </a:rPr>
                <a:t>C</a:t>
              </a:r>
              <a:r>
                <a:rPr kumimoji="0" lang="en-BE" altLang="en-US" sz="4400" b="1" i="0" u="none" strike="noStrike" cap="none" spc="-150" normalizeH="0" baseline="0" dirty="0">
                  <a:ln>
                    <a:noFill/>
                  </a:ln>
                  <a:solidFill>
                    <a:srgbClr val="045FCC"/>
                  </a:solidFill>
                  <a:effectLst/>
                  <a:latin typeface="Arial" panose="020B0604020202020204" pitchFamily="34" charset="0"/>
                  <a:cs typeface="Arial" panose="020B0604020202020204" pitchFamily="34" charset="0"/>
                </a:rPr>
                <a:t>a. 9</a:t>
              </a:r>
              <a:r>
                <a:rPr kumimoji="0" lang="en-GB" altLang="en-US" sz="4400" b="1" i="0" u="none" strike="noStrike" cap="none" spc="-150" normalizeH="0" baseline="0" dirty="0">
                  <a:ln>
                    <a:noFill/>
                  </a:ln>
                  <a:solidFill>
                    <a:srgbClr val="045FCC"/>
                  </a:solidFill>
                  <a:effectLst/>
                  <a:latin typeface="Arial" panose="020B0604020202020204" pitchFamily="34" charset="0"/>
                  <a:cs typeface="Arial" panose="020B0604020202020204" pitchFamily="34" charset="0"/>
                </a:rPr>
                <a:t> </a:t>
              </a:r>
              <a:r>
                <a:rPr kumimoji="0" lang="fr-FR" altLang="en-US" sz="4400" b="1" i="0" u="none" strike="noStrike" cap="none" spc="-150" normalizeH="0" baseline="0" dirty="0">
                  <a:ln>
                    <a:noFill/>
                  </a:ln>
                  <a:solidFill>
                    <a:srgbClr val="045FCC"/>
                  </a:solidFill>
                  <a:effectLst/>
                  <a:latin typeface="Arial" panose="020B0604020202020204" pitchFamily="34" charset="0"/>
                  <a:cs typeface="Arial" panose="020B0604020202020204" pitchFamily="34" charset="0"/>
                </a:rPr>
                <a:t>M</a:t>
              </a:r>
              <a:r>
                <a:rPr kumimoji="0" lang="en-BE" altLang="en-US" sz="4400" b="1" i="0" u="none" strike="noStrike" cap="none" spc="-150" normalizeH="0" baseline="0" dirty="0">
                  <a:ln>
                    <a:noFill/>
                  </a:ln>
                  <a:solidFill>
                    <a:srgbClr val="045FCC"/>
                  </a:solidFill>
                  <a:effectLst/>
                  <a:latin typeface="Arial" panose="020B0604020202020204" pitchFamily="34" charset="0"/>
                  <a:cs typeface="Arial" panose="020B0604020202020204" pitchFamily="34" charset="0"/>
                </a:rPr>
                <a:t>r</a:t>
              </a:r>
              <a:r>
                <a:rPr kumimoji="0" lang="fr-FR" altLang="en-US" sz="4400" b="1" i="0" u="none" strike="noStrike" cap="none" spc="-150" normalizeH="0" baseline="0" dirty="0">
                  <a:ln>
                    <a:noFill/>
                  </a:ln>
                  <a:solidFill>
                    <a:srgbClr val="045FCC"/>
                  </a:solidFill>
                  <a:effectLst/>
                  <a:latin typeface="Arial" panose="020B0604020202020204" pitchFamily="34" charset="0"/>
                  <a:cs typeface="Arial" panose="020B0604020202020204" pitchFamily="34" charset="0"/>
                </a:rPr>
                <a:t>d</a:t>
              </a:r>
              <a:r>
                <a:rPr lang="en-BE" altLang="en-US" sz="4400" b="1" spc="-150" dirty="0">
                  <a:solidFill>
                    <a:srgbClr val="045FCC"/>
                  </a:solidFill>
                  <a:latin typeface="Arial" panose="020B0604020202020204" pitchFamily="34" charset="0"/>
                  <a:cs typeface="Arial" panose="020B0604020202020204" pitchFamily="34" charset="0"/>
                </a:rPr>
                <a:t> </a:t>
              </a:r>
              <a:r>
                <a:rPr lang="en-US" altLang="en-US" sz="4400" b="1" spc="-150" dirty="0">
                  <a:solidFill>
                    <a:srgbClr val="045FCC"/>
                  </a:solidFill>
                  <a:latin typeface="Arial" panose="020B0604020202020204" pitchFamily="34" charset="0"/>
                  <a:cs typeface="Arial" panose="020B0604020202020204" pitchFamily="34" charset="0"/>
                </a:rPr>
                <a:t>€</a:t>
              </a:r>
              <a:endParaRPr kumimoji="0" lang="en-GB" altLang="en-US" sz="4400" b="1" i="0" u="none" strike="noStrike" cap="none" spc="-150" normalizeH="0" baseline="0" dirty="0">
                <a:ln>
                  <a:noFill/>
                </a:ln>
                <a:solidFill>
                  <a:srgbClr val="045FCC"/>
                </a:solidFill>
                <a:effectLst/>
                <a:latin typeface="Arial" panose="020B0604020202020204" pitchFamily="34" charset="0"/>
                <a:cs typeface="Arial" panose="020B0604020202020204" pitchFamily="34" charset="0"/>
              </a:endParaRPr>
            </a:p>
            <a:p>
              <a:pPr lvl="0" algn="ctr" eaLnBrk="0" fontAlgn="base" hangingPunct="0">
                <a:spcBef>
                  <a:spcPct val="0"/>
                </a:spcBef>
                <a:spcAft>
                  <a:spcPct val="0"/>
                </a:spcAft>
              </a:pP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d</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é</a:t>
              </a: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p</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e</a:t>
              </a: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n</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s</a:t>
              </a: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é</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s</a:t>
              </a: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 </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p</a:t>
              </a: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a</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r</a:t>
              </a: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 </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l</a:t>
              </a:r>
              <a:r>
                <a:rPr lang="en-BE" altLang="en-US" sz="1400" dirty="0">
                  <a:solidFill>
                    <a:srgbClr val="3F3F3F"/>
                  </a:solidFill>
                  <a:latin typeface="Arial" panose="020B0604020202020204" pitchFamily="34" charset="0"/>
                  <a:cs typeface="Arial" panose="020B0604020202020204" pitchFamily="34" charset="0"/>
                </a:rPr>
                <a:t>es </a:t>
              </a:r>
              <a:r>
                <a:rPr lang="en-BE" altLang="en-US" sz="1400" dirty="0" err="1">
                  <a:solidFill>
                    <a:srgbClr val="3F3F3F"/>
                  </a:solidFill>
                  <a:latin typeface="Arial" panose="020B0604020202020204" pitchFamily="34" charset="0"/>
                  <a:cs typeface="Arial" panose="020B0604020202020204" pitchFamily="34" charset="0"/>
                </a:rPr>
                <a:t>organisa</a:t>
              </a:r>
              <a:r>
                <a:rPr lang="fr-FR" altLang="en-US" sz="1400" dirty="0">
                  <a:solidFill>
                    <a:srgbClr val="3F3F3F"/>
                  </a:solidFill>
                  <a:latin typeface="Arial" panose="020B0604020202020204" pitchFamily="34" charset="0"/>
                  <a:cs typeface="Arial" panose="020B0604020202020204" pitchFamily="34" charset="0"/>
                </a:rPr>
                <a:t>t</a:t>
              </a:r>
              <a:r>
                <a:rPr lang="en-BE" altLang="en-US" sz="1400" dirty="0">
                  <a:solidFill>
                    <a:srgbClr val="3F3F3F"/>
                  </a:solidFill>
                  <a:latin typeface="Arial" panose="020B0604020202020204" pitchFamily="34" charset="0"/>
                  <a:cs typeface="Arial" panose="020B0604020202020204" pitchFamily="34" charset="0"/>
                </a:rPr>
                <a:t>i</a:t>
              </a:r>
              <a:r>
                <a:rPr lang="fr-FR" altLang="en-US" sz="1400" dirty="0">
                  <a:solidFill>
                    <a:srgbClr val="3F3F3F"/>
                  </a:solidFill>
                  <a:latin typeface="Arial" panose="020B0604020202020204" pitchFamily="34" charset="0"/>
                  <a:cs typeface="Arial" panose="020B0604020202020204" pitchFamily="34" charset="0"/>
                </a:rPr>
                <a:t>o</a:t>
              </a:r>
              <a:r>
                <a:rPr lang="en-BE" altLang="en-US" sz="1400" dirty="0">
                  <a:solidFill>
                    <a:srgbClr val="3F3F3F"/>
                  </a:solidFill>
                  <a:latin typeface="Arial" panose="020B0604020202020204" pitchFamily="34" charset="0"/>
                  <a:cs typeface="Arial" panose="020B0604020202020204" pitchFamily="34" charset="0"/>
                </a:rPr>
                <a:t>n</a:t>
              </a:r>
              <a:r>
                <a:rPr lang="fr-FR" altLang="en-US" sz="1400" dirty="0">
                  <a:solidFill>
                    <a:srgbClr val="3F3F3F"/>
                  </a:solidFill>
                  <a:latin typeface="Arial" panose="020B0604020202020204" pitchFamily="34" charset="0"/>
                  <a:cs typeface="Arial" panose="020B0604020202020204" pitchFamily="34" charset="0"/>
                </a:rPr>
                <a:t>s</a:t>
              </a:r>
              <a:r>
                <a:rPr lang="en-BE" altLang="en-US" sz="1400" dirty="0">
                  <a:solidFill>
                    <a:srgbClr val="3F3F3F"/>
                  </a:solidFill>
                  <a:latin typeface="Arial" panose="020B0604020202020204" pitchFamily="34" charset="0"/>
                  <a:cs typeface="Arial" panose="020B0604020202020204" pitchFamily="34" charset="0"/>
                </a:rPr>
                <a:t> </a:t>
              </a:r>
              <a:r>
                <a:rPr lang="fr-FR" altLang="en-US" sz="1400" dirty="0">
                  <a:solidFill>
                    <a:srgbClr val="3F3F3F"/>
                  </a:solidFill>
                  <a:latin typeface="Arial" panose="020B0604020202020204" pitchFamily="34" charset="0"/>
                  <a:cs typeface="Arial" panose="020B0604020202020204" pitchFamily="34" charset="0"/>
                </a:rPr>
                <a:t>d</a:t>
              </a:r>
              <a:r>
                <a:rPr lang="en-BE" altLang="en-US" sz="1400" dirty="0">
                  <a:solidFill>
                    <a:srgbClr val="3F3F3F"/>
                  </a:solidFill>
                  <a:latin typeface="Arial" panose="020B0604020202020204" pitchFamily="34" charset="0"/>
                  <a:cs typeface="Arial" panose="020B0604020202020204" pitchFamily="34" charset="0"/>
                </a:rPr>
                <a:t>a</a:t>
              </a:r>
              <a:r>
                <a:rPr lang="fr-FR" altLang="en-US" sz="1400" dirty="0">
                  <a:solidFill>
                    <a:srgbClr val="3F3F3F"/>
                  </a:solidFill>
                  <a:latin typeface="Arial" panose="020B0604020202020204" pitchFamily="34" charset="0"/>
                  <a:cs typeface="Arial" panose="020B0604020202020204" pitchFamily="34" charset="0"/>
                </a:rPr>
                <a:t>n</a:t>
              </a:r>
              <a:r>
                <a:rPr lang="en-BE" altLang="en-US" sz="1400" dirty="0">
                  <a:solidFill>
                    <a:srgbClr val="3F3F3F"/>
                  </a:solidFill>
                  <a:latin typeface="Arial" panose="020B0604020202020204" pitchFamily="34" charset="0"/>
                  <a:cs typeface="Arial" panose="020B0604020202020204" pitchFamily="34" charset="0"/>
                </a:rPr>
                <a:t>s </a:t>
              </a:r>
              <a:r>
                <a:rPr lang="fr-FR" altLang="en-US" sz="1400" dirty="0">
                  <a:solidFill>
                    <a:srgbClr val="3F3F3F"/>
                  </a:solidFill>
                  <a:latin typeface="Arial" panose="020B0604020202020204" pitchFamily="34" charset="0"/>
                  <a:cs typeface="Arial" panose="020B0604020202020204" pitchFamily="34" charset="0"/>
                </a:rPr>
                <a:t>l</a:t>
              </a:r>
              <a:r>
                <a:rPr lang="en-BE" altLang="en-US" sz="1400" dirty="0">
                  <a:solidFill>
                    <a:srgbClr val="3F3F3F"/>
                  </a:solidFill>
                  <a:latin typeface="Arial" panose="020B0604020202020204" pitchFamily="34" charset="0"/>
                  <a:cs typeface="Arial" panose="020B0604020202020204" pitchFamily="34" charset="0"/>
                </a:rPr>
                <a:t>a </a:t>
              </a:r>
              <a:r>
                <a:rPr lang="fr-FR" altLang="en-US" sz="1400" dirty="0">
                  <a:solidFill>
                    <a:srgbClr val="3F3F3F"/>
                  </a:solidFill>
                  <a:latin typeface="Arial" panose="020B0604020202020204" pitchFamily="34" charset="0"/>
                  <a:cs typeface="Arial" panose="020B0604020202020204" pitchFamily="34" charset="0"/>
                </a:rPr>
                <a:t>p</a:t>
              </a:r>
              <a:r>
                <a:rPr lang="en-BE" altLang="en-US" sz="1400" dirty="0">
                  <a:solidFill>
                    <a:srgbClr val="3F3F3F"/>
                  </a:solidFill>
                  <a:latin typeface="Arial" panose="020B0604020202020204" pitchFamily="34" charset="0"/>
                  <a:cs typeface="Arial" panose="020B0604020202020204" pitchFamily="34" charset="0"/>
                </a:rPr>
                <a:t>r</a:t>
              </a:r>
              <a:r>
                <a:rPr lang="fr-FR" altLang="en-US" sz="1400" dirty="0">
                  <a:solidFill>
                    <a:srgbClr val="3F3F3F"/>
                  </a:solidFill>
                  <a:latin typeface="Arial" panose="020B0604020202020204" pitchFamily="34" charset="0"/>
                  <a:cs typeface="Arial" panose="020B0604020202020204" pitchFamily="34" charset="0"/>
                </a:rPr>
                <a:t>e</a:t>
              </a:r>
              <a:r>
                <a:rPr lang="en-BE" altLang="en-US" sz="1400" dirty="0">
                  <a:solidFill>
                    <a:srgbClr val="3F3F3F"/>
                  </a:solidFill>
                  <a:latin typeface="Arial" panose="020B0604020202020204" pitchFamily="34" charset="0"/>
                  <a:cs typeface="Arial" panose="020B0604020202020204" pitchFamily="34" charset="0"/>
                </a:rPr>
                <a:t>p</a:t>
              </a:r>
              <a:r>
                <a:rPr lang="fr-FR" altLang="en-US" sz="1400" dirty="0">
                  <a:solidFill>
                    <a:srgbClr val="3F3F3F"/>
                  </a:solidFill>
                  <a:latin typeface="Arial" panose="020B0604020202020204" pitchFamily="34" charset="0"/>
                  <a:cs typeface="Arial" panose="020B0604020202020204" pitchFamily="34" charset="0"/>
                </a:rPr>
                <a:t>a</a:t>
              </a:r>
              <a:r>
                <a:rPr lang="en-BE" altLang="en-US" sz="1400" dirty="0">
                  <a:solidFill>
                    <a:srgbClr val="3F3F3F"/>
                  </a:solidFill>
                  <a:latin typeface="Arial" panose="020B0604020202020204" pitchFamily="34" charset="0"/>
                  <a:cs typeface="Arial" panose="020B0604020202020204" pitchFamily="34" charset="0"/>
                </a:rPr>
                <a:t>r</a:t>
              </a:r>
              <a:r>
                <a:rPr lang="fr-FR" altLang="en-US" sz="1400" dirty="0">
                  <a:solidFill>
                    <a:srgbClr val="3F3F3F"/>
                  </a:solidFill>
                  <a:latin typeface="Arial" panose="020B0604020202020204" pitchFamily="34" charset="0"/>
                  <a:cs typeface="Arial" panose="020B0604020202020204" pitchFamily="34" charset="0"/>
                </a:rPr>
                <a:t>a</a:t>
              </a:r>
              <a:r>
                <a:rPr lang="en-BE" altLang="en-US" sz="1400" dirty="0">
                  <a:solidFill>
                    <a:srgbClr val="3F3F3F"/>
                  </a:solidFill>
                  <a:latin typeface="Arial" panose="020B0604020202020204" pitchFamily="34" charset="0"/>
                  <a:cs typeface="Arial" panose="020B0604020202020204" pitchFamily="34" charset="0"/>
                </a:rPr>
                <a:t>t</a:t>
              </a:r>
              <a:r>
                <a:rPr lang="fr-FR" altLang="en-US" sz="1400" dirty="0">
                  <a:solidFill>
                    <a:srgbClr val="3F3F3F"/>
                  </a:solidFill>
                  <a:latin typeface="Arial" panose="020B0604020202020204" pitchFamily="34" charset="0"/>
                  <a:cs typeface="Arial" panose="020B0604020202020204" pitchFamily="34" charset="0"/>
                </a:rPr>
                <a:t>i</a:t>
              </a:r>
              <a:r>
                <a:rPr lang="en-BE" altLang="en-US" sz="1400" dirty="0">
                  <a:solidFill>
                    <a:srgbClr val="3F3F3F"/>
                  </a:solidFill>
                  <a:latin typeface="Arial" panose="020B0604020202020204" pitchFamily="34" charset="0"/>
                  <a:cs typeface="Arial" panose="020B0604020202020204" pitchFamily="34" charset="0"/>
                </a:rPr>
                <a:t>o</a:t>
              </a:r>
              <a:r>
                <a:rPr lang="fr-FR" altLang="en-US" sz="1400" dirty="0">
                  <a:solidFill>
                    <a:srgbClr val="3F3F3F"/>
                  </a:solidFill>
                  <a:latin typeface="Arial" panose="020B0604020202020204" pitchFamily="34" charset="0"/>
                  <a:cs typeface="Arial" panose="020B0604020202020204" pitchFamily="34" charset="0"/>
                </a:rPr>
                <a:t>n</a:t>
              </a:r>
              <a:r>
                <a:rPr lang="en-BE" altLang="en-US" sz="1400" dirty="0">
                  <a:solidFill>
                    <a:srgbClr val="3F3F3F"/>
                  </a:solidFill>
                  <a:latin typeface="Arial" panose="020B0604020202020204" pitchFamily="34" charset="0"/>
                  <a:cs typeface="Arial" panose="020B0604020202020204" pitchFamily="34" charset="0"/>
                </a:rPr>
                <a:t>s </a:t>
              </a:r>
              <a:r>
                <a:rPr lang="fr-FR" altLang="en-US" sz="1400" dirty="0">
                  <a:solidFill>
                    <a:srgbClr val="3F3F3F"/>
                  </a:solidFill>
                  <a:latin typeface="Arial" panose="020B0604020202020204" pitchFamily="34" charset="0"/>
                  <a:cs typeface="Arial" panose="020B0604020202020204" pitchFamily="34" charset="0"/>
                </a:rPr>
                <a:t>d</a:t>
              </a:r>
              <a:r>
                <a:rPr lang="en-BE" altLang="en-US" sz="1400" dirty="0">
                  <a:solidFill>
                    <a:srgbClr val="3F3F3F"/>
                  </a:solidFill>
                  <a:latin typeface="Arial" panose="020B0604020202020204" pitchFamily="34" charset="0"/>
                  <a:cs typeface="Arial" panose="020B0604020202020204" pitchFamily="34" charset="0"/>
                </a:rPr>
                <a:t>e </a:t>
              </a:r>
              <a:r>
                <a:rPr lang="fr-FR" altLang="en-US" sz="1400" dirty="0">
                  <a:solidFill>
                    <a:srgbClr val="3F3F3F"/>
                  </a:solidFill>
                  <a:latin typeface="Arial" panose="020B0604020202020204" pitchFamily="34" charset="0"/>
                  <a:cs typeface="Arial" panose="020B0604020202020204" pitchFamily="34" charset="0"/>
                </a:rPr>
                <a:t>c</a:t>
              </a:r>
              <a:r>
                <a:rPr lang="en-BE" altLang="en-US" sz="1400" dirty="0">
                  <a:solidFill>
                    <a:srgbClr val="3F3F3F"/>
                  </a:solidFill>
                  <a:latin typeface="Arial" panose="020B0604020202020204" pitchFamily="34" charset="0"/>
                  <a:cs typeface="Arial" panose="020B0604020202020204" pitchFamily="34" charset="0"/>
                </a:rPr>
                <a:t>a</a:t>
              </a:r>
              <a:r>
                <a:rPr lang="fr-FR" altLang="en-US" sz="1400" dirty="0">
                  <a:solidFill>
                    <a:srgbClr val="3F3F3F"/>
                  </a:solidFill>
                  <a:latin typeface="Arial" panose="020B0604020202020204" pitchFamily="34" charset="0"/>
                  <a:cs typeface="Arial" panose="020B0604020202020204" pitchFamily="34" charset="0"/>
                </a:rPr>
                <a:t>n</a:t>
              </a:r>
              <a:r>
                <a:rPr lang="en-BE" altLang="en-US" sz="1400" dirty="0">
                  <a:solidFill>
                    <a:srgbClr val="3F3F3F"/>
                  </a:solidFill>
                  <a:latin typeface="Arial" panose="020B0604020202020204" pitchFamily="34" charset="0"/>
                  <a:cs typeface="Arial" panose="020B0604020202020204" pitchFamily="34" charset="0"/>
                </a:rPr>
                <a:t>d</a:t>
              </a:r>
              <a:r>
                <a:rPr lang="fr-FR" altLang="en-US" sz="1400" dirty="0">
                  <a:solidFill>
                    <a:srgbClr val="3F3F3F"/>
                  </a:solidFill>
                  <a:latin typeface="Arial" panose="020B0604020202020204" pitchFamily="34" charset="0"/>
                  <a:cs typeface="Arial" panose="020B0604020202020204" pitchFamily="34" charset="0"/>
                </a:rPr>
                <a:t>i</a:t>
              </a:r>
              <a:r>
                <a:rPr lang="en-BE" altLang="en-US" sz="1400" dirty="0">
                  <a:solidFill>
                    <a:srgbClr val="3F3F3F"/>
                  </a:solidFill>
                  <a:latin typeface="Arial" panose="020B0604020202020204" pitchFamily="34" charset="0"/>
                  <a:cs typeface="Arial" panose="020B0604020202020204" pitchFamily="34" charset="0"/>
                </a:rPr>
                <a:t>d</a:t>
              </a:r>
              <a:r>
                <a:rPr lang="fr-FR" altLang="en-US" sz="1400" dirty="0">
                  <a:solidFill>
                    <a:srgbClr val="3F3F3F"/>
                  </a:solidFill>
                  <a:latin typeface="Arial" panose="020B0604020202020204" pitchFamily="34" charset="0"/>
                  <a:cs typeface="Arial" panose="020B0604020202020204" pitchFamily="34" charset="0"/>
                </a:rPr>
                <a:t>a</a:t>
              </a:r>
              <a:r>
                <a:rPr lang="en-BE" altLang="en-US" sz="1400" dirty="0">
                  <a:solidFill>
                    <a:srgbClr val="3F3F3F"/>
                  </a:solidFill>
                  <a:latin typeface="Arial" panose="020B0604020202020204" pitchFamily="34" charset="0"/>
                  <a:cs typeface="Arial" panose="020B0604020202020204" pitchFamily="34" charset="0"/>
                </a:rPr>
                <a:t>t</a:t>
              </a:r>
              <a:r>
                <a:rPr lang="fr-FR" altLang="en-US" sz="1400" dirty="0">
                  <a:solidFill>
                    <a:srgbClr val="3F3F3F"/>
                  </a:solidFill>
                  <a:latin typeface="Arial" panose="020B0604020202020204" pitchFamily="34" charset="0"/>
                  <a:cs typeface="Arial" panose="020B0604020202020204" pitchFamily="34" charset="0"/>
                </a:rPr>
                <a:t>u</a:t>
              </a:r>
              <a:r>
                <a:rPr lang="en-BE" altLang="en-US" sz="1400" dirty="0">
                  <a:solidFill>
                    <a:srgbClr val="3F3F3F"/>
                  </a:solidFill>
                  <a:latin typeface="Arial" panose="020B0604020202020204" pitchFamily="34" charset="0"/>
                  <a:cs typeface="Arial" panose="020B0604020202020204" pitchFamily="34" charset="0"/>
                </a:rPr>
                <a:t>r</a:t>
              </a:r>
              <a:r>
                <a:rPr lang="fr-FR" altLang="en-US" sz="1400" dirty="0">
                  <a:solidFill>
                    <a:srgbClr val="3F3F3F"/>
                  </a:solidFill>
                  <a:latin typeface="Arial" panose="020B0604020202020204" pitchFamily="34" charset="0"/>
                  <a:cs typeface="Arial" panose="020B0604020202020204" pitchFamily="34" charset="0"/>
                </a:rPr>
                <a:t>e</a:t>
              </a:r>
              <a:r>
                <a:rPr lang="en-BE" altLang="en-US" sz="1400" dirty="0">
                  <a:solidFill>
                    <a:srgbClr val="3F3F3F"/>
                  </a:solidFill>
                  <a:latin typeface="Arial" panose="020B0604020202020204" pitchFamily="34" charset="0"/>
                  <a:cs typeface="Arial" panose="020B0604020202020204" pitchFamily="34" charset="0"/>
                </a:rPr>
                <a:t>s </a:t>
              </a:r>
              <a:r>
                <a:rPr lang="fr-FR" altLang="en-US" sz="1400" dirty="0">
                  <a:solidFill>
                    <a:srgbClr val="3F3F3F"/>
                  </a:solidFill>
                  <a:latin typeface="Arial" panose="020B0604020202020204" pitchFamily="34" charset="0"/>
                  <a:cs typeface="Arial" panose="020B0604020202020204" pitchFamily="34" charset="0"/>
                </a:rPr>
                <a:t>n</a:t>
              </a:r>
              <a:r>
                <a:rPr lang="en-BE" altLang="en-US" sz="1400" dirty="0">
                  <a:solidFill>
                    <a:srgbClr val="3F3F3F"/>
                  </a:solidFill>
                  <a:latin typeface="Arial" panose="020B0604020202020204" pitchFamily="34" charset="0"/>
                  <a:cs typeface="Arial" panose="020B0604020202020204" pitchFamily="34" charset="0"/>
                </a:rPr>
                <a:t>o</a:t>
              </a:r>
              <a:r>
                <a:rPr lang="fr-FR" altLang="en-US" sz="1400" dirty="0">
                  <a:solidFill>
                    <a:srgbClr val="3F3F3F"/>
                  </a:solidFill>
                  <a:latin typeface="Arial" panose="020B0604020202020204" pitchFamily="34" charset="0"/>
                  <a:cs typeface="Arial" panose="020B0604020202020204" pitchFamily="34" charset="0"/>
                </a:rPr>
                <a:t>n</a:t>
              </a:r>
              <a:r>
                <a:rPr lang="en-BE" altLang="en-US" sz="1400" dirty="0">
                  <a:solidFill>
                    <a:srgbClr val="3F3F3F"/>
                  </a:solidFill>
                  <a:latin typeface="Arial" panose="020B0604020202020204" pitchFamily="34" charset="0"/>
                  <a:cs typeface="Arial" panose="020B0604020202020204" pitchFamily="34" charset="0"/>
                </a:rPr>
                <a:t> </a:t>
              </a:r>
              <a:r>
                <a:rPr lang="fr-FR" altLang="en-US" sz="1400" dirty="0">
                  <a:solidFill>
                    <a:srgbClr val="3F3F3F"/>
                  </a:solidFill>
                  <a:latin typeface="Arial" panose="020B0604020202020204" pitchFamily="34" charset="0"/>
                  <a:cs typeface="Arial" panose="020B0604020202020204" pitchFamily="34" charset="0"/>
                </a:rPr>
                <a:t>f</a:t>
              </a:r>
              <a:r>
                <a:rPr lang="en-BE" altLang="en-US" sz="1400" dirty="0">
                  <a:solidFill>
                    <a:srgbClr val="3F3F3F"/>
                  </a:solidFill>
                  <a:latin typeface="Arial" panose="020B0604020202020204" pitchFamily="34" charset="0"/>
                  <a:cs typeface="Arial" panose="020B0604020202020204" pitchFamily="34" charset="0"/>
                </a:rPr>
                <a:t>i</a:t>
              </a:r>
              <a:r>
                <a:rPr lang="fr-FR" altLang="en-US" sz="1400" dirty="0">
                  <a:solidFill>
                    <a:srgbClr val="3F3F3F"/>
                  </a:solidFill>
                  <a:latin typeface="Arial" panose="020B0604020202020204" pitchFamily="34" charset="0"/>
                  <a:cs typeface="Arial" panose="020B0604020202020204" pitchFamily="34" charset="0"/>
                </a:rPr>
                <a:t>n</a:t>
              </a:r>
              <a:r>
                <a:rPr lang="en-BE" altLang="en-US" sz="1400" dirty="0">
                  <a:solidFill>
                    <a:srgbClr val="3F3F3F"/>
                  </a:solidFill>
                  <a:latin typeface="Arial" panose="020B0604020202020204" pitchFamily="34" charset="0"/>
                  <a:cs typeface="Arial" panose="020B0604020202020204" pitchFamily="34" charset="0"/>
                </a:rPr>
                <a:t>a</a:t>
              </a:r>
              <a:r>
                <a:rPr lang="fr-FR" altLang="en-US" sz="1400" dirty="0">
                  <a:solidFill>
                    <a:srgbClr val="3F3F3F"/>
                  </a:solidFill>
                  <a:latin typeface="Arial" panose="020B0604020202020204" pitchFamily="34" charset="0"/>
                  <a:cs typeface="Arial" panose="020B0604020202020204" pitchFamily="34" charset="0"/>
                </a:rPr>
                <a:t>n</a:t>
              </a:r>
              <a:r>
                <a:rPr lang="en-BE" altLang="en-US" sz="1400" dirty="0">
                  <a:solidFill>
                    <a:srgbClr val="3F3F3F"/>
                  </a:solidFill>
                  <a:latin typeface="Arial" panose="020B0604020202020204" pitchFamily="34" charset="0"/>
                  <a:cs typeface="Arial" panose="020B0604020202020204" pitchFamily="34" charset="0"/>
                </a:rPr>
                <a:t>c</a:t>
              </a:r>
              <a:r>
                <a:rPr lang="fr-FR" altLang="en-US" sz="1400" dirty="0">
                  <a:solidFill>
                    <a:srgbClr val="3F3F3F"/>
                  </a:solidFill>
                  <a:latin typeface="Arial" panose="020B0604020202020204" pitchFamily="34" charset="0"/>
                  <a:cs typeface="Arial" panose="020B0604020202020204" pitchFamily="34" charset="0"/>
                </a:rPr>
                <a:t>é</a:t>
              </a:r>
              <a:r>
                <a:rPr lang="en-BE" altLang="en-US" sz="1400" dirty="0">
                  <a:solidFill>
                    <a:srgbClr val="3F3F3F"/>
                  </a:solidFill>
                  <a:latin typeface="Arial" panose="020B0604020202020204" pitchFamily="34" charset="0"/>
                  <a:cs typeface="Arial" panose="020B0604020202020204" pitchFamily="34" charset="0"/>
                </a:rPr>
                <a:t>e</a:t>
              </a:r>
              <a:r>
                <a:rPr lang="fr-FR" altLang="en-US" sz="1400" dirty="0">
                  <a:solidFill>
                    <a:srgbClr val="3F3F3F"/>
                  </a:solidFill>
                  <a:latin typeface="Arial" panose="020B0604020202020204" pitchFamily="34" charset="0"/>
                  <a:cs typeface="Arial" panose="020B0604020202020204" pitchFamily="34" charset="0"/>
                </a:rPr>
                <a:t>s</a:t>
              </a:r>
              <a:r>
                <a:rPr lang="en-BE" altLang="en-US" sz="1400" dirty="0">
                  <a:solidFill>
                    <a:srgbClr val="3F3F3F"/>
                  </a:solidFill>
                  <a:latin typeface="Arial" panose="020B0604020202020204" pitchFamily="34" charset="0"/>
                  <a:cs typeface="Arial" panose="020B0604020202020204" pitchFamily="34" charset="0"/>
                </a:rPr>
                <a:t>, </a:t>
              </a:r>
              <a:r>
                <a:rPr lang="en-BE" altLang="en-US" sz="1400" dirty="0" err="1">
                  <a:solidFill>
                    <a:srgbClr val="3F3F3F"/>
                  </a:solidFill>
                  <a:latin typeface="Arial" panose="020B0604020202020204" pitchFamily="34" charset="0"/>
                  <a:cs typeface="Arial" panose="020B0604020202020204" pitchFamily="34" charset="0"/>
                </a:rPr>
                <a:t>dont</a:t>
              </a: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5" name="Text Box 5">
              <a:extLst>
                <a:ext uri="{FF2B5EF4-FFF2-40B4-BE49-F238E27FC236}">
                  <a16:creationId xmlns:a16="http://schemas.microsoft.com/office/drawing/2014/main" id="{C42B72B4-1C0B-4DEE-A6AA-BCE53BED2073}"/>
                </a:ext>
              </a:extLst>
            </p:cNvPr>
            <p:cNvSpPr txBox="1">
              <a:spLocks noChangeArrowheads="1"/>
            </p:cNvSpPr>
            <p:nvPr/>
          </p:nvSpPr>
          <p:spPr bwMode="auto">
            <a:xfrm>
              <a:off x="1041668" y="1076751"/>
              <a:ext cx="3371910" cy="711740"/>
            </a:xfrm>
            <a:prstGeom prst="rect">
              <a:avLst/>
            </a:prstGeom>
            <a:solidFill>
              <a:schemeClr val="bg1"/>
            </a:solidFill>
            <a:ln>
              <a:noFill/>
            </a:ln>
            <a:effectLst/>
            <a:extLs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BE" altLang="en-US" sz="3200" b="1" i="0" u="none" strike="noStrike" cap="none" normalizeH="0" baseline="0" dirty="0">
                  <a:ln>
                    <a:noFill/>
                  </a:ln>
                  <a:solidFill>
                    <a:schemeClr val="tx2"/>
                  </a:solidFill>
                  <a:effectLst/>
                  <a:latin typeface="Arial" panose="020B0604020202020204" pitchFamily="34" charset="0"/>
                  <a:cs typeface="Arial" panose="020B0604020202020204" pitchFamily="34" charset="0"/>
                </a:rPr>
                <a:t>C</a:t>
              </a:r>
              <a:r>
                <a:rPr kumimoji="0" lang="fr-FR" altLang="en-US" sz="3200" b="1" i="0" u="none" strike="noStrike" cap="none" normalizeH="0" baseline="0" dirty="0">
                  <a:ln>
                    <a:noFill/>
                  </a:ln>
                  <a:solidFill>
                    <a:schemeClr val="tx2"/>
                  </a:solidFill>
                  <a:effectLst/>
                  <a:latin typeface="Arial" panose="020B0604020202020204" pitchFamily="34" charset="0"/>
                  <a:cs typeface="Arial" panose="020B0604020202020204" pitchFamily="34" charset="0"/>
                </a:rPr>
                <a:t>a</a:t>
              </a:r>
              <a:r>
                <a:rPr kumimoji="0" lang="en-BE" altLang="en-US" sz="3200" b="1" i="0" u="none" strike="noStrike" cap="none" normalizeH="0" baseline="0" dirty="0">
                  <a:ln>
                    <a:noFill/>
                  </a:ln>
                  <a:solidFill>
                    <a:schemeClr val="tx2"/>
                  </a:solidFill>
                  <a:effectLst/>
                  <a:latin typeface="Arial" panose="020B0604020202020204" pitchFamily="34" charset="0"/>
                  <a:cs typeface="Arial" panose="020B0604020202020204" pitchFamily="34" charset="0"/>
                </a:rPr>
                <a:t>n</a:t>
              </a:r>
              <a:r>
                <a:rPr kumimoji="0" lang="fr-FR" altLang="en-US" sz="3200" b="1" i="0" u="none" strike="noStrike" cap="none" normalizeH="0" baseline="0" dirty="0">
                  <a:ln>
                    <a:noFill/>
                  </a:ln>
                  <a:solidFill>
                    <a:schemeClr val="tx2"/>
                  </a:solidFill>
                  <a:effectLst/>
                  <a:latin typeface="Arial" panose="020B0604020202020204" pitchFamily="34" charset="0"/>
                  <a:cs typeface="Arial" panose="020B0604020202020204" pitchFamily="34" charset="0"/>
                </a:rPr>
                <a:t>d</a:t>
              </a:r>
              <a:r>
                <a:rPr kumimoji="0" lang="en-BE" altLang="en-US" sz="3200" b="1" i="0" u="none" strike="noStrike" cap="none" normalizeH="0" baseline="0" dirty="0">
                  <a:ln>
                    <a:noFill/>
                  </a:ln>
                  <a:solidFill>
                    <a:schemeClr val="tx2"/>
                  </a:solidFill>
                  <a:effectLst/>
                  <a:latin typeface="Arial" panose="020B0604020202020204" pitchFamily="34" charset="0"/>
                  <a:cs typeface="Arial" panose="020B0604020202020204" pitchFamily="34" charset="0"/>
                </a:rPr>
                <a:t>i</a:t>
              </a:r>
              <a:r>
                <a:rPr kumimoji="0" lang="fr-FR" altLang="en-US" sz="3200" b="1" i="0" u="none" strike="noStrike" cap="none" normalizeH="0" baseline="0" dirty="0">
                  <a:ln>
                    <a:noFill/>
                  </a:ln>
                  <a:solidFill>
                    <a:schemeClr val="tx2"/>
                  </a:solidFill>
                  <a:effectLst/>
                  <a:latin typeface="Arial" panose="020B0604020202020204" pitchFamily="34" charset="0"/>
                  <a:cs typeface="Arial" panose="020B0604020202020204" pitchFamily="34" charset="0"/>
                </a:rPr>
                <a:t>d</a:t>
              </a:r>
              <a:r>
                <a:rPr kumimoji="0" lang="en-BE" altLang="en-US" sz="3200" b="1" i="0" u="none" strike="noStrike" cap="none" normalizeH="0" baseline="0" dirty="0">
                  <a:ln>
                    <a:noFill/>
                  </a:ln>
                  <a:solidFill>
                    <a:schemeClr val="tx2"/>
                  </a:solidFill>
                  <a:effectLst/>
                  <a:latin typeface="Arial" panose="020B0604020202020204" pitchFamily="34" charset="0"/>
                  <a:cs typeface="Arial" panose="020B0604020202020204" pitchFamily="34" charset="0"/>
                </a:rPr>
                <a:t>a</a:t>
              </a:r>
              <a:r>
                <a:rPr kumimoji="0" lang="fr-FR" altLang="en-US" sz="3200" b="1" i="0" u="none" strike="noStrike" cap="none" normalizeH="0" baseline="0" dirty="0">
                  <a:ln>
                    <a:noFill/>
                  </a:ln>
                  <a:solidFill>
                    <a:schemeClr val="tx2"/>
                  </a:solidFill>
                  <a:effectLst/>
                  <a:latin typeface="Arial" panose="020B0604020202020204" pitchFamily="34" charset="0"/>
                  <a:cs typeface="Arial" panose="020B0604020202020204" pitchFamily="34" charset="0"/>
                </a:rPr>
                <a:t>t</a:t>
              </a:r>
              <a:r>
                <a:rPr kumimoji="0" lang="en-BE" altLang="en-US" sz="3200" b="1" i="0" u="none" strike="noStrike" cap="none" normalizeH="0" baseline="0" dirty="0">
                  <a:ln>
                    <a:noFill/>
                  </a:ln>
                  <a:solidFill>
                    <a:schemeClr val="tx2"/>
                  </a:solidFill>
                  <a:effectLst/>
                  <a:latin typeface="Arial" panose="020B0604020202020204" pitchFamily="34" charset="0"/>
                  <a:cs typeface="Arial" panose="020B0604020202020204" pitchFamily="34" charset="0"/>
                </a:rPr>
                <a:t>u</a:t>
              </a:r>
              <a:r>
                <a:rPr kumimoji="0" lang="fr-FR" altLang="en-US" sz="3200" b="1" i="0" u="none" strike="noStrike" cap="none" normalizeH="0" baseline="0" dirty="0">
                  <a:ln>
                    <a:noFill/>
                  </a:ln>
                  <a:solidFill>
                    <a:schemeClr val="tx2"/>
                  </a:solidFill>
                  <a:effectLst/>
                  <a:latin typeface="Arial" panose="020B0604020202020204" pitchFamily="34" charset="0"/>
                  <a:cs typeface="Arial" panose="020B0604020202020204" pitchFamily="34" charset="0"/>
                </a:rPr>
                <a:t>r</a:t>
              </a:r>
              <a:r>
                <a:rPr kumimoji="0" lang="en-BE" altLang="en-US" sz="3200" b="1" i="0" u="none" strike="noStrike" cap="none" normalizeH="0" baseline="0" dirty="0">
                  <a:ln>
                    <a:noFill/>
                  </a:ln>
                  <a:solidFill>
                    <a:schemeClr val="tx2"/>
                  </a:solidFill>
                  <a:effectLst/>
                  <a:latin typeface="Arial" panose="020B0604020202020204" pitchFamily="34" charset="0"/>
                  <a:cs typeface="Arial" panose="020B0604020202020204" pitchFamily="34" charset="0"/>
                </a:rPr>
                <a:t>e</a:t>
              </a:r>
              <a:r>
                <a:rPr kumimoji="0" lang="fr-FR" altLang="en-US" sz="3200" b="1" i="0" u="none" strike="noStrike" cap="none" normalizeH="0" baseline="0" dirty="0">
                  <a:ln>
                    <a:noFill/>
                  </a:ln>
                  <a:solidFill>
                    <a:schemeClr val="tx2"/>
                  </a:solidFill>
                  <a:effectLst/>
                  <a:latin typeface="Arial" panose="020B0604020202020204" pitchFamily="34" charset="0"/>
                  <a:cs typeface="Arial" panose="020B0604020202020204" pitchFamily="34" charset="0"/>
                </a:rPr>
                <a:t>s</a:t>
              </a:r>
              <a:endParaRPr kumimoji="0" lang="en-US" altLang="en-US" sz="3600" b="0" i="0" u="none" strike="noStrike" cap="none" normalizeH="0" baseline="0" dirty="0">
                <a:ln>
                  <a:noFill/>
                </a:ln>
                <a:solidFill>
                  <a:schemeClr val="tx2"/>
                </a:solidFill>
                <a:effectLst/>
                <a:latin typeface="Arial" panose="020B0604020202020204" pitchFamily="34" charset="0"/>
                <a:cs typeface="Arial" panose="020B0604020202020204" pitchFamily="34" charset="0"/>
              </a:endParaRPr>
            </a:p>
          </p:txBody>
        </p:sp>
        <p:sp>
          <p:nvSpPr>
            <p:cNvPr id="28" name="Text Box 8">
              <a:extLst>
                <a:ext uri="{FF2B5EF4-FFF2-40B4-BE49-F238E27FC236}">
                  <a16:creationId xmlns:a16="http://schemas.microsoft.com/office/drawing/2014/main" id="{542095F0-2FF4-4B59-BAE4-50A11CCA693D}"/>
                </a:ext>
              </a:extLst>
            </p:cNvPr>
            <p:cNvSpPr txBox="1">
              <a:spLocks noChangeArrowheads="1"/>
            </p:cNvSpPr>
            <p:nvPr/>
          </p:nvSpPr>
          <p:spPr bwMode="auto">
            <a:xfrm>
              <a:off x="1043572" y="1810328"/>
              <a:ext cx="3371910" cy="1568731"/>
            </a:xfrm>
            <a:prstGeom prst="rect">
              <a:avLst/>
            </a:prstGeom>
            <a:solidFill>
              <a:schemeClr val="bg1"/>
            </a:solidFill>
            <a:ln>
              <a:noFill/>
            </a:ln>
            <a:effectLst/>
            <a:extLs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BE" altLang="en-US" sz="4400" b="1" spc="-150" dirty="0">
                  <a:solidFill>
                    <a:srgbClr val="045FCC"/>
                  </a:solidFill>
                  <a:latin typeface="Arial" panose="020B0604020202020204" pitchFamily="34" charset="0"/>
                  <a:cs typeface="Arial" panose="020B0604020202020204" pitchFamily="34" charset="0"/>
                </a:rPr>
                <a:t>~88</a:t>
              </a:r>
              <a:r>
                <a:rPr lang="en-GB" altLang="en-US" sz="4400" b="1" spc="-150" dirty="0">
                  <a:solidFill>
                    <a:srgbClr val="045FCC"/>
                  </a:solidFill>
                  <a:latin typeface="Arial" panose="020B0604020202020204" pitchFamily="34" charset="0"/>
                  <a:cs typeface="Arial" panose="020B0604020202020204" pitchFamily="34" charset="0"/>
                </a:rPr>
                <a:t>%</a:t>
              </a:r>
              <a:endParaRPr kumimoji="0" lang="en-GB" altLang="en-US" sz="4400" b="1" i="0" u="none" strike="noStrike" cap="none" spc="-150" normalizeH="0" baseline="0" dirty="0">
                <a:ln>
                  <a:noFill/>
                </a:ln>
                <a:solidFill>
                  <a:srgbClr val="045FCC"/>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BE" altLang="en-US" sz="1400" dirty="0">
                  <a:solidFill>
                    <a:srgbClr val="3F3F3F"/>
                  </a:solidFill>
                  <a:latin typeface="Arial" panose="020B0604020202020204" pitchFamily="34" charset="0"/>
                  <a:cs typeface="Arial" panose="020B0604020202020204" pitchFamily="34" charset="0"/>
                </a:rPr>
                <a:t>d</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e</a:t>
              </a: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s </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c</a:t>
              </a: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a</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n</a:t>
              </a: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d</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i</a:t>
              </a:r>
              <a:r>
                <a:rPr lang="en-BE" altLang="en-US" sz="1400" dirty="0" err="1">
                  <a:solidFill>
                    <a:srgbClr val="3F3F3F"/>
                  </a:solidFill>
                  <a:latin typeface="Arial" panose="020B0604020202020204" pitchFamily="34" charset="0"/>
                  <a:cs typeface="Arial" panose="020B0604020202020204" pitchFamily="34" charset="0"/>
                </a:rPr>
                <a:t>datures</a:t>
              </a:r>
              <a:r>
                <a:rPr lang="en-BE" altLang="en-US" sz="1400" dirty="0">
                  <a:solidFill>
                    <a:srgbClr val="3F3F3F"/>
                  </a:solidFill>
                  <a:latin typeface="Arial" panose="020B0604020202020204" pitchFamily="34" charset="0"/>
                  <a:cs typeface="Arial" panose="020B0604020202020204" pitchFamily="34" charset="0"/>
                </a:rPr>
                <a:t> ne </a:t>
              </a:r>
              <a:r>
                <a:rPr lang="en-BE" altLang="en-US" sz="1400" dirty="0" err="1">
                  <a:solidFill>
                    <a:srgbClr val="3F3F3F"/>
                  </a:solidFill>
                  <a:latin typeface="Arial" panose="020B0604020202020204" pitchFamily="34" charset="0"/>
                  <a:cs typeface="Arial" panose="020B0604020202020204" pitchFamily="34" charset="0"/>
                </a:rPr>
                <a:t>sont</a:t>
              </a:r>
              <a:r>
                <a:rPr lang="en-BE" altLang="en-US" sz="1400" dirty="0">
                  <a:solidFill>
                    <a:srgbClr val="3F3F3F"/>
                  </a:solidFill>
                  <a:latin typeface="Arial" panose="020B0604020202020204" pitchFamily="34" charset="0"/>
                  <a:cs typeface="Arial" panose="020B0604020202020204" pitchFamily="34" charset="0"/>
                </a:rPr>
                <a:t> pas </a:t>
              </a:r>
              <a:r>
                <a:rPr lang="en-BE" altLang="en-US" sz="1400" dirty="0" err="1">
                  <a:solidFill>
                    <a:srgbClr val="3F3F3F"/>
                  </a:solidFill>
                  <a:latin typeface="Arial" panose="020B0604020202020204" pitchFamily="34" charset="0"/>
                  <a:cs typeface="Arial" panose="020B0604020202020204" pitchFamily="34" charset="0"/>
                </a:rPr>
                <a:t>financées</a:t>
              </a: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5" name="Text Box 4">
              <a:extLst>
                <a:ext uri="{FF2B5EF4-FFF2-40B4-BE49-F238E27FC236}">
                  <a16:creationId xmlns:a16="http://schemas.microsoft.com/office/drawing/2014/main" id="{1D82044B-4632-4D5E-AD90-880C0451B9BD}"/>
                </a:ext>
              </a:extLst>
            </p:cNvPr>
            <p:cNvSpPr txBox="1">
              <a:spLocks noChangeArrowheads="1"/>
            </p:cNvSpPr>
            <p:nvPr/>
          </p:nvSpPr>
          <p:spPr bwMode="auto">
            <a:xfrm>
              <a:off x="1071581" y="4834642"/>
              <a:ext cx="3371910" cy="1568731"/>
            </a:xfrm>
            <a:prstGeom prst="rect">
              <a:avLst/>
            </a:prstGeom>
            <a:solidFill>
              <a:schemeClr val="bg1"/>
            </a:solidFill>
            <a:ln>
              <a:noFill/>
            </a:ln>
            <a:effectLst/>
            <a:extLs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BE" altLang="en-US" sz="4400" b="1" spc="-150" dirty="0">
                  <a:solidFill>
                    <a:srgbClr val="045FCC"/>
                  </a:solidFill>
                  <a:latin typeface="Arial" panose="020B0604020202020204" pitchFamily="34" charset="0"/>
                  <a:cs typeface="Arial" panose="020B0604020202020204" pitchFamily="34" charset="0"/>
                </a:rPr>
                <a:t>Ca. </a:t>
              </a:r>
              <a:r>
                <a:rPr kumimoji="0" lang="en-BE" altLang="en-US" sz="4400" b="1" i="0" u="none" strike="noStrike" cap="none" spc="-150" normalizeH="0" baseline="0" dirty="0">
                  <a:ln>
                    <a:noFill/>
                  </a:ln>
                  <a:solidFill>
                    <a:srgbClr val="045FCC"/>
                  </a:solidFill>
                  <a:effectLst/>
                  <a:latin typeface="Arial" panose="020B0604020202020204" pitchFamily="34" charset="0"/>
                  <a:cs typeface="Arial" panose="020B0604020202020204" pitchFamily="34" charset="0"/>
                </a:rPr>
                <a:t>5</a:t>
              </a:r>
              <a:r>
                <a:rPr kumimoji="0" lang="en-GB" altLang="en-US" sz="4400" b="1" i="0" u="none" strike="noStrike" cap="none" spc="-150" normalizeH="0" baseline="0" dirty="0">
                  <a:ln>
                    <a:noFill/>
                  </a:ln>
                  <a:solidFill>
                    <a:srgbClr val="045FCC"/>
                  </a:solidFill>
                  <a:effectLst/>
                  <a:latin typeface="Arial" panose="020B0604020202020204" pitchFamily="34" charset="0"/>
                  <a:cs typeface="Arial" panose="020B0604020202020204" pitchFamily="34" charset="0"/>
                </a:rPr>
                <a:t> </a:t>
              </a:r>
              <a:r>
                <a:rPr kumimoji="0" lang="fr-FR" altLang="en-US" sz="4400" b="1" i="0" u="none" strike="noStrike" cap="none" spc="-150" normalizeH="0" baseline="0" dirty="0">
                  <a:ln>
                    <a:noFill/>
                  </a:ln>
                  <a:solidFill>
                    <a:srgbClr val="045FCC"/>
                  </a:solidFill>
                  <a:effectLst/>
                  <a:latin typeface="Arial" panose="020B0604020202020204" pitchFamily="34" charset="0"/>
                  <a:cs typeface="Arial" panose="020B0604020202020204" pitchFamily="34" charset="0"/>
                </a:rPr>
                <a:t>M</a:t>
              </a:r>
              <a:r>
                <a:rPr kumimoji="0" lang="en-BE" altLang="en-US" sz="4400" b="1" i="0" u="none" strike="noStrike" cap="none" spc="-150" normalizeH="0" baseline="0" dirty="0">
                  <a:ln>
                    <a:noFill/>
                  </a:ln>
                  <a:solidFill>
                    <a:srgbClr val="045FCC"/>
                  </a:solidFill>
                  <a:effectLst/>
                  <a:latin typeface="Arial" panose="020B0604020202020204" pitchFamily="34" charset="0"/>
                  <a:cs typeface="Arial" panose="020B0604020202020204" pitchFamily="34" charset="0"/>
                </a:rPr>
                <a:t>r</a:t>
              </a:r>
              <a:r>
                <a:rPr kumimoji="0" lang="fr-FR" altLang="en-US" sz="4400" b="1" i="0" u="none" strike="noStrike" cap="none" spc="-150" normalizeH="0" baseline="0" dirty="0">
                  <a:ln>
                    <a:noFill/>
                  </a:ln>
                  <a:solidFill>
                    <a:srgbClr val="045FCC"/>
                  </a:solidFill>
                  <a:effectLst/>
                  <a:latin typeface="Arial" panose="020B0604020202020204" pitchFamily="34" charset="0"/>
                  <a:cs typeface="Arial" panose="020B0604020202020204" pitchFamily="34" charset="0"/>
                </a:rPr>
                <a:t>d</a:t>
              </a:r>
              <a:r>
                <a:rPr kumimoji="0" lang="en-BE" altLang="en-US" sz="4400" b="1" i="0" u="none" strike="noStrike" cap="none" spc="-150" normalizeH="0" baseline="0" dirty="0">
                  <a:ln>
                    <a:noFill/>
                  </a:ln>
                  <a:solidFill>
                    <a:srgbClr val="045FCC"/>
                  </a:solidFill>
                  <a:effectLst/>
                  <a:latin typeface="Arial" panose="020B0604020202020204" pitchFamily="34" charset="0"/>
                  <a:cs typeface="Arial" panose="020B0604020202020204" pitchFamily="34" charset="0"/>
                </a:rPr>
                <a:t> €</a:t>
              </a:r>
              <a:endParaRPr kumimoji="0" lang="en-GB" altLang="en-US" sz="4400" b="1" i="0" u="none" strike="noStrike" cap="none" spc="-150" normalizeH="0" baseline="0" dirty="0">
                <a:ln>
                  <a:noFill/>
                </a:ln>
                <a:solidFill>
                  <a:srgbClr val="045FCC"/>
                </a:solidFill>
                <a:effectLst/>
                <a:latin typeface="Arial" panose="020B0604020202020204" pitchFamily="34" charset="0"/>
                <a:cs typeface="Arial" panose="020B0604020202020204" pitchFamily="34" charset="0"/>
              </a:endParaRPr>
            </a:p>
            <a:p>
              <a:pPr lvl="0" algn="ctr" eaLnBrk="0" fontAlgn="base" hangingPunct="0">
                <a:spcBef>
                  <a:spcPct val="0"/>
                </a:spcBef>
                <a:spcAft>
                  <a:spcPct val="0"/>
                </a:spcAft>
              </a:pPr>
              <a:r>
                <a:rPr kumimoji="0" lang="en-BE" altLang="en-US" sz="1400" b="0" i="0" u="none" strike="noStrike" cap="none" normalizeH="0" baseline="0" dirty="0" err="1">
                  <a:ln>
                    <a:noFill/>
                  </a:ln>
                  <a:solidFill>
                    <a:srgbClr val="3F3F3F"/>
                  </a:solidFill>
                  <a:effectLst/>
                  <a:latin typeface="Arial" panose="020B0604020202020204" pitchFamily="34" charset="0"/>
                  <a:cs typeface="Arial" panose="020B0604020202020204" pitchFamily="34" charset="0"/>
                </a:rPr>
                <a:t>dé</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p</a:t>
              </a: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e</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n</a:t>
              </a: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s</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é</a:t>
              </a: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s </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p</a:t>
              </a: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a</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r</a:t>
              </a: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 </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l</a:t>
              </a: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e</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s</a:t>
              </a: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 </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u</a:t>
              </a: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n</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i</a:t>
              </a: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v</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e</a:t>
              </a: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r</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s</a:t>
              </a: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i</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t</a:t>
              </a: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é</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s</a:t>
              </a: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 </a:t>
              </a: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F64C94CF-62A5-4771-8B47-AED259B6E98B}"/>
              </a:ext>
            </a:extLst>
          </p:cNvPr>
          <p:cNvGrpSpPr/>
          <p:nvPr/>
        </p:nvGrpSpPr>
        <p:grpSpPr>
          <a:xfrm>
            <a:off x="4354885" y="1061154"/>
            <a:ext cx="3801772" cy="5447285"/>
            <a:chOff x="4595993" y="1067324"/>
            <a:chExt cx="3801772" cy="5447285"/>
          </a:xfrm>
        </p:grpSpPr>
        <p:sp>
          <p:nvSpPr>
            <p:cNvPr id="26" name="Text Box 6">
              <a:extLst>
                <a:ext uri="{FF2B5EF4-FFF2-40B4-BE49-F238E27FC236}">
                  <a16:creationId xmlns:a16="http://schemas.microsoft.com/office/drawing/2014/main" id="{5DDF1B98-5894-4AE2-ABED-D2D7F56EDF84}"/>
                </a:ext>
              </a:extLst>
            </p:cNvPr>
            <p:cNvSpPr txBox="1">
              <a:spLocks noChangeArrowheads="1"/>
            </p:cNvSpPr>
            <p:nvPr/>
          </p:nvSpPr>
          <p:spPr bwMode="auto">
            <a:xfrm>
              <a:off x="4595993" y="1067324"/>
              <a:ext cx="3371910" cy="711740"/>
            </a:xfrm>
            <a:prstGeom prst="rect">
              <a:avLst/>
            </a:prstGeom>
            <a:solidFill>
              <a:schemeClr val="bg1"/>
            </a:solidFill>
            <a:ln>
              <a:noFill/>
            </a:ln>
            <a:effectLst/>
            <a:extLs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dirty="0">
                  <a:ln>
                    <a:noFill/>
                  </a:ln>
                  <a:solidFill>
                    <a:schemeClr val="tx2"/>
                  </a:solidFill>
                  <a:effectLst/>
                  <a:latin typeface="Arial" panose="020B0604020202020204" pitchFamily="34" charset="0"/>
                  <a:cs typeface="Arial" panose="020B0604020202020204" pitchFamily="34" charset="0"/>
                </a:rPr>
                <a:t>Participation</a:t>
              </a:r>
              <a:endParaRPr kumimoji="0" lang="en-US" altLang="en-US" sz="3200" b="0" i="0" u="none" strike="noStrike" cap="none" normalizeH="0" baseline="0" dirty="0">
                <a:ln>
                  <a:noFill/>
                </a:ln>
                <a:solidFill>
                  <a:schemeClr val="tx2"/>
                </a:solidFill>
                <a:effectLst/>
                <a:latin typeface="Arial" panose="020B0604020202020204" pitchFamily="34" charset="0"/>
                <a:cs typeface="Arial" panose="020B0604020202020204" pitchFamily="34" charset="0"/>
              </a:endParaRPr>
            </a:p>
          </p:txBody>
        </p:sp>
        <p:sp>
          <p:nvSpPr>
            <p:cNvPr id="27" name="Text Box 7">
              <a:extLst>
                <a:ext uri="{FF2B5EF4-FFF2-40B4-BE49-F238E27FC236}">
                  <a16:creationId xmlns:a16="http://schemas.microsoft.com/office/drawing/2014/main" id="{40C71C4A-7381-4419-A176-E59AD39F3498}"/>
                </a:ext>
              </a:extLst>
            </p:cNvPr>
            <p:cNvSpPr txBox="1">
              <a:spLocks noChangeArrowheads="1"/>
            </p:cNvSpPr>
            <p:nvPr/>
          </p:nvSpPr>
          <p:spPr bwMode="auto">
            <a:xfrm>
              <a:off x="4600563" y="1863067"/>
              <a:ext cx="3371910" cy="1566802"/>
            </a:xfrm>
            <a:prstGeom prst="rect">
              <a:avLst/>
            </a:prstGeom>
            <a:solidFill>
              <a:schemeClr val="bg1"/>
            </a:solidFill>
            <a:ln>
              <a:noFill/>
            </a:ln>
            <a:effectLst/>
            <a:extLs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4400" b="1" i="0" u="none" strike="noStrike" cap="none" spc="-150" normalizeH="0" baseline="0" dirty="0">
                  <a:ln>
                    <a:noFill/>
                  </a:ln>
                  <a:solidFill>
                    <a:srgbClr val="045FCC"/>
                  </a:solidFill>
                  <a:effectLst/>
                  <a:latin typeface="Arial" panose="020B0604020202020204" pitchFamily="34" charset="0"/>
                  <a:cs typeface="Arial" panose="020B0604020202020204" pitchFamily="34" charset="0"/>
                </a:rPr>
                <a:t>750 pages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Co</a:t>
              </a: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n</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v</a:t>
              </a: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e</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n</a:t>
              </a: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t</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i</a:t>
              </a: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o</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n</a:t>
              </a: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 </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d</a:t>
              </a: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e </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s</a:t>
              </a: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u</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b</a:t>
              </a: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v</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e</a:t>
              </a: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n</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t</a:t>
              </a: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i</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o</a:t>
              </a: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n </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H</a:t>
              </a: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2020 </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a</a:t>
              </a: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n</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n</a:t>
              </a: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o</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t</a:t>
              </a:r>
              <a:r>
                <a:rPr kumimoji="0" lang="en-BE"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é</a:t>
              </a:r>
              <a:r>
                <a:rPr kumimoji="0" lang="fr-FR" altLang="en-US" sz="1400" b="0" i="0" u="none" strike="noStrike" cap="none" normalizeH="0" baseline="0" dirty="0">
                  <a:ln>
                    <a:noFill/>
                  </a:ln>
                  <a:solidFill>
                    <a:srgbClr val="3F3F3F"/>
                  </a:solidFill>
                  <a:effectLst/>
                  <a:latin typeface="Arial" panose="020B0604020202020204" pitchFamily="34" charset="0"/>
                  <a:cs typeface="Arial" panose="020B0604020202020204" pitchFamily="34" charset="0"/>
                </a:rPr>
                <a:t>e</a:t>
              </a: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3" name="Text Box 3">
              <a:extLst>
                <a:ext uri="{FF2B5EF4-FFF2-40B4-BE49-F238E27FC236}">
                  <a16:creationId xmlns:a16="http://schemas.microsoft.com/office/drawing/2014/main" id="{390FFC16-48F2-4D0D-9B66-88CCF3C7113B}"/>
                </a:ext>
              </a:extLst>
            </p:cNvPr>
            <p:cNvSpPr txBox="1">
              <a:spLocks noChangeArrowheads="1"/>
            </p:cNvSpPr>
            <p:nvPr/>
          </p:nvSpPr>
          <p:spPr bwMode="auto">
            <a:xfrm>
              <a:off x="4668841" y="3432564"/>
              <a:ext cx="3728924" cy="1566802"/>
            </a:xfrm>
            <a:prstGeom prst="rect">
              <a:avLst/>
            </a:prstGeom>
            <a:solidFill>
              <a:schemeClr val="bg1"/>
            </a:solidFill>
            <a:ln>
              <a:noFill/>
            </a:ln>
            <a:effectLst/>
            <a:extLs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lvl="0" algn="ctr" eaLnBrk="0" fontAlgn="base" hangingPunct="0">
                <a:spcBef>
                  <a:spcPct val="0"/>
                </a:spcBef>
                <a:spcAft>
                  <a:spcPct val="0"/>
                </a:spcAft>
              </a:pPr>
              <a:r>
                <a:rPr lang="de-DE" altLang="en-US" sz="4400" b="1" spc="-150" dirty="0">
                  <a:solidFill>
                    <a:srgbClr val="045FCC"/>
                  </a:solidFill>
                  <a:latin typeface="Arial" panose="020B0604020202020204" pitchFamily="34" charset="0"/>
                  <a:cs typeface="Arial" panose="020B0604020202020204" pitchFamily="34" charset="0"/>
                </a:rPr>
                <a:t>C</a:t>
              </a:r>
              <a:r>
                <a:rPr lang="en-BE" altLang="en-US" sz="4400" b="1" spc="-150" dirty="0">
                  <a:solidFill>
                    <a:srgbClr val="045FCC"/>
                  </a:solidFill>
                  <a:latin typeface="Arial" panose="020B0604020202020204" pitchFamily="34" charset="0"/>
                  <a:cs typeface="Arial" panose="020B0604020202020204" pitchFamily="34" charset="0"/>
                </a:rPr>
                <a:t>a. 12 </a:t>
              </a:r>
              <a:r>
                <a:rPr lang="de-DE" altLang="en-US" sz="4400" b="1" spc="-150" dirty="0">
                  <a:solidFill>
                    <a:srgbClr val="045FCC"/>
                  </a:solidFill>
                  <a:latin typeface="Arial" panose="020B0604020202020204" pitchFamily="34" charset="0"/>
                  <a:cs typeface="Arial" panose="020B0604020202020204" pitchFamily="34" charset="0"/>
                </a:rPr>
                <a:t>M</a:t>
              </a:r>
              <a:r>
                <a:rPr lang="en-BE" altLang="en-US" sz="4400" b="1" spc="-150" dirty="0">
                  <a:solidFill>
                    <a:srgbClr val="045FCC"/>
                  </a:solidFill>
                  <a:latin typeface="Arial" panose="020B0604020202020204" pitchFamily="34" charset="0"/>
                  <a:cs typeface="Arial" panose="020B0604020202020204" pitchFamily="34" charset="0"/>
                </a:rPr>
                <a:t>r</a:t>
              </a:r>
              <a:r>
                <a:rPr lang="fr-FR" altLang="en-US" sz="4400" b="1" spc="-150" dirty="0">
                  <a:solidFill>
                    <a:srgbClr val="045FCC"/>
                  </a:solidFill>
                  <a:latin typeface="Arial" panose="020B0604020202020204" pitchFamily="34" charset="0"/>
                  <a:cs typeface="Arial" panose="020B0604020202020204" pitchFamily="34" charset="0"/>
                </a:rPr>
                <a:t>d</a:t>
              </a:r>
              <a:r>
                <a:rPr lang="en-BE" altLang="en-US" sz="4400" b="1" spc="-150" dirty="0">
                  <a:solidFill>
                    <a:srgbClr val="045FCC"/>
                  </a:solidFill>
                  <a:latin typeface="Arial" panose="020B0604020202020204" pitchFamily="34" charset="0"/>
                  <a:cs typeface="Arial" panose="020B0604020202020204" pitchFamily="34" charset="0"/>
                </a:rPr>
                <a:t> € </a:t>
              </a:r>
              <a:endParaRPr lang="en-BE" altLang="en-US" sz="1400" b="1" spc="-150" dirty="0">
                <a:solidFill>
                  <a:srgbClr val="3F3F3F"/>
                </a:solidFill>
                <a:latin typeface="Arial" panose="020B0604020202020204" pitchFamily="34" charset="0"/>
                <a:cs typeface="Arial" panose="020B0604020202020204" pitchFamily="34" charset="0"/>
              </a:endParaRPr>
            </a:p>
            <a:p>
              <a:pPr lvl="0" algn="ctr" eaLnBrk="0" fontAlgn="base" hangingPunct="0">
                <a:spcBef>
                  <a:spcPct val="0"/>
                </a:spcBef>
                <a:spcAft>
                  <a:spcPct val="0"/>
                </a:spcAft>
              </a:pPr>
              <a:r>
                <a:rPr lang="fr-FR" altLang="en-US" sz="1400" dirty="0">
                  <a:solidFill>
                    <a:srgbClr val="3F3F3F"/>
                  </a:solidFill>
                  <a:latin typeface="Arial" panose="020B0604020202020204" pitchFamily="34" charset="0"/>
                  <a:cs typeface="Arial" panose="020B0604020202020204" pitchFamily="34" charset="0"/>
                </a:rPr>
                <a:t>D</a:t>
              </a:r>
              <a:r>
                <a:rPr lang="en-BE" altLang="en-US" sz="1400" dirty="0">
                  <a:solidFill>
                    <a:srgbClr val="3F3F3F"/>
                  </a:solidFill>
                  <a:latin typeface="Arial" panose="020B0604020202020204" pitchFamily="34" charset="0"/>
                  <a:cs typeface="Arial" panose="020B0604020202020204" pitchFamily="34" charset="0"/>
                </a:rPr>
                <a:t>e co-</a:t>
              </a:r>
              <a:r>
                <a:rPr lang="en-BE" altLang="en-US" sz="1400" dirty="0" err="1">
                  <a:solidFill>
                    <a:srgbClr val="3F3F3F"/>
                  </a:solidFill>
                  <a:latin typeface="Arial" panose="020B0604020202020204" pitchFamily="34" charset="0"/>
                  <a:cs typeface="Arial" panose="020B0604020202020204" pitchFamily="34" charset="0"/>
                </a:rPr>
                <a:t>financem</a:t>
              </a:r>
              <a:r>
                <a:rPr lang="fr-FR" altLang="en-US" sz="1400" dirty="0">
                  <a:solidFill>
                    <a:srgbClr val="3F3F3F"/>
                  </a:solidFill>
                  <a:latin typeface="Arial" panose="020B0604020202020204" pitchFamily="34" charset="0"/>
                  <a:cs typeface="Arial" panose="020B0604020202020204" pitchFamily="34" charset="0"/>
                </a:rPr>
                <a:t>e</a:t>
              </a:r>
              <a:r>
                <a:rPr lang="en-BE" altLang="en-US" sz="1400" dirty="0">
                  <a:solidFill>
                    <a:srgbClr val="3F3F3F"/>
                  </a:solidFill>
                  <a:latin typeface="Arial" panose="020B0604020202020204" pitchFamily="34" charset="0"/>
                  <a:cs typeface="Arial" panose="020B0604020202020204" pitchFamily="34" charset="0"/>
                </a:rPr>
                <a:t>n</a:t>
              </a:r>
              <a:r>
                <a:rPr lang="fr-FR" altLang="en-US" sz="1400" dirty="0">
                  <a:solidFill>
                    <a:srgbClr val="3F3F3F"/>
                  </a:solidFill>
                  <a:latin typeface="Arial" panose="020B0604020202020204" pitchFamily="34" charset="0"/>
                  <a:cs typeface="Arial" panose="020B0604020202020204" pitchFamily="34" charset="0"/>
                </a:rPr>
                <a:t>t</a:t>
              </a:r>
              <a:r>
                <a:rPr lang="en-BE" altLang="en-US" sz="1400" dirty="0">
                  <a:solidFill>
                    <a:srgbClr val="3F3F3F"/>
                  </a:solidFill>
                  <a:latin typeface="Arial" panose="020B0604020202020204" pitchFamily="34" charset="0"/>
                  <a:cs typeface="Arial" panose="020B0604020202020204" pitchFamily="34" charset="0"/>
                </a:rPr>
                <a:t> par les </a:t>
              </a:r>
              <a:r>
                <a:rPr lang="en-BE" altLang="en-US" sz="1400" dirty="0" err="1">
                  <a:solidFill>
                    <a:srgbClr val="3F3F3F"/>
                  </a:solidFill>
                  <a:latin typeface="Arial" panose="020B0604020202020204" pitchFamily="34" charset="0"/>
                  <a:cs typeface="Arial" panose="020B0604020202020204" pitchFamily="34" charset="0"/>
                </a:rPr>
                <a:t>bénéficia</a:t>
              </a:r>
              <a:r>
                <a:rPr lang="fr-FR" altLang="en-US" sz="1400" dirty="0">
                  <a:solidFill>
                    <a:srgbClr val="3F3F3F"/>
                  </a:solidFill>
                  <a:latin typeface="Arial" panose="020B0604020202020204" pitchFamily="34" charset="0"/>
                  <a:cs typeface="Arial" panose="020B0604020202020204" pitchFamily="34" charset="0"/>
                </a:rPr>
                <a:t>i</a:t>
              </a:r>
              <a:r>
                <a:rPr lang="en-BE" altLang="en-US" sz="1400" dirty="0">
                  <a:solidFill>
                    <a:srgbClr val="3F3F3F"/>
                  </a:solidFill>
                  <a:latin typeface="Arial" panose="020B0604020202020204" pitchFamily="34" charset="0"/>
                  <a:cs typeface="Arial" panose="020B0604020202020204" pitchFamily="34" charset="0"/>
                </a:rPr>
                <a:t>r</a:t>
              </a:r>
              <a:r>
                <a:rPr lang="fr-FR" altLang="en-US" sz="1400" dirty="0">
                  <a:solidFill>
                    <a:srgbClr val="3F3F3F"/>
                  </a:solidFill>
                  <a:latin typeface="Arial" panose="020B0604020202020204" pitchFamily="34" charset="0"/>
                  <a:cs typeface="Arial" panose="020B0604020202020204" pitchFamily="34" charset="0"/>
                </a:rPr>
                <a:t>e</a:t>
              </a:r>
              <a:r>
                <a:rPr lang="en-BE" altLang="en-US" sz="1400" dirty="0">
                  <a:solidFill>
                    <a:srgbClr val="3F3F3F"/>
                  </a:solidFill>
                  <a:latin typeface="Arial" panose="020B0604020202020204" pitchFamily="34" charset="0"/>
                  <a:cs typeface="Arial" panose="020B0604020202020204" pitchFamily="34" charset="0"/>
                </a:rPr>
                <a:t>s </a:t>
              </a:r>
              <a:r>
                <a:rPr lang="fr-FR" altLang="en-US" sz="1400" dirty="0">
                  <a:solidFill>
                    <a:srgbClr val="3F3F3F"/>
                  </a:solidFill>
                  <a:latin typeface="Arial" panose="020B0604020202020204" pitchFamily="34" charset="0"/>
                  <a:cs typeface="Arial" panose="020B0604020202020204" pitchFamily="34" charset="0"/>
                </a:rPr>
                <a:t>p</a:t>
              </a:r>
              <a:r>
                <a:rPr lang="en-BE" altLang="en-US" sz="1400" dirty="0">
                  <a:solidFill>
                    <a:srgbClr val="3F3F3F"/>
                  </a:solidFill>
                  <a:latin typeface="Arial" panose="020B0604020202020204" pitchFamily="34" charset="0"/>
                  <a:cs typeface="Arial" panose="020B0604020202020204" pitchFamily="34" charset="0"/>
                </a:rPr>
                <a:t>o</a:t>
              </a:r>
              <a:r>
                <a:rPr lang="fr-FR" altLang="en-US" sz="1400" dirty="0">
                  <a:solidFill>
                    <a:srgbClr val="3F3F3F"/>
                  </a:solidFill>
                  <a:latin typeface="Arial" panose="020B0604020202020204" pitchFamily="34" charset="0"/>
                  <a:cs typeface="Arial" panose="020B0604020202020204" pitchFamily="34" charset="0"/>
                </a:rPr>
                <a:t>u</a:t>
              </a:r>
              <a:r>
                <a:rPr lang="en-BE" altLang="en-US" sz="1400" dirty="0">
                  <a:solidFill>
                    <a:srgbClr val="3F3F3F"/>
                  </a:solidFill>
                  <a:latin typeface="Arial" panose="020B0604020202020204" pitchFamily="34" charset="0"/>
                  <a:cs typeface="Arial" panose="020B0604020202020204" pitchFamily="34" charset="0"/>
                </a:rPr>
                <a:t>r </a:t>
              </a:r>
              <a:r>
                <a:rPr lang="fr-FR" altLang="en-US" sz="1400" dirty="0">
                  <a:solidFill>
                    <a:srgbClr val="3F3F3F"/>
                  </a:solidFill>
                  <a:latin typeface="Arial" panose="020B0604020202020204" pitchFamily="34" charset="0"/>
                  <a:cs typeface="Arial" panose="020B0604020202020204" pitchFamily="34" charset="0"/>
                </a:rPr>
                <a:t>e</a:t>
              </a:r>
              <a:r>
                <a:rPr lang="en-BE" altLang="en-US" sz="1400" dirty="0">
                  <a:solidFill>
                    <a:srgbClr val="3F3F3F"/>
                  </a:solidFill>
                  <a:latin typeface="Arial" panose="020B0604020202020204" pitchFamily="34" charset="0"/>
                  <a:cs typeface="Arial" panose="020B0604020202020204" pitchFamily="34" charset="0"/>
                </a:rPr>
                <a:t>n</a:t>
              </a:r>
              <a:r>
                <a:rPr lang="fr-FR" altLang="en-US" sz="1400" dirty="0">
                  <a:solidFill>
                    <a:srgbClr val="3F3F3F"/>
                  </a:solidFill>
                  <a:latin typeface="Arial" panose="020B0604020202020204" pitchFamily="34" charset="0"/>
                  <a:cs typeface="Arial" panose="020B0604020202020204" pitchFamily="34" charset="0"/>
                </a:rPr>
                <a:t>v</a:t>
              </a:r>
              <a:r>
                <a:rPr lang="en-BE" altLang="en-US" sz="1400" dirty="0">
                  <a:solidFill>
                    <a:srgbClr val="3F3F3F"/>
                  </a:solidFill>
                  <a:latin typeface="Arial" panose="020B0604020202020204" pitchFamily="34" charset="0"/>
                  <a:cs typeface="Arial" panose="020B0604020202020204" pitchFamily="34" charset="0"/>
                </a:rPr>
                <a:t>i</a:t>
              </a:r>
              <a:r>
                <a:rPr lang="fr-FR" altLang="en-US" sz="1400" dirty="0">
                  <a:solidFill>
                    <a:srgbClr val="3F3F3F"/>
                  </a:solidFill>
                  <a:latin typeface="Arial" panose="020B0604020202020204" pitchFamily="34" charset="0"/>
                  <a:cs typeface="Arial" panose="020B0604020202020204" pitchFamily="34" charset="0"/>
                </a:rPr>
                <a:t>r</a:t>
              </a:r>
              <a:r>
                <a:rPr lang="en-BE" altLang="en-US" sz="1400" dirty="0">
                  <a:solidFill>
                    <a:srgbClr val="3F3F3F"/>
                  </a:solidFill>
                  <a:latin typeface="Arial" panose="020B0604020202020204" pitchFamily="34" charset="0"/>
                  <a:cs typeface="Arial" panose="020B0604020202020204" pitchFamily="34" charset="0"/>
                </a:rPr>
                <a:t>o</a:t>
              </a:r>
              <a:r>
                <a:rPr lang="fr-FR" altLang="en-US" sz="1400" dirty="0">
                  <a:solidFill>
                    <a:srgbClr val="3F3F3F"/>
                  </a:solidFill>
                  <a:latin typeface="Arial" panose="020B0604020202020204" pitchFamily="34" charset="0"/>
                  <a:cs typeface="Arial" panose="020B0604020202020204" pitchFamily="34" charset="0"/>
                </a:rPr>
                <a:t>n</a:t>
              </a:r>
              <a:r>
                <a:rPr lang="en-BE" altLang="en-US" sz="1400" dirty="0">
                  <a:solidFill>
                    <a:srgbClr val="3F3F3F"/>
                  </a:solidFill>
                  <a:latin typeface="Arial" panose="020B0604020202020204" pitchFamily="34" charset="0"/>
                  <a:cs typeface="Arial" panose="020B0604020202020204" pitchFamily="34" charset="0"/>
                </a:rPr>
                <a:t> 25000 </a:t>
              </a:r>
              <a:r>
                <a:rPr lang="fr-FR" altLang="en-US" sz="1400" dirty="0">
                  <a:solidFill>
                    <a:srgbClr val="3F3F3F"/>
                  </a:solidFill>
                  <a:latin typeface="Arial" panose="020B0604020202020204" pitchFamily="34" charset="0"/>
                  <a:cs typeface="Arial" panose="020B0604020202020204" pitchFamily="34" charset="0"/>
                </a:rPr>
                <a:t>c</a:t>
              </a:r>
              <a:r>
                <a:rPr lang="en-BE" altLang="en-US" sz="1400" dirty="0">
                  <a:solidFill>
                    <a:srgbClr val="3F3F3F"/>
                  </a:solidFill>
                  <a:latin typeface="Arial" panose="020B0604020202020204" pitchFamily="34" charset="0"/>
                  <a:cs typeface="Arial" panose="020B0604020202020204" pitchFamily="34" charset="0"/>
                </a:rPr>
                <a:t>o</a:t>
              </a:r>
              <a:r>
                <a:rPr lang="fr-FR" altLang="en-US" sz="1400" dirty="0">
                  <a:solidFill>
                    <a:srgbClr val="3F3F3F"/>
                  </a:solidFill>
                  <a:latin typeface="Arial" panose="020B0604020202020204" pitchFamily="34" charset="0"/>
                  <a:cs typeface="Arial" panose="020B0604020202020204" pitchFamily="34" charset="0"/>
                </a:rPr>
                <a:t>n</a:t>
              </a:r>
              <a:r>
                <a:rPr lang="en-BE" altLang="en-US" sz="1400" dirty="0" err="1">
                  <a:solidFill>
                    <a:srgbClr val="3F3F3F"/>
                  </a:solidFill>
                  <a:latin typeface="Arial" panose="020B0604020202020204" pitchFamily="34" charset="0"/>
                  <a:cs typeface="Arial" panose="020B0604020202020204" pitchFamily="34" charset="0"/>
                </a:rPr>
                <a:t>trats</a:t>
              </a:r>
              <a:r>
                <a:rPr lang="en-BE" altLang="en-US" sz="1400" dirty="0">
                  <a:solidFill>
                    <a:srgbClr val="3F3F3F"/>
                  </a:solidFill>
                  <a:latin typeface="Arial" panose="020B0604020202020204" pitchFamily="34" charset="0"/>
                  <a:cs typeface="Arial" panose="020B0604020202020204" pitchFamily="34" charset="0"/>
                </a:rPr>
                <a:t> </a:t>
              </a:r>
              <a:r>
                <a:rPr lang="en-BE" altLang="en-US" sz="1400" dirty="0" err="1">
                  <a:solidFill>
                    <a:srgbClr val="3F3F3F"/>
                  </a:solidFill>
                  <a:latin typeface="Arial" panose="020B0604020202020204" pitchFamily="34" charset="0"/>
                  <a:cs typeface="Arial" panose="020B0604020202020204" pitchFamily="34" charset="0"/>
                </a:rPr>
                <a:t>signés</a:t>
              </a:r>
              <a:endParaRPr lang="en-GB" altLang="en-US" sz="1400" dirty="0">
                <a:solidFill>
                  <a:srgbClr val="3F3F3F"/>
                </a:solidFill>
                <a:latin typeface="Arial" panose="020B0604020202020204" pitchFamily="34" charset="0"/>
                <a:cs typeface="Arial" panose="020B0604020202020204" pitchFamily="34" charset="0"/>
              </a:endParaRPr>
            </a:p>
          </p:txBody>
        </p:sp>
        <p:sp>
          <p:nvSpPr>
            <p:cNvPr id="16" name="Text Box 3">
              <a:extLst>
                <a:ext uri="{FF2B5EF4-FFF2-40B4-BE49-F238E27FC236}">
                  <a16:creationId xmlns:a16="http://schemas.microsoft.com/office/drawing/2014/main" id="{3FB1BC48-1A00-4CD7-B346-5C5F0A3E91EA}"/>
                </a:ext>
              </a:extLst>
            </p:cNvPr>
            <p:cNvSpPr txBox="1">
              <a:spLocks noChangeArrowheads="1"/>
            </p:cNvSpPr>
            <p:nvPr/>
          </p:nvSpPr>
          <p:spPr bwMode="auto">
            <a:xfrm>
              <a:off x="4721205" y="4947807"/>
              <a:ext cx="3371910" cy="1566802"/>
            </a:xfrm>
            <a:prstGeom prst="rect">
              <a:avLst/>
            </a:prstGeom>
            <a:solidFill>
              <a:schemeClr val="bg1"/>
            </a:solidFill>
            <a:ln>
              <a:noFill/>
            </a:ln>
            <a:effectLst/>
            <a:extLs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algn="ctr" eaLnBrk="0" fontAlgn="base" hangingPunct="0">
                <a:spcBef>
                  <a:spcPct val="0"/>
                </a:spcBef>
                <a:spcAft>
                  <a:spcPct val="0"/>
                </a:spcAft>
              </a:pPr>
              <a:r>
                <a:rPr lang="en-BE" altLang="en-US" sz="4400" b="1" spc="-150" dirty="0">
                  <a:solidFill>
                    <a:srgbClr val="045FCC"/>
                  </a:solidFill>
                  <a:latin typeface="Arial" panose="020B0604020202020204" pitchFamily="34" charset="0"/>
                  <a:cs typeface="Arial" panose="020B0604020202020204" pitchFamily="34" charset="0"/>
                </a:rPr>
                <a:t>0,5 M</a:t>
              </a:r>
              <a:r>
                <a:rPr lang="fr-FR" altLang="en-US" sz="4400" b="1" spc="-150" dirty="0">
                  <a:solidFill>
                    <a:srgbClr val="045FCC"/>
                  </a:solidFill>
                  <a:latin typeface="Arial" panose="020B0604020202020204" pitchFamily="34" charset="0"/>
                  <a:cs typeface="Arial" panose="020B0604020202020204" pitchFamily="34" charset="0"/>
                </a:rPr>
                <a:t>i</a:t>
              </a:r>
              <a:r>
                <a:rPr lang="en-BE" altLang="en-US" sz="4400" b="1" spc="-150" dirty="0">
                  <a:solidFill>
                    <a:srgbClr val="045FCC"/>
                  </a:solidFill>
                  <a:latin typeface="Arial" panose="020B0604020202020204" pitchFamily="34" charset="0"/>
                  <a:cs typeface="Arial" panose="020B0604020202020204" pitchFamily="34" charset="0"/>
                </a:rPr>
                <a:t>o € </a:t>
              </a:r>
            </a:p>
            <a:p>
              <a:pPr algn="ctr" eaLnBrk="0" fontAlgn="base" hangingPunct="0">
                <a:spcBef>
                  <a:spcPct val="0"/>
                </a:spcBef>
                <a:spcAft>
                  <a:spcPct val="0"/>
                </a:spcAft>
              </a:pPr>
              <a:r>
                <a:rPr lang="fr-FR" altLang="en-US" sz="1400" dirty="0">
                  <a:solidFill>
                    <a:srgbClr val="3F3F3F"/>
                  </a:solidFill>
                  <a:latin typeface="Arial" panose="020B0604020202020204" pitchFamily="34" charset="0"/>
                  <a:cs typeface="Arial" panose="020B0604020202020204" pitchFamily="34" charset="0"/>
                </a:rPr>
                <a:t>C</a:t>
              </a:r>
              <a:r>
                <a:rPr lang="en-BE" altLang="en-US" sz="1400" dirty="0">
                  <a:solidFill>
                    <a:srgbClr val="3F3F3F"/>
                  </a:solidFill>
                  <a:latin typeface="Arial" panose="020B0604020202020204" pitchFamily="34" charset="0"/>
                  <a:cs typeface="Arial" panose="020B0604020202020204" pitchFamily="34" charset="0"/>
                </a:rPr>
                <a:t>o-</a:t>
              </a:r>
              <a:r>
                <a:rPr lang="fr-FR" altLang="en-US" sz="1400" dirty="0">
                  <a:solidFill>
                    <a:srgbClr val="3F3F3F"/>
                  </a:solidFill>
                  <a:latin typeface="Arial" panose="020B0604020202020204" pitchFamily="34" charset="0"/>
                  <a:cs typeface="Arial" panose="020B0604020202020204" pitchFamily="34" charset="0"/>
                </a:rPr>
                <a:t>f</a:t>
              </a:r>
              <a:r>
                <a:rPr lang="en-BE" altLang="en-US" sz="1400" dirty="0">
                  <a:solidFill>
                    <a:srgbClr val="3F3F3F"/>
                  </a:solidFill>
                  <a:latin typeface="Arial" panose="020B0604020202020204" pitchFamily="34" charset="0"/>
                  <a:cs typeface="Arial" panose="020B0604020202020204" pitchFamily="34" charset="0"/>
                </a:rPr>
                <a:t>i</a:t>
              </a:r>
              <a:r>
                <a:rPr lang="fr-FR" altLang="en-US" sz="1400" dirty="0">
                  <a:solidFill>
                    <a:srgbClr val="3F3F3F"/>
                  </a:solidFill>
                  <a:latin typeface="Arial" panose="020B0604020202020204" pitchFamily="34" charset="0"/>
                  <a:cs typeface="Arial" panose="020B0604020202020204" pitchFamily="34" charset="0"/>
                </a:rPr>
                <a:t>n</a:t>
              </a:r>
              <a:r>
                <a:rPr lang="en-BE" altLang="en-US" sz="1400" dirty="0">
                  <a:solidFill>
                    <a:srgbClr val="3F3F3F"/>
                  </a:solidFill>
                  <a:latin typeface="Arial" panose="020B0604020202020204" pitchFamily="34" charset="0"/>
                  <a:cs typeface="Arial" panose="020B0604020202020204" pitchFamily="34" charset="0"/>
                </a:rPr>
                <a:t>a</a:t>
              </a:r>
              <a:r>
                <a:rPr lang="fr-FR" altLang="en-US" sz="1400" dirty="0">
                  <a:solidFill>
                    <a:srgbClr val="3F3F3F"/>
                  </a:solidFill>
                  <a:latin typeface="Arial" panose="020B0604020202020204" pitchFamily="34" charset="0"/>
                  <a:cs typeface="Arial" panose="020B0604020202020204" pitchFamily="34" charset="0"/>
                </a:rPr>
                <a:t>n</a:t>
              </a:r>
              <a:r>
                <a:rPr lang="en-BE" altLang="en-US" sz="1400" dirty="0">
                  <a:solidFill>
                    <a:srgbClr val="3F3F3F"/>
                  </a:solidFill>
                  <a:latin typeface="Arial" panose="020B0604020202020204" pitchFamily="34" charset="0"/>
                  <a:cs typeface="Arial" panose="020B0604020202020204" pitchFamily="34" charset="0"/>
                </a:rPr>
                <a:t>c</a:t>
              </a:r>
              <a:r>
                <a:rPr lang="fr-FR" altLang="en-US" sz="1400" dirty="0">
                  <a:solidFill>
                    <a:srgbClr val="3F3F3F"/>
                  </a:solidFill>
                  <a:latin typeface="Arial" panose="020B0604020202020204" pitchFamily="34" charset="0"/>
                  <a:cs typeface="Arial" panose="020B0604020202020204" pitchFamily="34" charset="0"/>
                </a:rPr>
                <a:t>e</a:t>
              </a:r>
              <a:r>
                <a:rPr lang="en-BE" altLang="en-US" sz="1400" dirty="0">
                  <a:solidFill>
                    <a:srgbClr val="3F3F3F"/>
                  </a:solidFill>
                  <a:latin typeface="Arial" panose="020B0604020202020204" pitchFamily="34" charset="0"/>
                  <a:cs typeface="Arial" panose="020B0604020202020204" pitchFamily="34" charset="0"/>
                </a:rPr>
                <a:t>m</a:t>
              </a:r>
              <a:r>
                <a:rPr lang="fr-FR" altLang="en-US" sz="1400" dirty="0">
                  <a:solidFill>
                    <a:srgbClr val="3F3F3F"/>
                  </a:solidFill>
                  <a:latin typeface="Arial" panose="020B0604020202020204" pitchFamily="34" charset="0"/>
                  <a:cs typeface="Arial" panose="020B0604020202020204" pitchFamily="34" charset="0"/>
                </a:rPr>
                <a:t>e</a:t>
              </a:r>
              <a:r>
                <a:rPr lang="en-BE" altLang="en-US" sz="1400" dirty="0" err="1">
                  <a:solidFill>
                    <a:srgbClr val="3F3F3F"/>
                  </a:solidFill>
                  <a:latin typeface="Arial" panose="020B0604020202020204" pitchFamily="34" charset="0"/>
                  <a:cs typeface="Arial" panose="020B0604020202020204" pitchFamily="34" charset="0"/>
                </a:rPr>
                <a:t>nt</a:t>
              </a:r>
              <a:r>
                <a:rPr lang="en-BE" altLang="en-US" sz="1400" dirty="0">
                  <a:solidFill>
                    <a:srgbClr val="3F3F3F"/>
                  </a:solidFill>
                  <a:latin typeface="Arial" panose="020B0604020202020204" pitchFamily="34" charset="0"/>
                  <a:cs typeface="Arial" panose="020B0604020202020204" pitchFamily="34" charset="0"/>
                </a:rPr>
                <a:t> </a:t>
              </a:r>
              <a:r>
                <a:rPr lang="en-BE" altLang="en-US" sz="1400" dirty="0" err="1">
                  <a:solidFill>
                    <a:srgbClr val="3F3F3F"/>
                  </a:solidFill>
                  <a:latin typeface="Arial" panose="020B0604020202020204" pitchFamily="34" charset="0"/>
                  <a:cs typeface="Arial" panose="020B0604020202020204" pitchFamily="34" charset="0"/>
                </a:rPr>
                <a:t>moyen</a:t>
              </a:r>
              <a:r>
                <a:rPr lang="en-BE" altLang="en-US" sz="1400" dirty="0">
                  <a:solidFill>
                    <a:srgbClr val="3F3F3F"/>
                  </a:solidFill>
                  <a:latin typeface="Arial" panose="020B0604020202020204" pitchFamily="34" charset="0"/>
                  <a:cs typeface="Arial" panose="020B0604020202020204" pitchFamily="34" charset="0"/>
                </a:rPr>
                <a:t> par </a:t>
              </a:r>
              <a:r>
                <a:rPr lang="en-BE" altLang="en-US" sz="1400" dirty="0" err="1">
                  <a:solidFill>
                    <a:srgbClr val="3F3F3F"/>
                  </a:solidFill>
                  <a:latin typeface="Arial" panose="020B0604020202020204" pitchFamily="34" charset="0"/>
                  <a:cs typeface="Arial" panose="020B0604020202020204" pitchFamily="34" charset="0"/>
                </a:rPr>
                <a:t>bénéficia</a:t>
              </a:r>
              <a:r>
                <a:rPr lang="fr-FR" altLang="en-US" sz="1400" dirty="0">
                  <a:solidFill>
                    <a:srgbClr val="3F3F3F"/>
                  </a:solidFill>
                  <a:latin typeface="Arial" panose="020B0604020202020204" pitchFamily="34" charset="0"/>
                  <a:cs typeface="Arial" panose="020B0604020202020204" pitchFamily="34" charset="0"/>
                </a:rPr>
                <a:t>i</a:t>
              </a:r>
              <a:r>
                <a:rPr lang="en-BE" altLang="en-US" sz="1400" dirty="0">
                  <a:solidFill>
                    <a:srgbClr val="3F3F3F"/>
                  </a:solidFill>
                  <a:latin typeface="Arial" panose="020B0604020202020204" pitchFamily="34" charset="0"/>
                  <a:cs typeface="Arial" panose="020B0604020202020204" pitchFamily="34" charset="0"/>
                </a:rPr>
                <a:t>r</a:t>
              </a:r>
              <a:r>
                <a:rPr lang="fr-FR" altLang="en-US" sz="1400" dirty="0">
                  <a:solidFill>
                    <a:srgbClr val="3F3F3F"/>
                  </a:solidFill>
                  <a:latin typeface="Arial" panose="020B0604020202020204" pitchFamily="34" charset="0"/>
                  <a:cs typeface="Arial" panose="020B0604020202020204" pitchFamily="34" charset="0"/>
                </a:rPr>
                <a:t>e</a:t>
              </a:r>
              <a:r>
                <a:rPr lang="en-BE" altLang="en-US" sz="1400" dirty="0">
                  <a:solidFill>
                    <a:srgbClr val="3F3F3F"/>
                  </a:solidFill>
                  <a:latin typeface="Arial" panose="020B0604020202020204" pitchFamily="34" charset="0"/>
                  <a:cs typeface="Arial" panose="020B0604020202020204" pitchFamily="34" charset="0"/>
                </a:rPr>
                <a:t> </a:t>
              </a:r>
              <a:r>
                <a:rPr lang="fr-FR" altLang="en-US" sz="1400" dirty="0">
                  <a:solidFill>
                    <a:srgbClr val="3F3F3F"/>
                  </a:solidFill>
                  <a:latin typeface="Arial" panose="020B0604020202020204" pitchFamily="34" charset="0"/>
                  <a:cs typeface="Arial" panose="020B0604020202020204" pitchFamily="34" charset="0"/>
                </a:rPr>
                <a:t>p</a:t>
              </a:r>
              <a:r>
                <a:rPr lang="en-BE" altLang="en-US" sz="1400" dirty="0">
                  <a:solidFill>
                    <a:srgbClr val="3F3F3F"/>
                  </a:solidFill>
                  <a:latin typeface="Arial" panose="020B0604020202020204" pitchFamily="34" charset="0"/>
                  <a:cs typeface="Arial" panose="020B0604020202020204" pitchFamily="34" charset="0"/>
                </a:rPr>
                <a:t>a</a:t>
              </a:r>
              <a:r>
                <a:rPr lang="fr-FR" altLang="en-US" sz="1400" dirty="0">
                  <a:solidFill>
                    <a:srgbClr val="3F3F3F"/>
                  </a:solidFill>
                  <a:latin typeface="Arial" panose="020B0604020202020204" pitchFamily="34" charset="0"/>
                  <a:cs typeface="Arial" panose="020B0604020202020204" pitchFamily="34" charset="0"/>
                </a:rPr>
                <a:t>r</a:t>
              </a:r>
              <a:r>
                <a:rPr lang="en-BE" altLang="en-US" sz="1400" dirty="0">
                  <a:solidFill>
                    <a:srgbClr val="3F3F3F"/>
                  </a:solidFill>
                  <a:latin typeface="Arial" panose="020B0604020202020204" pitchFamily="34" charset="0"/>
                  <a:cs typeface="Arial" panose="020B0604020202020204" pitchFamily="34" charset="0"/>
                </a:rPr>
                <a:t> </a:t>
              </a:r>
              <a:r>
                <a:rPr lang="fr-FR" altLang="en-US" sz="1400" dirty="0">
                  <a:solidFill>
                    <a:srgbClr val="3F3F3F"/>
                  </a:solidFill>
                  <a:latin typeface="Arial" panose="020B0604020202020204" pitchFamily="34" charset="0"/>
                  <a:cs typeface="Arial" panose="020B0604020202020204" pitchFamily="34" charset="0"/>
                </a:rPr>
                <a:t>p</a:t>
              </a:r>
              <a:r>
                <a:rPr lang="en-BE" altLang="en-US" sz="1400" dirty="0">
                  <a:solidFill>
                    <a:srgbClr val="3F3F3F"/>
                  </a:solidFill>
                  <a:latin typeface="Arial" panose="020B0604020202020204" pitchFamily="34" charset="0"/>
                  <a:cs typeface="Arial" panose="020B0604020202020204" pitchFamily="34" charset="0"/>
                </a:rPr>
                <a:t>r</a:t>
              </a:r>
              <a:r>
                <a:rPr lang="fr-FR" altLang="en-US" sz="1400" dirty="0">
                  <a:solidFill>
                    <a:srgbClr val="3F3F3F"/>
                  </a:solidFill>
                  <a:latin typeface="Arial" panose="020B0604020202020204" pitchFamily="34" charset="0"/>
                  <a:cs typeface="Arial" panose="020B0604020202020204" pitchFamily="34" charset="0"/>
                </a:rPr>
                <a:t>o</a:t>
              </a:r>
              <a:r>
                <a:rPr lang="en-BE" altLang="en-US" sz="1400" dirty="0">
                  <a:solidFill>
                    <a:srgbClr val="3F3F3F"/>
                  </a:solidFill>
                  <a:latin typeface="Arial" panose="020B0604020202020204" pitchFamily="34" charset="0"/>
                  <a:cs typeface="Arial" panose="020B0604020202020204" pitchFamily="34" charset="0"/>
                </a:rPr>
                <a:t>j</a:t>
              </a:r>
              <a:r>
                <a:rPr lang="fr-FR" altLang="en-US" sz="1400" dirty="0">
                  <a:solidFill>
                    <a:srgbClr val="3F3F3F"/>
                  </a:solidFill>
                  <a:latin typeface="Arial" panose="020B0604020202020204" pitchFamily="34" charset="0"/>
                  <a:cs typeface="Arial" panose="020B0604020202020204" pitchFamily="34" charset="0"/>
                </a:rPr>
                <a:t>e</a:t>
              </a:r>
              <a:r>
                <a:rPr lang="en-BE" altLang="en-US" sz="1400" dirty="0">
                  <a:solidFill>
                    <a:srgbClr val="3F3F3F"/>
                  </a:solidFill>
                  <a:latin typeface="Arial" panose="020B0604020202020204" pitchFamily="34" charset="0"/>
                  <a:cs typeface="Arial" panose="020B0604020202020204" pitchFamily="34" charset="0"/>
                </a:rPr>
                <a:t>t</a:t>
              </a:r>
              <a:endParaRPr lang="en-GB" altLang="en-US" sz="1400" dirty="0">
                <a:solidFill>
                  <a:srgbClr val="3F3F3F"/>
                </a:solidFill>
                <a:latin typeface="Arial" panose="020B060402020202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id="{29058E8C-6544-4783-B251-BF05F2197E60}"/>
              </a:ext>
            </a:extLst>
          </p:cNvPr>
          <p:cNvGrpSpPr/>
          <p:nvPr/>
        </p:nvGrpSpPr>
        <p:grpSpPr>
          <a:xfrm>
            <a:off x="8098660" y="1078901"/>
            <a:ext cx="3564796" cy="5150449"/>
            <a:chOff x="8098660" y="1078901"/>
            <a:chExt cx="3564796" cy="5150449"/>
          </a:xfrm>
        </p:grpSpPr>
        <p:sp>
          <p:nvSpPr>
            <p:cNvPr id="29" name="Text Box 9">
              <a:extLst>
                <a:ext uri="{FF2B5EF4-FFF2-40B4-BE49-F238E27FC236}">
                  <a16:creationId xmlns:a16="http://schemas.microsoft.com/office/drawing/2014/main" id="{0F624F98-5680-463D-833A-49D50194BB36}"/>
                </a:ext>
              </a:extLst>
            </p:cNvPr>
            <p:cNvSpPr txBox="1">
              <a:spLocks noChangeArrowheads="1"/>
            </p:cNvSpPr>
            <p:nvPr/>
          </p:nvSpPr>
          <p:spPr bwMode="auto">
            <a:xfrm>
              <a:off x="8098660" y="1078901"/>
              <a:ext cx="3503075" cy="711740"/>
            </a:xfrm>
            <a:prstGeom prst="rect">
              <a:avLst/>
            </a:prstGeom>
            <a:solidFill>
              <a:schemeClr val="bg1"/>
            </a:solidFill>
            <a:ln>
              <a:noFill/>
            </a:ln>
            <a:effectLst/>
            <a:extLs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dirty="0">
                  <a:ln>
                    <a:noFill/>
                  </a:ln>
                  <a:solidFill>
                    <a:schemeClr val="tx2"/>
                  </a:solidFill>
                  <a:effectLst/>
                  <a:latin typeface="Arial" panose="020B0604020202020204" pitchFamily="34" charset="0"/>
                  <a:cs typeface="Arial" panose="020B0604020202020204" pitchFamily="34" charset="0"/>
                </a:rPr>
                <a:t>Reporting</a:t>
              </a:r>
              <a:endParaRPr kumimoji="0" lang="en-US" altLang="en-US" sz="3200" b="0" i="0" u="none" strike="noStrike" cap="none" normalizeH="0" baseline="0" dirty="0">
                <a:ln>
                  <a:noFill/>
                </a:ln>
                <a:solidFill>
                  <a:schemeClr val="tx2"/>
                </a:solidFill>
                <a:effectLst/>
                <a:latin typeface="Arial" panose="020B0604020202020204" pitchFamily="34" charset="0"/>
                <a:cs typeface="Arial" panose="020B0604020202020204" pitchFamily="34" charset="0"/>
              </a:endParaRPr>
            </a:p>
          </p:txBody>
        </p:sp>
        <p:sp>
          <p:nvSpPr>
            <p:cNvPr id="30" name="Text Box 10">
              <a:extLst>
                <a:ext uri="{FF2B5EF4-FFF2-40B4-BE49-F238E27FC236}">
                  <a16:creationId xmlns:a16="http://schemas.microsoft.com/office/drawing/2014/main" id="{E12D616C-1361-4D02-9FD8-88A5D8758024}"/>
                </a:ext>
              </a:extLst>
            </p:cNvPr>
            <p:cNvSpPr txBox="1">
              <a:spLocks noChangeArrowheads="1"/>
            </p:cNvSpPr>
            <p:nvPr/>
          </p:nvSpPr>
          <p:spPr bwMode="auto">
            <a:xfrm>
              <a:off x="8160381" y="2002028"/>
              <a:ext cx="3503075" cy="1566802"/>
            </a:xfrm>
            <a:prstGeom prst="rect">
              <a:avLst/>
            </a:prstGeom>
            <a:solidFill>
              <a:schemeClr val="bg1"/>
            </a:solidFill>
            <a:ln>
              <a:noFill/>
            </a:ln>
            <a:effectLst/>
            <a:extLs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BE" altLang="en-US" sz="4400" b="1" spc="-150" dirty="0">
                  <a:solidFill>
                    <a:srgbClr val="045FCC"/>
                  </a:solidFill>
                  <a:latin typeface="Arial" panose="020B0604020202020204" pitchFamily="34" charset="0"/>
                  <a:cs typeface="Arial" panose="020B0604020202020204" pitchFamily="34" charset="0"/>
                </a:rPr>
                <a:t>5 x + </a:t>
              </a:r>
              <a:r>
                <a:rPr lang="fr-FR" altLang="en-US" sz="4400" b="1" spc="-150" dirty="0">
                  <a:solidFill>
                    <a:srgbClr val="045FCC"/>
                  </a:solidFill>
                  <a:latin typeface="Arial" panose="020B0604020202020204" pitchFamily="34" charset="0"/>
                  <a:cs typeface="Arial" panose="020B0604020202020204" pitchFamily="34" charset="0"/>
                </a:rPr>
                <a:t>c</a:t>
              </a:r>
              <a:r>
                <a:rPr lang="en-BE" altLang="en-US" sz="4400" b="1" spc="-150" dirty="0" err="1">
                  <a:solidFill>
                    <a:srgbClr val="045FCC"/>
                  </a:solidFill>
                  <a:latin typeface="Arial" panose="020B0604020202020204" pitchFamily="34" charset="0"/>
                  <a:cs typeface="Arial" panose="020B0604020202020204" pitchFamily="34" charset="0"/>
                </a:rPr>
                <a:t>oûteux</a:t>
              </a:r>
              <a:endParaRPr lang="en-BE" altLang="en-US" sz="4400" b="1" spc="-150" dirty="0">
                <a:solidFill>
                  <a:srgbClr val="045FCC"/>
                </a:solidFill>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fr-FR" altLang="en-US" sz="1400" dirty="0">
                  <a:solidFill>
                    <a:srgbClr val="3F3F3F"/>
                  </a:solidFill>
                  <a:latin typeface="Arial" panose="020B0604020202020204" pitchFamily="34" charset="0"/>
                  <a:cs typeface="Arial" panose="020B0604020202020204" pitchFamily="34" charset="0"/>
                </a:rPr>
                <a:t>L</a:t>
              </a:r>
              <a:r>
                <a:rPr lang="en-BE" altLang="en-US" sz="1400" dirty="0">
                  <a:solidFill>
                    <a:srgbClr val="3F3F3F"/>
                  </a:solidFill>
                  <a:latin typeface="Arial" panose="020B0604020202020204" pitchFamily="34" charset="0"/>
                  <a:cs typeface="Arial" panose="020B0604020202020204" pitchFamily="34" charset="0"/>
                </a:rPr>
                <a:t>e</a:t>
              </a:r>
              <a:r>
                <a:rPr lang="fr-FR" altLang="en-US" sz="1400" dirty="0">
                  <a:solidFill>
                    <a:srgbClr val="3F3F3F"/>
                  </a:solidFill>
                  <a:latin typeface="Arial" panose="020B0604020202020204" pitchFamily="34" charset="0"/>
                  <a:cs typeface="Arial" panose="020B0604020202020204" pitchFamily="34" charset="0"/>
                </a:rPr>
                <a:t>s</a:t>
              </a:r>
              <a:r>
                <a:rPr lang="en-BE" altLang="en-US" sz="1400" dirty="0">
                  <a:solidFill>
                    <a:srgbClr val="3F3F3F"/>
                  </a:solidFill>
                  <a:latin typeface="Arial" panose="020B0604020202020204" pitchFamily="34" charset="0"/>
                  <a:cs typeface="Arial" panose="020B0604020202020204" pitchFamily="34" charset="0"/>
                </a:rPr>
                <a:t> </a:t>
              </a:r>
              <a:r>
                <a:rPr lang="fr-FR" altLang="en-US" sz="1400" dirty="0">
                  <a:solidFill>
                    <a:srgbClr val="3F3F3F"/>
                  </a:solidFill>
                  <a:latin typeface="Arial" panose="020B0604020202020204" pitchFamily="34" charset="0"/>
                  <a:cs typeface="Arial" panose="020B0604020202020204" pitchFamily="34" charset="0"/>
                </a:rPr>
                <a:t>a</a:t>
              </a:r>
              <a:r>
                <a:rPr lang="en-BE" altLang="en-US" sz="1400" dirty="0">
                  <a:solidFill>
                    <a:srgbClr val="3F3F3F"/>
                  </a:solidFill>
                  <a:latin typeface="Arial" panose="020B0604020202020204" pitchFamily="34" charset="0"/>
                  <a:cs typeface="Arial" panose="020B0604020202020204" pitchFamily="34" charset="0"/>
                </a:rPr>
                <a:t>u</a:t>
              </a:r>
              <a:r>
                <a:rPr lang="fr-FR" altLang="en-US" sz="1400" dirty="0">
                  <a:solidFill>
                    <a:srgbClr val="3F3F3F"/>
                  </a:solidFill>
                  <a:latin typeface="Arial" panose="020B0604020202020204" pitchFamily="34" charset="0"/>
                  <a:cs typeface="Arial" panose="020B0604020202020204" pitchFamily="34" charset="0"/>
                </a:rPr>
                <a:t>d</a:t>
              </a:r>
              <a:r>
                <a:rPr lang="en-BE" altLang="en-US" sz="1400" dirty="0">
                  <a:solidFill>
                    <a:srgbClr val="3F3F3F"/>
                  </a:solidFill>
                  <a:latin typeface="Arial" panose="020B0604020202020204" pitchFamily="34" charset="0"/>
                  <a:cs typeface="Arial" panose="020B0604020202020204" pitchFamily="34" charset="0"/>
                </a:rPr>
                <a:t>i</a:t>
              </a:r>
              <a:r>
                <a:rPr lang="fr-FR" altLang="en-US" sz="1400" dirty="0">
                  <a:solidFill>
                    <a:srgbClr val="3F3F3F"/>
                  </a:solidFill>
                  <a:latin typeface="Arial" panose="020B0604020202020204" pitchFamily="34" charset="0"/>
                  <a:cs typeface="Arial" panose="020B0604020202020204" pitchFamily="34" charset="0"/>
                </a:rPr>
                <a:t>t</a:t>
              </a:r>
              <a:r>
                <a:rPr lang="en-BE" altLang="en-US" sz="1400" dirty="0">
                  <a:solidFill>
                    <a:srgbClr val="3F3F3F"/>
                  </a:solidFill>
                  <a:latin typeface="Arial" panose="020B0604020202020204" pitchFamily="34" charset="0"/>
                  <a:cs typeface="Arial" panose="020B0604020202020204" pitchFamily="34" charset="0"/>
                </a:rPr>
                <a:t>s </a:t>
              </a:r>
              <a:r>
                <a:rPr lang="fr-FR" altLang="en-US" sz="1400" dirty="0">
                  <a:solidFill>
                    <a:srgbClr val="3F3F3F"/>
                  </a:solidFill>
                  <a:latin typeface="Arial" panose="020B0604020202020204" pitchFamily="34" charset="0"/>
                  <a:cs typeface="Arial" panose="020B0604020202020204" pitchFamily="34" charset="0"/>
                </a:rPr>
                <a:t>e</a:t>
              </a:r>
              <a:r>
                <a:rPr lang="en-BE" altLang="en-US" sz="1400" dirty="0">
                  <a:solidFill>
                    <a:srgbClr val="3F3F3F"/>
                  </a:solidFill>
                  <a:latin typeface="Arial" panose="020B0604020202020204" pitchFamily="34" charset="0"/>
                  <a:cs typeface="Arial" panose="020B0604020202020204" pitchFamily="34" charset="0"/>
                </a:rPr>
                <a:t>u</a:t>
              </a:r>
              <a:r>
                <a:rPr lang="fr-FR" altLang="en-US" sz="1400" dirty="0">
                  <a:solidFill>
                    <a:srgbClr val="3F3F3F"/>
                  </a:solidFill>
                  <a:latin typeface="Arial" panose="020B0604020202020204" pitchFamily="34" charset="0"/>
                  <a:cs typeface="Arial" panose="020B0604020202020204" pitchFamily="34" charset="0"/>
                </a:rPr>
                <a:t>r</a:t>
              </a:r>
              <a:r>
                <a:rPr lang="en-BE" altLang="en-US" sz="1400" dirty="0">
                  <a:solidFill>
                    <a:srgbClr val="3F3F3F"/>
                  </a:solidFill>
                  <a:latin typeface="Arial" panose="020B0604020202020204" pitchFamily="34" charset="0"/>
                  <a:cs typeface="Arial" panose="020B0604020202020204" pitchFamily="34" charset="0"/>
                </a:rPr>
                <a:t>o</a:t>
              </a:r>
              <a:r>
                <a:rPr lang="fr-FR" altLang="en-US" sz="1400" dirty="0">
                  <a:solidFill>
                    <a:srgbClr val="3F3F3F"/>
                  </a:solidFill>
                  <a:latin typeface="Arial" panose="020B0604020202020204" pitchFamily="34" charset="0"/>
                  <a:cs typeface="Arial" panose="020B0604020202020204" pitchFamily="34" charset="0"/>
                </a:rPr>
                <a:t>p</a:t>
              </a:r>
              <a:r>
                <a:rPr lang="en-BE" altLang="en-US" sz="1400" dirty="0">
                  <a:solidFill>
                    <a:srgbClr val="3F3F3F"/>
                  </a:solidFill>
                  <a:latin typeface="Arial" panose="020B0604020202020204" pitchFamily="34" charset="0"/>
                  <a:cs typeface="Arial" panose="020B0604020202020204" pitchFamily="34" charset="0"/>
                </a:rPr>
                <a:t>é</a:t>
              </a:r>
              <a:r>
                <a:rPr lang="fr-FR" altLang="en-US" sz="1400" dirty="0">
                  <a:solidFill>
                    <a:srgbClr val="3F3F3F"/>
                  </a:solidFill>
                  <a:latin typeface="Arial" panose="020B0604020202020204" pitchFamily="34" charset="0"/>
                  <a:cs typeface="Arial" panose="020B0604020202020204" pitchFamily="34" charset="0"/>
                </a:rPr>
                <a:t>e</a:t>
              </a:r>
              <a:r>
                <a:rPr lang="en-BE" altLang="en-US" sz="1400" dirty="0">
                  <a:solidFill>
                    <a:srgbClr val="3F3F3F"/>
                  </a:solidFill>
                  <a:latin typeface="Arial" panose="020B0604020202020204" pitchFamily="34" charset="0"/>
                  <a:cs typeface="Arial" panose="020B0604020202020204" pitchFamily="34" charset="0"/>
                </a:rPr>
                <a:t>n</a:t>
              </a:r>
              <a:r>
                <a:rPr lang="fr-FR" altLang="en-US" sz="1400" dirty="0">
                  <a:solidFill>
                    <a:srgbClr val="3F3F3F"/>
                  </a:solidFill>
                  <a:latin typeface="Arial" panose="020B0604020202020204" pitchFamily="34" charset="0"/>
                  <a:cs typeface="Arial" panose="020B0604020202020204" pitchFamily="34" charset="0"/>
                </a:rPr>
                <a:t>s</a:t>
              </a:r>
              <a:r>
                <a:rPr lang="en-BE" altLang="en-US" sz="1400" dirty="0">
                  <a:solidFill>
                    <a:srgbClr val="3F3F3F"/>
                  </a:solidFill>
                  <a:latin typeface="Arial" panose="020B0604020202020204" pitchFamily="34" charset="0"/>
                  <a:cs typeface="Arial" panose="020B0604020202020204" pitchFamily="34" charset="0"/>
                </a:rPr>
                <a:t> </a:t>
              </a:r>
              <a:r>
                <a:rPr lang="fr-FR" altLang="en-US" sz="1400" dirty="0">
                  <a:solidFill>
                    <a:srgbClr val="3F3F3F"/>
                  </a:solidFill>
                  <a:latin typeface="Arial" panose="020B0604020202020204" pitchFamily="34" charset="0"/>
                  <a:cs typeface="Arial" panose="020B0604020202020204" pitchFamily="34" charset="0"/>
                </a:rPr>
                <a:t>c</a:t>
              </a:r>
              <a:r>
                <a:rPr lang="en-BE" altLang="en-US" sz="1400" dirty="0">
                  <a:solidFill>
                    <a:srgbClr val="3F3F3F"/>
                  </a:solidFill>
                  <a:latin typeface="Arial" panose="020B0604020202020204" pitchFamily="34" charset="0"/>
                  <a:cs typeface="Arial" panose="020B0604020202020204" pitchFamily="34" charset="0"/>
                </a:rPr>
                <a:t>o</a:t>
              </a:r>
              <a:r>
                <a:rPr lang="fr-FR" altLang="en-US" sz="1400" dirty="0">
                  <a:solidFill>
                    <a:srgbClr val="3F3F3F"/>
                  </a:solidFill>
                  <a:latin typeface="Arial" panose="020B0604020202020204" pitchFamily="34" charset="0"/>
                  <a:cs typeface="Arial" panose="020B0604020202020204" pitchFamily="34" charset="0"/>
                </a:rPr>
                <a:t>û</a:t>
              </a:r>
              <a:r>
                <a:rPr lang="en-BE" altLang="en-US" sz="1400" dirty="0">
                  <a:solidFill>
                    <a:srgbClr val="3F3F3F"/>
                  </a:solidFill>
                  <a:latin typeface="Arial" panose="020B0604020202020204" pitchFamily="34" charset="0"/>
                  <a:cs typeface="Arial" panose="020B0604020202020204" pitchFamily="34" charset="0"/>
                </a:rPr>
                <a:t>t</a:t>
              </a:r>
              <a:r>
                <a:rPr lang="fr-FR" altLang="en-US" sz="1400" dirty="0">
                  <a:solidFill>
                    <a:srgbClr val="3F3F3F"/>
                  </a:solidFill>
                  <a:latin typeface="Arial" panose="020B0604020202020204" pitchFamily="34" charset="0"/>
                  <a:cs typeface="Arial" panose="020B0604020202020204" pitchFamily="34" charset="0"/>
                </a:rPr>
                <a:t>e</a:t>
              </a:r>
              <a:r>
                <a:rPr lang="en-BE" altLang="en-US" sz="1400" dirty="0">
                  <a:solidFill>
                    <a:srgbClr val="3F3F3F"/>
                  </a:solidFill>
                  <a:latin typeface="Arial" panose="020B0604020202020204" pitchFamily="34" charset="0"/>
                  <a:cs typeface="Arial" panose="020B0604020202020204" pitchFamily="34" charset="0"/>
                </a:rPr>
                <a:t>n</a:t>
              </a:r>
              <a:r>
                <a:rPr lang="fr-FR" altLang="en-US" sz="1400" dirty="0">
                  <a:solidFill>
                    <a:srgbClr val="3F3F3F"/>
                  </a:solidFill>
                  <a:latin typeface="Arial" panose="020B0604020202020204" pitchFamily="34" charset="0"/>
                  <a:cs typeface="Arial" panose="020B0604020202020204" pitchFamily="34" charset="0"/>
                </a:rPr>
                <a:t>t</a:t>
              </a:r>
              <a:r>
                <a:rPr lang="en-BE" altLang="en-US" sz="1400" dirty="0">
                  <a:solidFill>
                    <a:srgbClr val="3F3F3F"/>
                  </a:solidFill>
                  <a:latin typeface="Arial" panose="020B0604020202020204" pitchFamily="34" charset="0"/>
                  <a:cs typeface="Arial" panose="020B0604020202020204" pitchFamily="34" charset="0"/>
                </a:rPr>
                <a:t> </a:t>
              </a:r>
              <a:r>
                <a:rPr lang="fr-FR" altLang="en-US" sz="1400" dirty="0">
                  <a:solidFill>
                    <a:srgbClr val="3F3F3F"/>
                  </a:solidFill>
                  <a:latin typeface="Arial" panose="020B0604020202020204" pitchFamily="34" charset="0"/>
                  <a:cs typeface="Arial" panose="020B0604020202020204" pitchFamily="34" charset="0"/>
                </a:rPr>
                <a:t>j</a:t>
              </a:r>
              <a:r>
                <a:rPr lang="en-BE" altLang="en-US" sz="1400" dirty="0">
                  <a:solidFill>
                    <a:srgbClr val="3F3F3F"/>
                  </a:solidFill>
                  <a:latin typeface="Arial" panose="020B0604020202020204" pitchFamily="34" charset="0"/>
                  <a:cs typeface="Arial" panose="020B0604020202020204" pitchFamily="34" charset="0"/>
                </a:rPr>
                <a:t>u</a:t>
              </a:r>
              <a:r>
                <a:rPr lang="fr-FR" altLang="en-US" sz="1400" dirty="0">
                  <a:solidFill>
                    <a:srgbClr val="3F3F3F"/>
                  </a:solidFill>
                  <a:latin typeface="Arial" panose="020B0604020202020204" pitchFamily="34" charset="0"/>
                  <a:cs typeface="Arial" panose="020B0604020202020204" pitchFamily="34" charset="0"/>
                </a:rPr>
                <a:t>s</a:t>
              </a:r>
              <a:r>
                <a:rPr lang="en-BE" altLang="en-US" sz="1400" dirty="0">
                  <a:solidFill>
                    <a:srgbClr val="3F3F3F"/>
                  </a:solidFill>
                  <a:latin typeface="Arial" panose="020B0604020202020204" pitchFamily="34" charset="0"/>
                  <a:cs typeface="Arial" panose="020B0604020202020204" pitchFamily="34" charset="0"/>
                </a:rPr>
                <a:t>q</a:t>
              </a:r>
              <a:r>
                <a:rPr lang="fr-FR" altLang="en-US" sz="1400" dirty="0">
                  <a:solidFill>
                    <a:srgbClr val="3F3F3F"/>
                  </a:solidFill>
                  <a:latin typeface="Arial" panose="020B0604020202020204" pitchFamily="34" charset="0"/>
                  <a:cs typeface="Arial" panose="020B0604020202020204" pitchFamily="34" charset="0"/>
                </a:rPr>
                <a:t>u</a:t>
              </a:r>
              <a:r>
                <a:rPr lang="en-BE" altLang="en-US" sz="1400" dirty="0">
                  <a:solidFill>
                    <a:srgbClr val="3F3F3F"/>
                  </a:solidFill>
                  <a:latin typeface="Arial" panose="020B0604020202020204" pitchFamily="34" charset="0"/>
                  <a:cs typeface="Arial" panose="020B0604020202020204" pitchFamily="34" charset="0"/>
                </a:rPr>
                <a:t>’</a:t>
              </a:r>
              <a:r>
                <a:rPr lang="fr-FR" altLang="en-US" sz="1400" dirty="0">
                  <a:solidFill>
                    <a:srgbClr val="3F3F3F"/>
                  </a:solidFill>
                  <a:latin typeface="Arial" panose="020B0604020202020204" pitchFamily="34" charset="0"/>
                  <a:cs typeface="Arial" panose="020B0604020202020204" pitchFamily="34" charset="0"/>
                </a:rPr>
                <a:t>à</a:t>
              </a:r>
              <a:r>
                <a:rPr lang="en-BE" altLang="en-US" sz="1400" dirty="0">
                  <a:solidFill>
                    <a:srgbClr val="3F3F3F"/>
                  </a:solidFill>
                  <a:latin typeface="Arial" panose="020B0604020202020204" pitchFamily="34" charset="0"/>
                  <a:cs typeface="Arial" panose="020B0604020202020204" pitchFamily="34" charset="0"/>
                </a:rPr>
                <a:t> 5 </a:t>
              </a:r>
              <a:r>
                <a:rPr lang="en-BE" altLang="en-US" sz="1400" dirty="0" err="1">
                  <a:solidFill>
                    <a:srgbClr val="3F3F3F"/>
                  </a:solidFill>
                  <a:latin typeface="Arial" panose="020B0604020202020204" pitchFamily="34" charset="0"/>
                  <a:cs typeface="Arial" panose="020B0604020202020204" pitchFamily="34" charset="0"/>
                </a:rPr>
                <a:t>fois</a:t>
              </a:r>
              <a:r>
                <a:rPr lang="en-BE" altLang="en-US" sz="1400" dirty="0">
                  <a:solidFill>
                    <a:srgbClr val="3F3F3F"/>
                  </a:solidFill>
                  <a:latin typeface="Arial" panose="020B0604020202020204" pitchFamily="34" charset="0"/>
                  <a:cs typeface="Arial" panose="020B0604020202020204" pitchFamily="34" charset="0"/>
                </a:rPr>
                <a:t> plus </a:t>
              </a:r>
              <a:r>
                <a:rPr lang="en-BE" altLang="en-US" sz="1400" dirty="0" err="1">
                  <a:solidFill>
                    <a:srgbClr val="3F3F3F"/>
                  </a:solidFill>
                  <a:latin typeface="Arial" panose="020B0604020202020204" pitchFamily="34" charset="0"/>
                  <a:cs typeface="Arial" panose="020B0604020202020204" pitchFamily="34" charset="0"/>
                </a:rPr>
                <a:t>chers</a:t>
              </a:r>
              <a:r>
                <a:rPr lang="en-BE" altLang="en-US" sz="1400" dirty="0">
                  <a:solidFill>
                    <a:srgbClr val="3F3F3F"/>
                  </a:solidFill>
                  <a:latin typeface="Arial" panose="020B0604020202020204" pitchFamily="34" charset="0"/>
                  <a:cs typeface="Arial" panose="020B0604020202020204" pitchFamily="34" charset="0"/>
                </a:rPr>
                <a:t> pour les </a:t>
              </a:r>
              <a:r>
                <a:rPr lang="en-BE" altLang="en-US" sz="1400" dirty="0" err="1">
                  <a:solidFill>
                    <a:srgbClr val="3F3F3F"/>
                  </a:solidFill>
                  <a:latin typeface="Arial" panose="020B0604020202020204" pitchFamily="34" charset="0"/>
                  <a:cs typeface="Arial" panose="020B0604020202020204" pitchFamily="34" charset="0"/>
                </a:rPr>
                <a:t>bénéficiaires</a:t>
              </a:r>
              <a:r>
                <a:rPr lang="en-BE" altLang="en-US" sz="1400" dirty="0">
                  <a:solidFill>
                    <a:srgbClr val="3F3F3F"/>
                  </a:solidFill>
                  <a:latin typeface="Arial" panose="020B0604020202020204" pitchFamily="34" charset="0"/>
                  <a:cs typeface="Arial" panose="020B0604020202020204" pitchFamily="34" charset="0"/>
                </a:rPr>
                <a:t> que les audits </a:t>
              </a:r>
              <a:r>
                <a:rPr lang="en-BE" altLang="en-US" sz="1400" dirty="0" err="1">
                  <a:solidFill>
                    <a:srgbClr val="3F3F3F"/>
                  </a:solidFill>
                  <a:latin typeface="Arial" panose="020B0604020202020204" pitchFamily="34" charset="0"/>
                  <a:cs typeface="Arial" panose="020B0604020202020204" pitchFamily="34" charset="0"/>
                </a:rPr>
                <a:t>nationaux</a:t>
              </a:r>
              <a:r>
                <a:rPr lang="en-GB" altLang="en-US" sz="1400" dirty="0">
                  <a:solidFill>
                    <a:srgbClr val="3F3F3F"/>
                  </a:solidFill>
                  <a:latin typeface="Arial" panose="020B0604020202020204" pitchFamily="34" charset="0"/>
                  <a:cs typeface="Arial" panose="020B0604020202020204" pitchFamily="34" charset="0"/>
                </a:rPr>
                <a:t> </a:t>
              </a:r>
              <a:br>
                <a:rPr lang="en-GB" altLang="en-US" sz="1400" dirty="0">
                  <a:solidFill>
                    <a:srgbClr val="3F3F3F"/>
                  </a:solidFill>
                  <a:latin typeface="Arial" panose="020B0604020202020204" pitchFamily="34" charset="0"/>
                  <a:cs typeface="Arial" panose="020B0604020202020204" pitchFamily="34" charset="0"/>
                </a:rPr>
              </a:b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Text Box 11">
              <a:extLst>
                <a:ext uri="{FF2B5EF4-FFF2-40B4-BE49-F238E27FC236}">
                  <a16:creationId xmlns:a16="http://schemas.microsoft.com/office/drawing/2014/main" id="{7035DD9D-670E-4967-8B68-D3B61CBFD47D}"/>
                </a:ext>
              </a:extLst>
            </p:cNvPr>
            <p:cNvSpPr txBox="1">
              <a:spLocks noChangeArrowheads="1"/>
            </p:cNvSpPr>
            <p:nvPr/>
          </p:nvSpPr>
          <p:spPr bwMode="auto">
            <a:xfrm>
              <a:off x="8118523" y="3330350"/>
              <a:ext cx="3503076" cy="1568731"/>
            </a:xfrm>
            <a:prstGeom prst="rect">
              <a:avLst/>
            </a:prstGeom>
            <a:solidFill>
              <a:schemeClr val="bg1"/>
            </a:solidFill>
            <a:ln>
              <a:noFill/>
            </a:ln>
            <a:effectLst/>
            <a:extLs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BE" altLang="en-US" sz="4400" b="1" i="0" u="none" strike="noStrike" cap="none" spc="-150" normalizeH="0" baseline="0" dirty="0">
                  <a:ln>
                    <a:noFill/>
                  </a:ln>
                  <a:solidFill>
                    <a:srgbClr val="045FCC"/>
                  </a:solidFill>
                  <a:effectLst/>
                  <a:latin typeface="Arial" panose="020B0604020202020204" pitchFamily="34" charset="0"/>
                  <a:cs typeface="Arial" panose="020B0604020202020204" pitchFamily="34" charset="0"/>
                </a:rPr>
                <a:t>~3</a:t>
              </a:r>
              <a:r>
                <a:rPr kumimoji="0" lang="en-GB" altLang="en-US" sz="4400" b="1" i="0" u="none" strike="noStrike" cap="none" spc="-150" normalizeH="0" baseline="0" dirty="0">
                  <a:ln>
                    <a:noFill/>
                  </a:ln>
                  <a:solidFill>
                    <a:srgbClr val="045FCC"/>
                  </a:solidFill>
                  <a:effectLst/>
                  <a:latin typeface="Arial" panose="020B0604020202020204" pitchFamily="34" charset="0"/>
                  <a:cs typeface="Arial" panose="020B0604020202020204" pitchFamily="34" charset="0"/>
                </a:rPr>
                <a:t>.</a:t>
              </a:r>
              <a:r>
                <a:rPr kumimoji="0" lang="en-BE" altLang="en-US" sz="4400" b="1" i="0" u="none" strike="noStrike" cap="none" spc="-150" normalizeH="0" baseline="0" dirty="0">
                  <a:ln>
                    <a:noFill/>
                  </a:ln>
                  <a:solidFill>
                    <a:srgbClr val="045FCC"/>
                  </a:solidFill>
                  <a:effectLst/>
                  <a:latin typeface="Arial" panose="020B0604020202020204" pitchFamily="34" charset="0"/>
                  <a:cs typeface="Arial" panose="020B0604020202020204" pitchFamily="34" charset="0"/>
                </a:rPr>
                <a:t>3</a:t>
              </a:r>
              <a:r>
                <a:rPr kumimoji="0" lang="en-GB" altLang="en-US" sz="4400" b="1" i="0" u="none" strike="noStrike" cap="none" spc="-150" normalizeH="0" baseline="0" dirty="0">
                  <a:ln>
                    <a:noFill/>
                  </a:ln>
                  <a:solidFill>
                    <a:srgbClr val="045FCC"/>
                  </a:solidFill>
                  <a:effectLst/>
                  <a:latin typeface="Arial" panose="020B0604020202020204" pitchFamily="34" charset="0"/>
                  <a:cs typeface="Arial" panose="020B0604020202020204" pitchFamily="34" charset="0"/>
                </a:rPr>
                <a:t>%</a:t>
              </a:r>
              <a:endParaRPr kumimoji="0" lang="en-GB" altLang="en-US" sz="4000" i="0" u="none" strike="noStrike" cap="none" spc="-150" normalizeH="0" baseline="30000" dirty="0">
                <a:ln>
                  <a:noFill/>
                </a:ln>
                <a:solidFill>
                  <a:srgbClr val="045FCC"/>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fr-FR" altLang="en-US" sz="1400" dirty="0">
                  <a:solidFill>
                    <a:srgbClr val="3F3F3F"/>
                  </a:solidFill>
                  <a:latin typeface="Arial" panose="020B0604020202020204" pitchFamily="34" charset="0"/>
                  <a:cs typeface="Arial" panose="020B0604020202020204" pitchFamily="34" charset="0"/>
                </a:rPr>
                <a:t>N</a:t>
              </a:r>
              <a:r>
                <a:rPr lang="en-BE" altLang="en-US" sz="1400" dirty="0" err="1">
                  <a:solidFill>
                    <a:srgbClr val="3F3F3F"/>
                  </a:solidFill>
                  <a:latin typeface="Arial" panose="020B0604020202020204" pitchFamily="34" charset="0"/>
                  <a:cs typeface="Arial" panose="020B0604020202020204" pitchFamily="34" charset="0"/>
                </a:rPr>
                <a:t>iveau</a:t>
              </a:r>
              <a:r>
                <a:rPr lang="en-BE" altLang="en-US" sz="1400" dirty="0">
                  <a:solidFill>
                    <a:srgbClr val="3F3F3F"/>
                  </a:solidFill>
                  <a:latin typeface="Arial" panose="020B0604020202020204" pitchFamily="34" charset="0"/>
                  <a:cs typeface="Arial" panose="020B0604020202020204" pitchFamily="34" charset="0"/>
                </a:rPr>
                <a:t> </a:t>
              </a:r>
              <a:r>
                <a:rPr lang="en-BE" altLang="en-US" sz="1400" dirty="0" err="1">
                  <a:solidFill>
                    <a:srgbClr val="3F3F3F"/>
                  </a:solidFill>
                  <a:latin typeface="Arial" panose="020B0604020202020204" pitchFamily="34" charset="0"/>
                  <a:cs typeface="Arial" panose="020B0604020202020204" pitchFamily="34" charset="0"/>
                </a:rPr>
                <a:t>d’erreur</a:t>
              </a:r>
              <a:r>
                <a:rPr lang="en-BE" altLang="en-US" sz="1400" dirty="0">
                  <a:solidFill>
                    <a:srgbClr val="3F3F3F"/>
                  </a:solidFill>
                  <a:latin typeface="Arial" panose="020B0604020202020204" pitchFamily="34" charset="0"/>
                  <a:cs typeface="Arial" panose="020B0604020202020204" pitchFamily="34" charset="0"/>
                </a:rPr>
                <a:t> </a:t>
              </a:r>
              <a:r>
                <a:rPr lang="en-BE" altLang="en-US" sz="1400" dirty="0" err="1">
                  <a:solidFill>
                    <a:srgbClr val="3F3F3F"/>
                  </a:solidFill>
                  <a:latin typeface="Arial" panose="020B0604020202020204" pitchFamily="34" charset="0"/>
                  <a:cs typeface="Arial" panose="020B0604020202020204" pitchFamily="34" charset="0"/>
                </a:rPr>
                <a:t>estimatif</a:t>
              </a:r>
              <a:r>
                <a:rPr lang="en-BE" altLang="en-US" sz="1400" dirty="0">
                  <a:solidFill>
                    <a:srgbClr val="3F3F3F"/>
                  </a:solidFill>
                  <a:latin typeface="Arial" panose="020B0604020202020204" pitchFamily="34" charset="0"/>
                  <a:cs typeface="Arial" panose="020B0604020202020204" pitchFamily="34" charset="0"/>
                </a:rPr>
                <a:t> </a:t>
              </a:r>
              <a:r>
                <a:rPr lang="fr-FR" altLang="en-US" sz="1400" dirty="0">
                  <a:solidFill>
                    <a:srgbClr val="3F3F3F"/>
                  </a:solidFill>
                  <a:latin typeface="Arial" panose="020B0604020202020204" pitchFamily="34" charset="0"/>
                  <a:cs typeface="Arial" panose="020B0604020202020204" pitchFamily="34" charset="0"/>
                </a:rPr>
                <a:t>e</a:t>
              </a:r>
              <a:r>
                <a:rPr lang="en-BE" altLang="en-US" sz="1400" dirty="0">
                  <a:solidFill>
                    <a:srgbClr val="3F3F3F"/>
                  </a:solidFill>
                  <a:latin typeface="Arial" panose="020B0604020202020204" pitchFamily="34" charset="0"/>
                  <a:cs typeface="Arial" panose="020B0604020202020204" pitchFamily="34" charset="0"/>
                </a:rPr>
                <a:t>n 2018</a:t>
              </a: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Text Box 11">
              <a:extLst>
                <a:ext uri="{FF2B5EF4-FFF2-40B4-BE49-F238E27FC236}">
                  <a16:creationId xmlns:a16="http://schemas.microsoft.com/office/drawing/2014/main" id="{84C51218-E272-432C-B1E7-3143ACB43F43}"/>
                </a:ext>
              </a:extLst>
            </p:cNvPr>
            <p:cNvSpPr txBox="1">
              <a:spLocks noChangeArrowheads="1"/>
            </p:cNvSpPr>
            <p:nvPr/>
          </p:nvSpPr>
          <p:spPr bwMode="auto">
            <a:xfrm>
              <a:off x="8111074" y="4721681"/>
              <a:ext cx="3503076" cy="1507669"/>
            </a:xfrm>
            <a:prstGeom prst="rect">
              <a:avLst/>
            </a:prstGeom>
            <a:solidFill>
              <a:schemeClr val="bg1"/>
            </a:solidFill>
            <a:ln>
              <a:noFill/>
            </a:ln>
            <a:effectLst/>
            <a:extLs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BE" altLang="en-US" sz="4400" b="1" i="0" u="none" strike="noStrike" cap="none" spc="-150" normalizeH="0" baseline="0" dirty="0">
                  <a:ln>
                    <a:noFill/>
                  </a:ln>
                  <a:solidFill>
                    <a:srgbClr val="045FCC"/>
                  </a:solidFill>
                  <a:effectLst/>
                  <a:latin typeface="Arial" panose="020B0604020202020204" pitchFamily="34" charset="0"/>
                  <a:cs typeface="Arial" panose="020B0604020202020204" pitchFamily="34" charset="0"/>
                </a:rPr>
                <a:t>2 </a:t>
              </a:r>
              <a:r>
                <a:rPr kumimoji="0" lang="de-DE" altLang="en-US" sz="2400" b="1" i="0" u="none" strike="noStrike" cap="none" spc="-150" normalizeH="0" baseline="0" dirty="0">
                  <a:ln>
                    <a:noFill/>
                  </a:ln>
                  <a:solidFill>
                    <a:srgbClr val="045FCC"/>
                  </a:solidFill>
                  <a:effectLst/>
                  <a:latin typeface="Arial" panose="020B0604020202020204" pitchFamily="34" charset="0"/>
                  <a:cs typeface="Arial" panose="020B0604020202020204" pitchFamily="34" charset="0"/>
                </a:rPr>
                <a:t>p</a:t>
              </a:r>
              <a:r>
                <a:rPr kumimoji="0" lang="en-BE" altLang="en-US" sz="2400" b="1" i="0" u="none" strike="noStrike" cap="none" spc="-150" normalizeH="0" baseline="0" dirty="0">
                  <a:ln>
                    <a:noFill/>
                  </a:ln>
                  <a:solidFill>
                    <a:srgbClr val="045FCC"/>
                  </a:solidFill>
                  <a:effectLst/>
                  <a:latin typeface="Arial" panose="020B0604020202020204" pitchFamily="34" charset="0"/>
                  <a:cs typeface="Arial" panose="020B0604020202020204" pitchFamily="34" charset="0"/>
                </a:rPr>
                <a:t>r</a:t>
              </a:r>
              <a:r>
                <a:rPr kumimoji="0" lang="fr-FR" altLang="en-US" sz="2400" b="1" i="0" u="none" strike="noStrike" cap="none" spc="-150" normalizeH="0" baseline="0" dirty="0">
                  <a:ln>
                    <a:noFill/>
                  </a:ln>
                  <a:solidFill>
                    <a:srgbClr val="045FCC"/>
                  </a:solidFill>
                  <a:effectLst/>
                  <a:latin typeface="Arial" panose="020B0604020202020204" pitchFamily="34" charset="0"/>
                  <a:cs typeface="Arial" panose="020B0604020202020204" pitchFamily="34" charset="0"/>
                </a:rPr>
                <a:t>o</a:t>
              </a:r>
              <a:r>
                <a:rPr kumimoji="0" lang="en-BE" altLang="en-US" sz="2400" b="1" i="0" u="none" strike="noStrike" cap="none" spc="-150" normalizeH="0" baseline="0" dirty="0">
                  <a:ln>
                    <a:noFill/>
                  </a:ln>
                  <a:solidFill>
                    <a:srgbClr val="045FCC"/>
                  </a:solidFill>
                  <a:effectLst/>
                  <a:latin typeface="Arial" panose="020B0604020202020204" pitchFamily="34" charset="0"/>
                  <a:cs typeface="Arial" panose="020B0604020202020204" pitchFamily="34" charset="0"/>
                </a:rPr>
                <a:t>j</a:t>
              </a:r>
              <a:r>
                <a:rPr kumimoji="0" lang="fr-FR" altLang="en-US" sz="2400" b="1" i="0" u="none" strike="noStrike" cap="none" spc="-150" normalizeH="0" baseline="0" dirty="0">
                  <a:ln>
                    <a:noFill/>
                  </a:ln>
                  <a:solidFill>
                    <a:srgbClr val="045FCC"/>
                  </a:solidFill>
                  <a:effectLst/>
                  <a:latin typeface="Arial" panose="020B0604020202020204" pitchFamily="34" charset="0"/>
                  <a:cs typeface="Arial" panose="020B0604020202020204" pitchFamily="34" charset="0"/>
                </a:rPr>
                <a:t>e</a:t>
              </a:r>
              <a:r>
                <a:rPr kumimoji="0" lang="en-BE" altLang="en-US" sz="2400" b="1" i="0" u="none" strike="noStrike" cap="none" spc="-150" normalizeH="0" baseline="0" dirty="0">
                  <a:ln>
                    <a:noFill/>
                  </a:ln>
                  <a:solidFill>
                    <a:srgbClr val="045FCC"/>
                  </a:solidFill>
                  <a:effectLst/>
                  <a:latin typeface="Arial" panose="020B0604020202020204" pitchFamily="34" charset="0"/>
                  <a:cs typeface="Arial" panose="020B0604020202020204" pitchFamily="34" charset="0"/>
                </a:rPr>
                <a:t>t</a:t>
              </a:r>
              <a:r>
                <a:rPr kumimoji="0" lang="fr-FR" altLang="en-US" sz="2400" b="1" i="0" u="none" strike="noStrike" cap="none" spc="-150" normalizeH="0" baseline="0" dirty="0">
                  <a:ln>
                    <a:noFill/>
                  </a:ln>
                  <a:solidFill>
                    <a:srgbClr val="045FCC"/>
                  </a:solidFill>
                  <a:effectLst/>
                  <a:latin typeface="Arial" panose="020B0604020202020204" pitchFamily="34" charset="0"/>
                  <a:cs typeface="Arial" panose="020B0604020202020204" pitchFamily="34" charset="0"/>
                </a:rPr>
                <a:t>s</a:t>
              </a:r>
              <a:r>
                <a:rPr lang="en-BE" altLang="en-US" sz="2400" b="1" spc="-150" dirty="0">
                  <a:solidFill>
                    <a:srgbClr val="045FCC"/>
                  </a:solidFill>
                  <a:latin typeface="Arial" panose="020B0604020202020204" pitchFamily="34" charset="0"/>
                  <a:cs typeface="Arial" panose="020B0604020202020204" pitchFamily="34" charset="0"/>
                </a:rPr>
                <a:t> sur </a:t>
              </a:r>
              <a:r>
                <a:rPr kumimoji="0" lang="en-BE" altLang="en-US" sz="2400" b="1" i="0" u="none" strike="noStrike" cap="none" spc="-150" normalizeH="0" baseline="0" dirty="0">
                  <a:ln>
                    <a:noFill/>
                  </a:ln>
                  <a:solidFill>
                    <a:srgbClr val="045FCC"/>
                  </a:solidFill>
                  <a:effectLst/>
                  <a:latin typeface="Arial" panose="020B0604020202020204" pitchFamily="34" charset="0"/>
                  <a:cs typeface="Arial" panose="020B0604020202020204" pitchFamily="34" charset="0"/>
                </a:rPr>
                <a:t> </a:t>
              </a:r>
              <a:r>
                <a:rPr kumimoji="0" lang="en-BE" altLang="en-US" sz="4400" b="1" i="0" u="none" strike="noStrike" cap="none" spc="-150" normalizeH="0" baseline="0" dirty="0">
                  <a:ln>
                    <a:noFill/>
                  </a:ln>
                  <a:solidFill>
                    <a:srgbClr val="045FCC"/>
                  </a:solidFill>
                  <a:effectLst/>
                  <a:latin typeface="Arial" panose="020B0604020202020204" pitchFamily="34" charset="0"/>
                  <a:cs typeface="Arial" panose="020B0604020202020204" pitchFamily="34" charset="0"/>
                </a:rPr>
                <a:t>10 </a:t>
              </a:r>
              <a:endParaRPr lang="en-BE" altLang="en-US" sz="4400" b="1" spc="-150" dirty="0">
                <a:solidFill>
                  <a:srgbClr val="045FCC"/>
                </a:solidFill>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fr-FR" altLang="en-US" sz="1400" dirty="0">
                  <a:solidFill>
                    <a:srgbClr val="3F3F3F"/>
                  </a:solidFill>
                  <a:latin typeface="Arial" panose="020B0604020202020204" pitchFamily="34" charset="0"/>
                  <a:cs typeface="Arial" panose="020B0604020202020204" pitchFamily="34" charset="0"/>
                </a:rPr>
                <a:t>R</a:t>
              </a:r>
              <a:r>
                <a:rPr lang="en-BE" altLang="en-US" sz="1400" dirty="0" err="1">
                  <a:solidFill>
                    <a:srgbClr val="3F3F3F"/>
                  </a:solidFill>
                  <a:latin typeface="Arial" panose="020B0604020202020204" pitchFamily="34" charset="0"/>
                  <a:cs typeface="Arial" panose="020B0604020202020204" pitchFamily="34" charset="0"/>
                </a:rPr>
                <a:t>isquent</a:t>
              </a:r>
              <a:r>
                <a:rPr lang="en-BE" altLang="en-US" sz="1400" dirty="0">
                  <a:solidFill>
                    <a:srgbClr val="3F3F3F"/>
                  </a:solidFill>
                  <a:latin typeface="Arial" panose="020B0604020202020204" pitchFamily="34" charset="0"/>
                  <a:cs typeface="Arial" panose="020B0604020202020204" pitchFamily="34" charset="0"/>
                </a:rPr>
                <a:t> </a:t>
              </a:r>
              <a:r>
                <a:rPr lang="fr-FR" altLang="en-US" sz="1400" dirty="0">
                  <a:solidFill>
                    <a:srgbClr val="3F3F3F"/>
                  </a:solidFill>
                  <a:latin typeface="Arial" panose="020B0604020202020204" pitchFamily="34" charset="0"/>
                  <a:cs typeface="Arial" panose="020B0604020202020204" pitchFamily="34" charset="0"/>
                </a:rPr>
                <a:t>d</a:t>
              </a:r>
              <a:r>
                <a:rPr lang="en-BE" altLang="en-US" sz="1400" dirty="0">
                  <a:solidFill>
                    <a:srgbClr val="3F3F3F"/>
                  </a:solidFill>
                  <a:latin typeface="Arial" panose="020B0604020202020204" pitchFamily="34" charset="0"/>
                  <a:cs typeface="Arial" panose="020B0604020202020204" pitchFamily="34" charset="0"/>
                </a:rPr>
                <a:t>’</a:t>
              </a:r>
              <a:r>
                <a:rPr lang="fr-FR" altLang="en-US" sz="1400" dirty="0">
                  <a:solidFill>
                    <a:srgbClr val="3F3F3F"/>
                  </a:solidFill>
                  <a:latin typeface="Arial" panose="020B0604020202020204" pitchFamily="34" charset="0"/>
                  <a:cs typeface="Arial" panose="020B0604020202020204" pitchFamily="34" charset="0"/>
                </a:rPr>
                <a:t>i</a:t>
              </a:r>
              <a:r>
                <a:rPr lang="en-BE" altLang="en-US" sz="1400" dirty="0">
                  <a:solidFill>
                    <a:srgbClr val="3F3F3F"/>
                  </a:solidFill>
                  <a:latin typeface="Arial" panose="020B0604020202020204" pitchFamily="34" charset="0"/>
                  <a:cs typeface="Arial" panose="020B0604020202020204" pitchFamily="34" charset="0"/>
                </a:rPr>
                <a:t>n</a:t>
              </a:r>
              <a:r>
                <a:rPr lang="fr-FR" altLang="en-US" sz="1400" dirty="0">
                  <a:solidFill>
                    <a:srgbClr val="3F3F3F"/>
                  </a:solidFill>
                  <a:latin typeface="Arial" panose="020B0604020202020204" pitchFamily="34" charset="0"/>
                  <a:cs typeface="Arial" panose="020B0604020202020204" pitchFamily="34" charset="0"/>
                </a:rPr>
                <a:t>c</a:t>
              </a:r>
              <a:r>
                <a:rPr lang="en-BE" altLang="en-US" sz="1400" dirty="0">
                  <a:solidFill>
                    <a:srgbClr val="3F3F3F"/>
                  </a:solidFill>
                  <a:latin typeface="Arial" panose="020B0604020202020204" pitchFamily="34" charset="0"/>
                  <a:cs typeface="Arial" panose="020B0604020202020204" pitchFamily="34" charset="0"/>
                </a:rPr>
                <a:t>l</a:t>
              </a:r>
              <a:r>
                <a:rPr lang="fr-FR" altLang="en-US" sz="1400" dirty="0">
                  <a:solidFill>
                    <a:srgbClr val="3F3F3F"/>
                  </a:solidFill>
                  <a:latin typeface="Arial" panose="020B0604020202020204" pitchFamily="34" charset="0"/>
                  <a:cs typeface="Arial" panose="020B0604020202020204" pitchFamily="34" charset="0"/>
                </a:rPr>
                <a:t>u</a:t>
              </a:r>
              <a:r>
                <a:rPr lang="en-BE" altLang="en-US" sz="1400" dirty="0">
                  <a:solidFill>
                    <a:srgbClr val="3F3F3F"/>
                  </a:solidFill>
                  <a:latin typeface="Arial" panose="020B0604020202020204" pitchFamily="34" charset="0"/>
                  <a:cs typeface="Arial" panose="020B0604020202020204" pitchFamily="34" charset="0"/>
                </a:rPr>
                <a:t>r</a:t>
              </a:r>
              <a:r>
                <a:rPr lang="fr-FR" altLang="en-US" sz="1400" dirty="0">
                  <a:solidFill>
                    <a:srgbClr val="3F3F3F"/>
                  </a:solidFill>
                  <a:latin typeface="Arial" panose="020B0604020202020204" pitchFamily="34" charset="0"/>
                  <a:cs typeface="Arial" panose="020B0604020202020204" pitchFamily="34" charset="0"/>
                </a:rPr>
                <a:t>e</a:t>
              </a:r>
              <a:r>
                <a:rPr lang="en-BE" altLang="en-US" sz="1400" dirty="0">
                  <a:solidFill>
                    <a:srgbClr val="3F3F3F"/>
                  </a:solidFill>
                  <a:latin typeface="Arial" panose="020B0604020202020204" pitchFamily="34" charset="0"/>
                  <a:cs typeface="Arial" panose="020B0604020202020204" pitchFamily="34" charset="0"/>
                </a:rPr>
                <a:t> des </a:t>
              </a:r>
              <a:r>
                <a:rPr lang="en-BE" altLang="en-US" sz="1400" dirty="0" err="1">
                  <a:solidFill>
                    <a:srgbClr val="3F3F3F"/>
                  </a:solidFill>
                  <a:latin typeface="Arial" panose="020B0604020202020204" pitchFamily="34" charset="0"/>
                  <a:cs typeface="Arial" panose="020B0604020202020204" pitchFamily="34" charset="0"/>
                </a:rPr>
                <a:t>erreurs</a:t>
              </a:r>
              <a:r>
                <a:rPr lang="en-BE" altLang="en-US" sz="1400" dirty="0">
                  <a:solidFill>
                    <a:srgbClr val="3F3F3F"/>
                  </a:solidFill>
                  <a:latin typeface="Arial" panose="020B0604020202020204" pitchFamily="34" charset="0"/>
                  <a:cs typeface="Arial" panose="020B0604020202020204" pitchFamily="34" charset="0"/>
                </a:rPr>
                <a:t> </a:t>
              </a:r>
              <a:r>
                <a:rPr lang="en-BE" altLang="en-US" sz="1400" dirty="0" err="1">
                  <a:solidFill>
                    <a:srgbClr val="3F3F3F"/>
                  </a:solidFill>
                  <a:latin typeface="Arial" panose="020B0604020202020204" pitchFamily="34" charset="0"/>
                  <a:cs typeface="Arial" panose="020B0604020202020204" pitchFamily="34" charset="0"/>
                </a:rPr>
                <a:t>systémiques</a:t>
              </a:r>
              <a:r>
                <a:rPr lang="en-BE" altLang="en-US" sz="1400" dirty="0">
                  <a:solidFill>
                    <a:srgbClr val="3F3F3F"/>
                  </a:solidFill>
                  <a:latin typeface="Arial" panose="020B0604020202020204" pitchFamily="34" charset="0"/>
                  <a:cs typeface="Arial" panose="020B0604020202020204" pitchFamily="34" charset="0"/>
                </a:rPr>
                <a:t> (</a:t>
              </a:r>
              <a:r>
                <a:rPr lang="fr-FR" altLang="en-US" sz="1400" dirty="0">
                  <a:solidFill>
                    <a:srgbClr val="3F3F3F"/>
                  </a:solidFill>
                  <a:latin typeface="Arial" panose="020B0604020202020204" pitchFamily="34" charset="0"/>
                  <a:cs typeface="Arial" panose="020B0604020202020204" pitchFamily="34" charset="0"/>
                </a:rPr>
                <a:t>d</a:t>
              </a:r>
              <a:r>
                <a:rPr lang="en-BE" altLang="en-US" sz="1400" dirty="0">
                  <a:solidFill>
                    <a:srgbClr val="3F3F3F"/>
                  </a:solidFill>
                  <a:latin typeface="Arial" panose="020B0604020202020204" pitchFamily="34" charset="0"/>
                  <a:cs typeface="Arial" panose="020B0604020202020204" pitchFamily="34" charset="0"/>
                </a:rPr>
                <a:t>o</a:t>
              </a:r>
              <a:r>
                <a:rPr lang="fr-FR" altLang="en-US" sz="1400" dirty="0">
                  <a:solidFill>
                    <a:srgbClr val="3F3F3F"/>
                  </a:solidFill>
                  <a:latin typeface="Arial" panose="020B0604020202020204" pitchFamily="34" charset="0"/>
                  <a:cs typeface="Arial" panose="020B0604020202020204" pitchFamily="34" charset="0"/>
                </a:rPr>
                <a:t>n</a:t>
              </a:r>
              <a:r>
                <a:rPr lang="en-BE" altLang="en-US" sz="1400" dirty="0">
                  <a:solidFill>
                    <a:srgbClr val="3F3F3F"/>
                  </a:solidFill>
                  <a:latin typeface="Arial" panose="020B0604020202020204" pitchFamily="34" charset="0"/>
                  <a:cs typeface="Arial" panose="020B0604020202020204" pitchFamily="34" charset="0"/>
                </a:rPr>
                <a:t>n</a:t>
              </a:r>
              <a:r>
                <a:rPr lang="fr-FR" altLang="en-US" sz="1400" dirty="0">
                  <a:solidFill>
                    <a:srgbClr val="3F3F3F"/>
                  </a:solidFill>
                  <a:latin typeface="Arial" panose="020B0604020202020204" pitchFamily="34" charset="0"/>
                  <a:cs typeface="Arial" panose="020B0604020202020204" pitchFamily="34" charset="0"/>
                </a:rPr>
                <a:t>é</a:t>
              </a:r>
              <a:r>
                <a:rPr lang="en-BE" altLang="en-US" sz="1400" dirty="0">
                  <a:solidFill>
                    <a:srgbClr val="3F3F3F"/>
                  </a:solidFill>
                  <a:latin typeface="Arial" panose="020B0604020202020204" pitchFamily="34" charset="0"/>
                  <a:cs typeface="Arial" panose="020B0604020202020204" pitchFamily="34" charset="0"/>
                </a:rPr>
                <a:t>e</a:t>
              </a:r>
              <a:r>
                <a:rPr lang="fr-FR" altLang="en-US" sz="1400" dirty="0">
                  <a:solidFill>
                    <a:srgbClr val="3F3F3F"/>
                  </a:solidFill>
                  <a:latin typeface="Arial" panose="020B0604020202020204" pitchFamily="34" charset="0"/>
                  <a:cs typeface="Arial" panose="020B0604020202020204" pitchFamily="34" charset="0"/>
                </a:rPr>
                <a:t>s</a:t>
              </a:r>
              <a:r>
                <a:rPr lang="en-BE" altLang="en-US" sz="1400" dirty="0">
                  <a:solidFill>
                    <a:srgbClr val="3F3F3F"/>
                  </a:solidFill>
                  <a:latin typeface="Arial" panose="020B0604020202020204" pitchFamily="34" charset="0"/>
                  <a:cs typeface="Arial" panose="020B0604020202020204" pitchFamily="34" charset="0"/>
                </a:rPr>
                <a:t> PC7)</a:t>
              </a: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69436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FCADF1-E7FF-4492-8E6E-42CA9BF59E66}"/>
              </a:ext>
            </a:extLst>
          </p:cNvPr>
          <p:cNvSpPr>
            <a:spLocks noGrp="1"/>
          </p:cNvSpPr>
          <p:nvPr>
            <p:ph sz="quarter" idx="18"/>
          </p:nvPr>
        </p:nvSpPr>
        <p:spPr/>
        <p:txBody>
          <a:bodyPr>
            <a:normAutofit/>
          </a:bodyPr>
          <a:lstStyle/>
          <a:p>
            <a:r>
              <a:rPr lang="fr-FR" sz="2400" dirty="0"/>
              <a:t>D</a:t>
            </a:r>
            <a:r>
              <a:rPr lang="en-BE" sz="2400" dirty="0"/>
              <a:t>e</a:t>
            </a:r>
            <a:r>
              <a:rPr lang="fr-FR" sz="2400" dirty="0"/>
              <a:t>s</a:t>
            </a:r>
            <a:r>
              <a:rPr lang="en-BE" sz="2400" dirty="0"/>
              <a:t> </a:t>
            </a:r>
            <a:r>
              <a:rPr lang="fr-FR" sz="2400" dirty="0"/>
              <a:t>é</a:t>
            </a:r>
            <a:r>
              <a:rPr lang="en-BE" sz="2400" dirty="0"/>
              <a:t>q</a:t>
            </a:r>
            <a:r>
              <a:rPr lang="fr-FR" sz="2400" dirty="0"/>
              <a:t>u</a:t>
            </a:r>
            <a:r>
              <a:rPr lang="en-BE" sz="2400" dirty="0"/>
              <a:t>i</a:t>
            </a:r>
            <a:r>
              <a:rPr lang="fr-FR" sz="2400" dirty="0"/>
              <a:t>l</a:t>
            </a:r>
            <a:r>
              <a:rPr lang="en-BE" sz="2400" dirty="0"/>
              <a:t>i</a:t>
            </a:r>
            <a:r>
              <a:rPr lang="fr-FR" sz="2400" dirty="0"/>
              <a:t>b</a:t>
            </a:r>
            <a:r>
              <a:rPr lang="en-BE" sz="2400" dirty="0"/>
              <a:t>r</a:t>
            </a:r>
            <a:r>
              <a:rPr lang="fr-FR" sz="2400" dirty="0"/>
              <a:t>e</a:t>
            </a:r>
            <a:r>
              <a:rPr lang="en-BE" sz="2400" dirty="0"/>
              <a:t>s </a:t>
            </a:r>
            <a:r>
              <a:rPr lang="fr-FR" sz="2400" dirty="0"/>
              <a:t>v</a:t>
            </a:r>
            <a:r>
              <a:rPr lang="en-BE" sz="2400" dirty="0"/>
              <a:t>a</a:t>
            </a:r>
            <a:r>
              <a:rPr lang="fr-FR" sz="2400" dirty="0"/>
              <a:t>r</a:t>
            </a:r>
            <a:r>
              <a:rPr lang="en-BE" sz="2400" dirty="0" err="1"/>
              <a:t>iés</a:t>
            </a:r>
            <a:r>
              <a:rPr lang="en-BE" sz="2400" dirty="0"/>
              <a:t> </a:t>
            </a:r>
            <a:r>
              <a:rPr lang="en-BE" sz="2400" dirty="0" err="1"/>
              <a:t>mais</a:t>
            </a:r>
            <a:r>
              <a:rPr lang="en-BE" sz="2400" dirty="0"/>
              <a:t> dans </a:t>
            </a:r>
            <a:r>
              <a:rPr lang="en-BE" sz="2400" dirty="0" err="1"/>
              <a:t>l’ensemble</a:t>
            </a:r>
            <a:r>
              <a:rPr lang="en-BE" sz="2400" dirty="0"/>
              <a:t> </a:t>
            </a:r>
            <a:r>
              <a:rPr lang="en-BE" sz="2400" dirty="0" err="1"/>
              <a:t>une</a:t>
            </a:r>
            <a:r>
              <a:rPr lang="en-BE" sz="2400" dirty="0"/>
              <a:t> forte </a:t>
            </a:r>
            <a:r>
              <a:rPr lang="en-BE" sz="2400" dirty="0" err="1"/>
              <a:t>dépendance</a:t>
            </a:r>
            <a:r>
              <a:rPr lang="en-BE" sz="2400" dirty="0"/>
              <a:t> </a:t>
            </a:r>
            <a:r>
              <a:rPr lang="en-BE" sz="2400" dirty="0" err="1"/>
              <a:t>envers</a:t>
            </a:r>
            <a:r>
              <a:rPr lang="en-BE" sz="2400" dirty="0"/>
              <a:t> les </a:t>
            </a:r>
            <a:r>
              <a:rPr lang="en-BE" sz="2400" dirty="0" err="1"/>
              <a:t>financeurs</a:t>
            </a:r>
            <a:r>
              <a:rPr lang="en-BE" sz="2400" dirty="0"/>
              <a:t> public</a:t>
            </a:r>
            <a:r>
              <a:rPr lang="fr-FR" sz="2400" dirty="0"/>
              <a:t>s</a:t>
            </a:r>
            <a:endParaRPr lang="en-BE" sz="2400" dirty="0"/>
          </a:p>
        </p:txBody>
      </p:sp>
      <p:sp>
        <p:nvSpPr>
          <p:cNvPr id="4" name="Slide Number Placeholder 3">
            <a:extLst>
              <a:ext uri="{FF2B5EF4-FFF2-40B4-BE49-F238E27FC236}">
                <a16:creationId xmlns:a16="http://schemas.microsoft.com/office/drawing/2014/main" id="{8A0BCFC2-2BA7-4420-9F08-5E14D20B7EB7}"/>
              </a:ext>
            </a:extLst>
          </p:cNvPr>
          <p:cNvSpPr>
            <a:spLocks noGrp="1"/>
          </p:cNvSpPr>
          <p:nvPr>
            <p:ph type="sldNum" sz="quarter" idx="22"/>
          </p:nvPr>
        </p:nvSpPr>
        <p:spPr>
          <a:xfrm>
            <a:off x="11411690" y="6229350"/>
            <a:ext cx="546100" cy="365125"/>
          </a:xfrm>
        </p:spPr>
        <p:txBody>
          <a:bodyPr/>
          <a:lstStyle/>
          <a:p>
            <a:fld id="{B15F1DB1-D9C2-1046-8BE7-EC5E2F9F1FD0}" type="slidenum">
              <a:rPr lang="en-US" smtClean="0"/>
              <a:pPr/>
              <a:t>3</a:t>
            </a:fld>
            <a:endParaRPr lang="en-US" dirty="0"/>
          </a:p>
        </p:txBody>
      </p:sp>
      <p:sp>
        <p:nvSpPr>
          <p:cNvPr id="5" name="Text Placeholder 4">
            <a:extLst>
              <a:ext uri="{FF2B5EF4-FFF2-40B4-BE49-F238E27FC236}">
                <a16:creationId xmlns:a16="http://schemas.microsoft.com/office/drawing/2014/main" id="{3EE2D14F-5DA1-427A-BDBD-218BCCF345FB}"/>
              </a:ext>
            </a:extLst>
          </p:cNvPr>
          <p:cNvSpPr>
            <a:spLocks noGrp="1"/>
          </p:cNvSpPr>
          <p:nvPr>
            <p:ph type="body" sz="quarter" idx="23"/>
          </p:nvPr>
        </p:nvSpPr>
        <p:spPr/>
        <p:txBody>
          <a:bodyPr/>
          <a:lstStyle/>
          <a:p>
            <a:r>
              <a:rPr lang="fr-FR" dirty="0"/>
              <a:t>E</a:t>
            </a:r>
            <a:r>
              <a:rPr lang="en-BE" dirty="0"/>
              <a:t>U</a:t>
            </a:r>
            <a:r>
              <a:rPr lang="fr-FR" dirty="0"/>
              <a:t>A</a:t>
            </a:r>
            <a:r>
              <a:rPr lang="en-BE" dirty="0"/>
              <a:t> </a:t>
            </a:r>
            <a:r>
              <a:rPr lang="fr-FR" dirty="0"/>
              <a:t>P</a:t>
            </a:r>
            <a:r>
              <a:rPr lang="en-BE" dirty="0"/>
              <a:t>u</a:t>
            </a:r>
            <a:r>
              <a:rPr lang="fr-FR" dirty="0"/>
              <a:t>b</a:t>
            </a:r>
            <a:r>
              <a:rPr lang="en-BE" dirty="0"/>
              <a:t>l</a:t>
            </a:r>
            <a:r>
              <a:rPr lang="fr-FR" dirty="0"/>
              <a:t>i</a:t>
            </a:r>
            <a:r>
              <a:rPr lang="en-BE" dirty="0"/>
              <a:t>c </a:t>
            </a:r>
            <a:r>
              <a:rPr lang="fr-FR" dirty="0"/>
              <a:t>F</a:t>
            </a:r>
            <a:r>
              <a:rPr lang="en-BE" dirty="0"/>
              <a:t>u</a:t>
            </a:r>
            <a:r>
              <a:rPr lang="fr-FR" dirty="0"/>
              <a:t>n</a:t>
            </a:r>
            <a:r>
              <a:rPr lang="en-BE" dirty="0"/>
              <a:t>d</a:t>
            </a:r>
            <a:r>
              <a:rPr lang="fr-FR" dirty="0"/>
              <a:t>i</a:t>
            </a:r>
            <a:r>
              <a:rPr lang="en-BE" dirty="0"/>
              <a:t>n</a:t>
            </a:r>
            <a:r>
              <a:rPr lang="fr-FR" dirty="0"/>
              <a:t>g</a:t>
            </a:r>
            <a:r>
              <a:rPr lang="en-BE" dirty="0"/>
              <a:t> </a:t>
            </a:r>
            <a:r>
              <a:rPr lang="fr-FR" dirty="0"/>
              <a:t>O</a:t>
            </a:r>
            <a:r>
              <a:rPr lang="en-BE" dirty="0"/>
              <a:t>b</a:t>
            </a:r>
            <a:r>
              <a:rPr lang="fr-FR" dirty="0"/>
              <a:t>s</a:t>
            </a:r>
            <a:r>
              <a:rPr lang="en-BE" dirty="0"/>
              <a:t>e</a:t>
            </a:r>
            <a:r>
              <a:rPr lang="fr-FR" dirty="0"/>
              <a:t>r</a:t>
            </a:r>
            <a:r>
              <a:rPr lang="en-BE" dirty="0"/>
              <a:t>v</a:t>
            </a:r>
            <a:r>
              <a:rPr lang="fr-FR" dirty="0"/>
              <a:t>a</a:t>
            </a:r>
            <a:r>
              <a:rPr lang="en-BE" dirty="0"/>
              <a:t>t</a:t>
            </a:r>
            <a:r>
              <a:rPr lang="fr-FR" dirty="0"/>
              <a:t>o</a:t>
            </a:r>
            <a:r>
              <a:rPr lang="en-BE" dirty="0"/>
              <a:t>r</a:t>
            </a:r>
            <a:r>
              <a:rPr lang="fr-FR" dirty="0"/>
              <a:t>y</a:t>
            </a:r>
            <a:r>
              <a:rPr lang="en-BE" dirty="0"/>
              <a:t> 2020 (</a:t>
            </a:r>
            <a:r>
              <a:rPr lang="fr-FR" dirty="0"/>
              <a:t>d</a:t>
            </a:r>
            <a:r>
              <a:rPr lang="en-BE" dirty="0"/>
              <a:t>a</a:t>
            </a:r>
            <a:r>
              <a:rPr lang="fr-FR" dirty="0"/>
              <a:t>t</a:t>
            </a:r>
            <a:r>
              <a:rPr lang="en-BE" dirty="0"/>
              <a:t>a preview </a:t>
            </a:r>
            <a:r>
              <a:rPr lang="fr-FR" dirty="0"/>
              <a:t>f</a:t>
            </a:r>
            <a:r>
              <a:rPr lang="en-BE" dirty="0"/>
              <a:t>o</a:t>
            </a:r>
            <a:r>
              <a:rPr lang="fr-FR" dirty="0"/>
              <a:t>r</a:t>
            </a:r>
            <a:r>
              <a:rPr lang="en-BE" dirty="0"/>
              <a:t> 13 </a:t>
            </a:r>
            <a:r>
              <a:rPr lang="fr-FR" dirty="0"/>
              <a:t>s</a:t>
            </a:r>
            <a:r>
              <a:rPr lang="en-BE" dirty="0"/>
              <a:t>y</a:t>
            </a:r>
            <a:r>
              <a:rPr lang="fr-FR" dirty="0"/>
              <a:t>s</a:t>
            </a:r>
            <a:r>
              <a:rPr lang="en-BE" dirty="0"/>
              <a:t>t</a:t>
            </a:r>
            <a:r>
              <a:rPr lang="fr-FR" dirty="0"/>
              <a:t>e</a:t>
            </a:r>
            <a:r>
              <a:rPr lang="en-BE" dirty="0"/>
              <a:t>m</a:t>
            </a:r>
            <a:r>
              <a:rPr lang="fr-FR" dirty="0"/>
              <a:t>s</a:t>
            </a:r>
            <a:r>
              <a:rPr lang="en-BE" dirty="0"/>
              <a:t>)</a:t>
            </a:r>
          </a:p>
        </p:txBody>
      </p:sp>
      <p:sp>
        <p:nvSpPr>
          <p:cNvPr id="6" name="Text Placeholder 5">
            <a:extLst>
              <a:ext uri="{FF2B5EF4-FFF2-40B4-BE49-F238E27FC236}">
                <a16:creationId xmlns:a16="http://schemas.microsoft.com/office/drawing/2014/main" id="{4F2AF616-008E-4BE9-8F75-62D1555D71C1}"/>
              </a:ext>
            </a:extLst>
          </p:cNvPr>
          <p:cNvSpPr>
            <a:spLocks noGrp="1"/>
          </p:cNvSpPr>
          <p:nvPr>
            <p:ph type="body" idx="1"/>
          </p:nvPr>
        </p:nvSpPr>
        <p:spPr/>
        <p:txBody>
          <a:bodyPr/>
          <a:lstStyle/>
          <a:p>
            <a:endParaRPr lang="en-BE" dirty="0"/>
          </a:p>
        </p:txBody>
      </p:sp>
      <p:pic>
        <p:nvPicPr>
          <p:cNvPr id="3" name="Picture 2">
            <a:extLst>
              <a:ext uri="{FF2B5EF4-FFF2-40B4-BE49-F238E27FC236}">
                <a16:creationId xmlns:a16="http://schemas.microsoft.com/office/drawing/2014/main" id="{A507074F-9CA9-4FDE-8F52-69EC7F4764F0}"/>
              </a:ext>
            </a:extLst>
          </p:cNvPr>
          <p:cNvPicPr>
            <a:picLocks noChangeAspect="1"/>
          </p:cNvPicPr>
          <p:nvPr/>
        </p:nvPicPr>
        <p:blipFill>
          <a:blip r:embed="rId2"/>
          <a:stretch>
            <a:fillRect/>
          </a:stretch>
        </p:blipFill>
        <p:spPr>
          <a:xfrm>
            <a:off x="3984825" y="987043"/>
            <a:ext cx="7699915" cy="5870957"/>
          </a:xfrm>
          <a:prstGeom prst="rect">
            <a:avLst/>
          </a:prstGeom>
        </p:spPr>
      </p:pic>
    </p:spTree>
    <p:extLst>
      <p:ext uri="{BB962C8B-B14F-4D97-AF65-F5344CB8AC3E}">
        <p14:creationId xmlns:p14="http://schemas.microsoft.com/office/powerpoint/2010/main" val="2311731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063E36-9162-4081-800F-42404CA61E96}"/>
              </a:ext>
            </a:extLst>
          </p:cNvPr>
          <p:cNvSpPr>
            <a:spLocks noGrp="1"/>
          </p:cNvSpPr>
          <p:nvPr>
            <p:ph type="sldNum" sz="quarter" idx="22"/>
          </p:nvPr>
        </p:nvSpPr>
        <p:spPr/>
        <p:txBody>
          <a:bodyPr/>
          <a:lstStyle/>
          <a:p>
            <a:fld id="{B15F1DB1-D9C2-1046-8BE7-EC5E2F9F1FD0}" type="slidenum">
              <a:rPr lang="en-US" smtClean="0"/>
              <a:pPr/>
              <a:t>30</a:t>
            </a:fld>
            <a:endParaRPr lang="en-US" dirty="0"/>
          </a:p>
        </p:txBody>
      </p:sp>
      <p:sp>
        <p:nvSpPr>
          <p:cNvPr id="6" name="Text Placeholder 5">
            <a:extLst>
              <a:ext uri="{FF2B5EF4-FFF2-40B4-BE49-F238E27FC236}">
                <a16:creationId xmlns:a16="http://schemas.microsoft.com/office/drawing/2014/main" id="{F8FA5A70-8A04-4C06-92CA-2D9C5C84D93A}"/>
              </a:ext>
            </a:extLst>
          </p:cNvPr>
          <p:cNvSpPr>
            <a:spLocks noGrp="1"/>
          </p:cNvSpPr>
          <p:nvPr>
            <p:ph type="body" idx="1"/>
          </p:nvPr>
        </p:nvSpPr>
        <p:spPr/>
        <p:txBody>
          <a:bodyPr/>
          <a:lstStyle/>
          <a:p>
            <a:endParaRPr lang="en-BE"/>
          </a:p>
        </p:txBody>
      </p:sp>
      <p:sp>
        <p:nvSpPr>
          <p:cNvPr id="9" name="Rectangle 8">
            <a:extLst>
              <a:ext uri="{FF2B5EF4-FFF2-40B4-BE49-F238E27FC236}">
                <a16:creationId xmlns:a16="http://schemas.microsoft.com/office/drawing/2014/main" id="{9E62A7D0-2206-4A30-9704-185398743184}"/>
              </a:ext>
            </a:extLst>
          </p:cNvPr>
          <p:cNvSpPr/>
          <p:nvPr/>
        </p:nvSpPr>
        <p:spPr>
          <a:xfrm>
            <a:off x="840297" y="1315847"/>
            <a:ext cx="10511406" cy="4031873"/>
          </a:xfrm>
          <a:prstGeom prst="rect">
            <a:avLst/>
          </a:prstGeom>
        </p:spPr>
        <p:txBody>
          <a:bodyPr wrap="square">
            <a:spAutoFit/>
          </a:bodyPr>
          <a:lstStyle/>
          <a:p>
            <a:pPr>
              <a:spcAft>
                <a:spcPts val="600"/>
              </a:spcAft>
            </a:pPr>
            <a:r>
              <a:rPr lang="en-BE" b="1" dirty="0">
                <a:solidFill>
                  <a:schemeClr val="accent1"/>
                </a:solidFill>
                <a:latin typeface="Arial" charset="0"/>
              </a:rPr>
              <a:t>Q</a:t>
            </a:r>
            <a:r>
              <a:rPr lang="fr-FR" b="1" dirty="0" err="1">
                <a:solidFill>
                  <a:schemeClr val="accent1"/>
                </a:solidFill>
                <a:latin typeface="Arial" charset="0"/>
              </a:rPr>
              <a:t>ue</a:t>
            </a:r>
            <a:r>
              <a:rPr lang="en-BE" b="1" dirty="0" err="1">
                <a:solidFill>
                  <a:schemeClr val="accent1"/>
                </a:solidFill>
                <a:latin typeface="Arial" charset="0"/>
              </a:rPr>
              <a:t>lle</a:t>
            </a:r>
            <a:r>
              <a:rPr lang="fr-FR" b="1" dirty="0">
                <a:solidFill>
                  <a:schemeClr val="accent1"/>
                </a:solidFill>
                <a:latin typeface="Arial" charset="0"/>
              </a:rPr>
              <a:t>s tensions autour de la simplification?</a:t>
            </a:r>
          </a:p>
          <a:p>
            <a:pPr marL="457200" indent="-457200">
              <a:buFont typeface="Arial" panose="020B0604020202020204" pitchFamily="34" charset="0"/>
              <a:buChar char="•"/>
            </a:pPr>
            <a:r>
              <a:rPr lang="fr-FR" sz="1600" dirty="0">
                <a:solidFill>
                  <a:srgbClr val="00B6ED"/>
                </a:solidFill>
                <a:latin typeface="Arial" charset="0"/>
              </a:rPr>
              <a:t>Simplification et </a:t>
            </a:r>
            <a:r>
              <a:rPr lang="en-BE" sz="1600" dirty="0">
                <a:solidFill>
                  <a:srgbClr val="00B6ED"/>
                </a:solidFill>
                <a:latin typeface="Arial" charset="0"/>
              </a:rPr>
              <a:t>p</a:t>
            </a:r>
            <a:r>
              <a:rPr lang="fr-FR" sz="1600" dirty="0">
                <a:solidFill>
                  <a:srgbClr val="00B6ED"/>
                </a:solidFill>
                <a:latin typeface="Arial" charset="0"/>
              </a:rPr>
              <a:t>é</a:t>
            </a:r>
            <a:r>
              <a:rPr lang="en-BE" sz="1600" dirty="0" err="1">
                <a:solidFill>
                  <a:srgbClr val="00B6ED"/>
                </a:solidFill>
                <a:latin typeface="Arial" charset="0"/>
              </a:rPr>
              <a:t>rénnité</a:t>
            </a:r>
            <a:r>
              <a:rPr lang="fr-FR" sz="1600" dirty="0">
                <a:solidFill>
                  <a:srgbClr val="00B6ED"/>
                </a:solidFill>
                <a:latin typeface="Arial" charset="0"/>
              </a:rPr>
              <a:t> financière</a:t>
            </a:r>
          </a:p>
          <a:p>
            <a:pPr marL="457200" indent="-457200">
              <a:buFont typeface="Arial" panose="020B0604020202020204" pitchFamily="34" charset="0"/>
              <a:buChar char="•"/>
            </a:pPr>
            <a:r>
              <a:rPr lang="fr-FR" sz="1600" dirty="0">
                <a:solidFill>
                  <a:srgbClr val="00B6ED"/>
                </a:solidFill>
                <a:latin typeface="Arial" charset="0"/>
              </a:rPr>
              <a:t>Confiance et contrôle</a:t>
            </a:r>
          </a:p>
          <a:p>
            <a:pPr marL="457200" indent="-457200">
              <a:buFont typeface="Arial" panose="020B0604020202020204" pitchFamily="34" charset="0"/>
              <a:buChar char="•"/>
            </a:pPr>
            <a:r>
              <a:rPr lang="fr-FR" sz="1600" dirty="0">
                <a:solidFill>
                  <a:srgbClr val="00B6ED"/>
                </a:solidFill>
                <a:latin typeface="Arial" charset="0"/>
              </a:rPr>
              <a:t>Vitesse et qualité</a:t>
            </a:r>
          </a:p>
          <a:p>
            <a:pPr marL="457200" indent="-457200">
              <a:buFont typeface="Arial" panose="020B0604020202020204" pitchFamily="34" charset="0"/>
              <a:buChar char="•"/>
            </a:pPr>
            <a:r>
              <a:rPr lang="fr-FR" sz="1600" dirty="0">
                <a:solidFill>
                  <a:srgbClr val="00B6ED"/>
                </a:solidFill>
                <a:latin typeface="Arial" charset="0"/>
              </a:rPr>
              <a:t>Changement et continuité</a:t>
            </a:r>
          </a:p>
          <a:p>
            <a:pPr marL="457200" indent="-457200">
              <a:buFont typeface="Arial" panose="020B0604020202020204" pitchFamily="34" charset="0"/>
              <a:buChar char="•"/>
            </a:pPr>
            <a:r>
              <a:rPr lang="fr-FR" sz="1600" dirty="0">
                <a:solidFill>
                  <a:srgbClr val="00B6ED"/>
                </a:solidFill>
                <a:latin typeface="Arial" charset="0"/>
              </a:rPr>
              <a:t>Diversité et </a:t>
            </a:r>
            <a:r>
              <a:rPr lang="en-BE" sz="1600" dirty="0">
                <a:solidFill>
                  <a:srgbClr val="00B6ED"/>
                </a:solidFill>
                <a:latin typeface="Arial" charset="0"/>
              </a:rPr>
              <a:t>s</a:t>
            </a:r>
            <a:r>
              <a:rPr lang="fr-FR" sz="1600" dirty="0">
                <a:solidFill>
                  <a:srgbClr val="00B6ED"/>
                </a:solidFill>
                <a:latin typeface="Arial" charset="0"/>
              </a:rPr>
              <a:t>t</a:t>
            </a:r>
            <a:r>
              <a:rPr lang="en-BE" sz="1600" dirty="0">
                <a:solidFill>
                  <a:srgbClr val="00B6ED"/>
                </a:solidFill>
                <a:latin typeface="Arial" charset="0"/>
              </a:rPr>
              <a:t>a</a:t>
            </a:r>
            <a:r>
              <a:rPr lang="fr-FR" sz="1600" dirty="0">
                <a:solidFill>
                  <a:srgbClr val="00B6ED"/>
                </a:solidFill>
                <a:latin typeface="Arial" charset="0"/>
              </a:rPr>
              <a:t>n</a:t>
            </a:r>
            <a:r>
              <a:rPr lang="en-BE" sz="1600" dirty="0">
                <a:solidFill>
                  <a:srgbClr val="00B6ED"/>
                </a:solidFill>
                <a:latin typeface="Arial" charset="0"/>
              </a:rPr>
              <a:t>d</a:t>
            </a:r>
            <a:r>
              <a:rPr lang="fr-FR" sz="1600" dirty="0">
                <a:solidFill>
                  <a:srgbClr val="00B6ED"/>
                </a:solidFill>
                <a:latin typeface="Arial" charset="0"/>
              </a:rPr>
              <a:t>a</a:t>
            </a:r>
            <a:r>
              <a:rPr lang="en-BE" sz="1600" dirty="0">
                <a:solidFill>
                  <a:srgbClr val="00B6ED"/>
                </a:solidFill>
                <a:latin typeface="Arial" charset="0"/>
              </a:rPr>
              <a:t>r</a:t>
            </a:r>
            <a:r>
              <a:rPr lang="fr-FR" sz="1600" dirty="0">
                <a:solidFill>
                  <a:srgbClr val="00B6ED"/>
                </a:solidFill>
                <a:latin typeface="Arial" charset="0"/>
              </a:rPr>
              <a:t>d</a:t>
            </a:r>
            <a:r>
              <a:rPr lang="en-BE" sz="1600" dirty="0">
                <a:solidFill>
                  <a:srgbClr val="00B6ED"/>
                </a:solidFill>
                <a:latin typeface="Arial" charset="0"/>
              </a:rPr>
              <a:t>i</a:t>
            </a:r>
            <a:r>
              <a:rPr lang="fr-FR" sz="1600" dirty="0" err="1">
                <a:solidFill>
                  <a:srgbClr val="00B6ED"/>
                </a:solidFill>
                <a:latin typeface="Arial" charset="0"/>
              </a:rPr>
              <a:t>sation</a:t>
            </a:r>
            <a:endParaRPr lang="en-BE" sz="1600" dirty="0">
              <a:solidFill>
                <a:srgbClr val="00B6ED"/>
              </a:solidFill>
              <a:latin typeface="Arial" charset="0"/>
            </a:endParaRPr>
          </a:p>
          <a:p>
            <a:pPr marL="457200" indent="-457200">
              <a:buFont typeface="Arial" panose="020B0604020202020204" pitchFamily="34" charset="0"/>
              <a:buChar char="•"/>
            </a:pPr>
            <a:endParaRPr lang="en-BE" sz="1600" dirty="0">
              <a:solidFill>
                <a:srgbClr val="00B6ED"/>
              </a:solidFill>
              <a:latin typeface="Arial" charset="0"/>
            </a:endParaRPr>
          </a:p>
          <a:p>
            <a:endParaRPr lang="en-BE" sz="1600" dirty="0">
              <a:solidFill>
                <a:srgbClr val="00B6ED"/>
              </a:solidFill>
              <a:latin typeface="Arial" charset="0"/>
            </a:endParaRPr>
          </a:p>
          <a:p>
            <a:pPr>
              <a:spcAft>
                <a:spcPts val="600"/>
              </a:spcAft>
            </a:pPr>
            <a:r>
              <a:rPr lang="fr-FR" b="1" dirty="0">
                <a:solidFill>
                  <a:schemeClr val="accent1"/>
                </a:solidFill>
                <a:latin typeface="Arial" charset="0"/>
              </a:rPr>
              <a:t>Quelles recommandations pour une utilisation plus simple et plus efficace des ressources dans les futurs programmes de l'UE?</a:t>
            </a:r>
          </a:p>
          <a:p>
            <a:pPr marL="457200" indent="-457200">
              <a:buFont typeface="Arial" panose="020B0604020202020204" pitchFamily="34" charset="0"/>
              <a:buChar char="•"/>
            </a:pPr>
            <a:r>
              <a:rPr lang="fr-FR" sz="1600" dirty="0">
                <a:solidFill>
                  <a:schemeClr val="accent1"/>
                </a:solidFill>
                <a:latin typeface="Arial" charset="0"/>
              </a:rPr>
              <a:t>Logique: systèmes de gestion institutionnels adaptés aux besoins </a:t>
            </a:r>
            <a:r>
              <a:rPr lang="en-BE" sz="1600" dirty="0">
                <a:solidFill>
                  <a:schemeClr val="accent1"/>
                </a:solidFill>
                <a:latin typeface="Arial" charset="0"/>
              </a:rPr>
              <a:t>d</a:t>
            </a:r>
            <a:r>
              <a:rPr lang="fr-FR" sz="1600" dirty="0">
                <a:solidFill>
                  <a:schemeClr val="accent1"/>
                </a:solidFill>
                <a:latin typeface="Arial" charset="0"/>
              </a:rPr>
              <a:t>e</a:t>
            </a:r>
            <a:r>
              <a:rPr lang="en-BE" sz="1600" dirty="0">
                <a:solidFill>
                  <a:schemeClr val="accent1"/>
                </a:solidFill>
                <a:latin typeface="Arial" charset="0"/>
              </a:rPr>
              <a:t>s </a:t>
            </a:r>
            <a:r>
              <a:rPr lang="fr-FR" sz="1600" dirty="0">
                <a:solidFill>
                  <a:schemeClr val="accent1"/>
                </a:solidFill>
                <a:latin typeface="Arial" charset="0"/>
              </a:rPr>
              <a:t>f</a:t>
            </a:r>
            <a:r>
              <a:rPr lang="en-BE" sz="1600" dirty="0">
                <a:solidFill>
                  <a:schemeClr val="accent1"/>
                </a:solidFill>
                <a:latin typeface="Arial" charset="0"/>
              </a:rPr>
              <a:t>i</a:t>
            </a:r>
            <a:r>
              <a:rPr lang="fr-FR" sz="1600" dirty="0">
                <a:solidFill>
                  <a:schemeClr val="accent1"/>
                </a:solidFill>
                <a:latin typeface="Arial" charset="0"/>
              </a:rPr>
              <a:t>n</a:t>
            </a:r>
            <a:r>
              <a:rPr lang="en-BE" sz="1600" dirty="0">
                <a:solidFill>
                  <a:schemeClr val="accent1"/>
                </a:solidFill>
                <a:latin typeface="Arial" charset="0"/>
              </a:rPr>
              <a:t>a</a:t>
            </a:r>
            <a:r>
              <a:rPr lang="fr-FR" sz="1600" dirty="0">
                <a:solidFill>
                  <a:schemeClr val="accent1"/>
                </a:solidFill>
                <a:latin typeface="Arial" charset="0"/>
              </a:rPr>
              <a:t>n</a:t>
            </a:r>
            <a:r>
              <a:rPr lang="en-BE" sz="1600" dirty="0">
                <a:solidFill>
                  <a:schemeClr val="accent1"/>
                </a:solidFill>
                <a:latin typeface="Arial" charset="0"/>
              </a:rPr>
              <a:t>c</a:t>
            </a:r>
            <a:r>
              <a:rPr lang="fr-FR" sz="1600" dirty="0">
                <a:solidFill>
                  <a:schemeClr val="accent1"/>
                </a:solidFill>
                <a:latin typeface="Arial" charset="0"/>
              </a:rPr>
              <a:t>e</a:t>
            </a:r>
            <a:r>
              <a:rPr lang="en-BE" sz="1600" dirty="0">
                <a:solidFill>
                  <a:schemeClr val="accent1"/>
                </a:solidFill>
                <a:latin typeface="Arial" charset="0"/>
              </a:rPr>
              <a:t>u</a:t>
            </a:r>
            <a:r>
              <a:rPr lang="fr-FR" sz="1600" dirty="0">
                <a:solidFill>
                  <a:schemeClr val="accent1"/>
                </a:solidFill>
                <a:latin typeface="Arial" charset="0"/>
              </a:rPr>
              <a:t>r</a:t>
            </a:r>
            <a:r>
              <a:rPr lang="en-BE" sz="1600" dirty="0">
                <a:solidFill>
                  <a:schemeClr val="accent1"/>
                </a:solidFill>
                <a:latin typeface="Arial" charset="0"/>
              </a:rPr>
              <a:t>s </a:t>
            </a:r>
            <a:r>
              <a:rPr lang="fr-FR" sz="1600" dirty="0">
                <a:solidFill>
                  <a:schemeClr val="accent1"/>
                </a:solidFill>
                <a:latin typeface="Arial" charset="0"/>
              </a:rPr>
              <a:t>p</a:t>
            </a:r>
            <a:r>
              <a:rPr lang="en-BE" sz="1600" dirty="0">
                <a:solidFill>
                  <a:schemeClr val="accent1"/>
                </a:solidFill>
                <a:latin typeface="Arial" charset="0"/>
              </a:rPr>
              <a:t>r</a:t>
            </a:r>
            <a:r>
              <a:rPr lang="fr-FR" sz="1600" dirty="0">
                <a:solidFill>
                  <a:schemeClr val="accent1"/>
                </a:solidFill>
                <a:latin typeface="Arial" charset="0"/>
              </a:rPr>
              <a:t>i</a:t>
            </a:r>
            <a:r>
              <a:rPr lang="en-BE" sz="1600" dirty="0">
                <a:solidFill>
                  <a:schemeClr val="accent1"/>
                </a:solidFill>
                <a:latin typeface="Arial" charset="0"/>
              </a:rPr>
              <a:t>n</a:t>
            </a:r>
            <a:r>
              <a:rPr lang="fr-FR" sz="1600" dirty="0">
                <a:solidFill>
                  <a:schemeClr val="accent1"/>
                </a:solidFill>
                <a:latin typeface="Arial" charset="0"/>
              </a:rPr>
              <a:t>c</a:t>
            </a:r>
            <a:r>
              <a:rPr lang="en-BE" sz="1600" dirty="0">
                <a:solidFill>
                  <a:schemeClr val="accent1"/>
                </a:solidFill>
                <a:latin typeface="Arial" charset="0"/>
              </a:rPr>
              <a:t>i</a:t>
            </a:r>
            <a:r>
              <a:rPr lang="fr-FR" sz="1600" dirty="0">
                <a:solidFill>
                  <a:schemeClr val="accent1"/>
                </a:solidFill>
                <a:latin typeface="Arial" charset="0"/>
              </a:rPr>
              <a:t>p</a:t>
            </a:r>
            <a:r>
              <a:rPr lang="en-BE" sz="1600" dirty="0">
                <a:solidFill>
                  <a:schemeClr val="accent1"/>
                </a:solidFill>
                <a:latin typeface="Arial" charset="0"/>
              </a:rPr>
              <a:t>a</a:t>
            </a:r>
            <a:r>
              <a:rPr lang="fr-FR" sz="1600" dirty="0">
                <a:solidFill>
                  <a:schemeClr val="accent1"/>
                </a:solidFill>
                <a:latin typeface="Arial" charset="0"/>
              </a:rPr>
              <a:t>u</a:t>
            </a:r>
            <a:r>
              <a:rPr lang="en-BE" sz="1600" dirty="0">
                <a:solidFill>
                  <a:schemeClr val="accent1"/>
                </a:solidFill>
                <a:latin typeface="Arial" charset="0"/>
              </a:rPr>
              <a:t>x</a:t>
            </a:r>
            <a:endParaRPr lang="fr-FR" sz="1600" dirty="0">
              <a:solidFill>
                <a:schemeClr val="accent1"/>
              </a:solidFill>
              <a:latin typeface="Arial" charset="0"/>
            </a:endParaRPr>
          </a:p>
          <a:p>
            <a:pPr marL="457200" indent="-457200">
              <a:buFont typeface="Arial" panose="020B0604020202020204" pitchFamily="34" charset="0"/>
              <a:buChar char="•"/>
            </a:pPr>
            <a:r>
              <a:rPr lang="fr-FR" sz="1600" dirty="0">
                <a:solidFill>
                  <a:schemeClr val="accent1"/>
                </a:solidFill>
                <a:latin typeface="Arial" charset="0"/>
              </a:rPr>
              <a:t>Par conséquent, limiter le gaspillage et les erreurs en améliorant l'acceptation des pratiques comptables institutionnelles</a:t>
            </a:r>
          </a:p>
          <a:p>
            <a:pPr marL="457200" indent="-457200">
              <a:buFont typeface="Arial" panose="020B0604020202020204" pitchFamily="34" charset="0"/>
              <a:buChar char="•"/>
            </a:pPr>
            <a:r>
              <a:rPr lang="fr-FR" sz="1600" dirty="0">
                <a:solidFill>
                  <a:schemeClr val="accent1"/>
                </a:solidFill>
                <a:latin typeface="Arial" charset="0"/>
              </a:rPr>
              <a:t>Par exemple: règles nationales </a:t>
            </a:r>
            <a:r>
              <a:rPr lang="en-BE" sz="1600" dirty="0">
                <a:solidFill>
                  <a:schemeClr val="accent1"/>
                </a:solidFill>
                <a:latin typeface="Arial" charset="0"/>
              </a:rPr>
              <a:t>r</a:t>
            </a:r>
            <a:r>
              <a:rPr lang="fr-FR" sz="1600" dirty="0">
                <a:solidFill>
                  <a:schemeClr val="accent1"/>
                </a:solidFill>
                <a:latin typeface="Arial" charset="0"/>
              </a:rPr>
              <a:t>e</a:t>
            </a:r>
            <a:r>
              <a:rPr lang="en-BE" sz="1600" dirty="0" err="1">
                <a:solidFill>
                  <a:schemeClr val="accent1"/>
                </a:solidFill>
                <a:latin typeface="Arial" charset="0"/>
              </a:rPr>
              <a:t>lative</a:t>
            </a:r>
            <a:r>
              <a:rPr lang="en-BE" sz="1600" dirty="0">
                <a:solidFill>
                  <a:schemeClr val="accent1"/>
                </a:solidFill>
                <a:latin typeface="Arial" charset="0"/>
              </a:rPr>
              <a:t> aux </a:t>
            </a:r>
            <a:r>
              <a:rPr lang="en-BE" sz="1600" dirty="0" err="1">
                <a:solidFill>
                  <a:schemeClr val="accent1"/>
                </a:solidFill>
                <a:latin typeface="Arial" charset="0"/>
              </a:rPr>
              <a:t>salaires</a:t>
            </a:r>
            <a:r>
              <a:rPr lang="en-BE" sz="1600" dirty="0">
                <a:solidFill>
                  <a:schemeClr val="accent1"/>
                </a:solidFill>
                <a:latin typeface="Arial" charset="0"/>
              </a:rPr>
              <a:t>, à l’</a:t>
            </a:r>
            <a:r>
              <a:rPr lang="fr-FR" sz="1600" dirty="0">
                <a:solidFill>
                  <a:schemeClr val="accent1"/>
                </a:solidFill>
                <a:latin typeface="Arial" charset="0"/>
              </a:rPr>
              <a:t>amortissement et</a:t>
            </a:r>
            <a:r>
              <a:rPr lang="en-BE" sz="1600" dirty="0">
                <a:solidFill>
                  <a:schemeClr val="accent1"/>
                </a:solidFill>
                <a:latin typeface="Arial" charset="0"/>
              </a:rPr>
              <a:t> </a:t>
            </a:r>
            <a:r>
              <a:rPr lang="fr-FR" sz="1600" dirty="0">
                <a:solidFill>
                  <a:schemeClr val="accent1"/>
                </a:solidFill>
                <a:latin typeface="Arial" charset="0"/>
              </a:rPr>
              <a:t>à</a:t>
            </a:r>
            <a:r>
              <a:rPr lang="en-BE" sz="1600" dirty="0">
                <a:solidFill>
                  <a:schemeClr val="accent1"/>
                </a:solidFill>
                <a:latin typeface="Arial" charset="0"/>
              </a:rPr>
              <a:t> </a:t>
            </a:r>
            <a:r>
              <a:rPr lang="fr-FR" sz="1600" dirty="0">
                <a:solidFill>
                  <a:schemeClr val="accent1"/>
                </a:solidFill>
                <a:latin typeface="Arial" charset="0"/>
              </a:rPr>
              <a:t>l</a:t>
            </a:r>
            <a:r>
              <a:rPr lang="en-BE" sz="1600" dirty="0">
                <a:solidFill>
                  <a:schemeClr val="accent1"/>
                </a:solidFill>
                <a:latin typeface="Arial" charset="0"/>
              </a:rPr>
              <a:t>a </a:t>
            </a:r>
            <a:r>
              <a:rPr lang="fr-FR" sz="1600" dirty="0">
                <a:solidFill>
                  <a:schemeClr val="accent1"/>
                </a:solidFill>
                <a:latin typeface="Arial" charset="0"/>
              </a:rPr>
              <a:t>comptabilisation du temps, ainsi que procédures améliorées de certification des calculs de coûts unitaires</a:t>
            </a:r>
            <a:endParaRPr lang="en-BE" sz="1600" dirty="0">
              <a:solidFill>
                <a:schemeClr val="accent1"/>
              </a:solidFill>
              <a:latin typeface="Arial" charset="0"/>
            </a:endParaRPr>
          </a:p>
        </p:txBody>
      </p:sp>
    </p:spTree>
    <p:extLst>
      <p:ext uri="{BB962C8B-B14F-4D97-AF65-F5344CB8AC3E}">
        <p14:creationId xmlns:p14="http://schemas.microsoft.com/office/powerpoint/2010/main" val="1253377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160E54-51EF-4D48-A8E0-4F534A637130}"/>
              </a:ext>
            </a:extLst>
          </p:cNvPr>
          <p:cNvPicPr>
            <a:picLocks noChangeAspect="1"/>
          </p:cNvPicPr>
          <p:nvPr/>
        </p:nvPicPr>
        <p:blipFill>
          <a:blip r:embed="rId2"/>
          <a:stretch>
            <a:fillRect/>
          </a:stretch>
        </p:blipFill>
        <p:spPr>
          <a:xfrm>
            <a:off x="-11255" y="4829144"/>
            <a:ext cx="3853284" cy="2028856"/>
          </a:xfrm>
          <a:prstGeom prst="rect">
            <a:avLst/>
          </a:prstGeom>
        </p:spPr>
      </p:pic>
      <p:sp>
        <p:nvSpPr>
          <p:cNvPr id="36866" name="Slide Number Placeholder 4">
            <a:extLst>
              <a:ext uri="{FF2B5EF4-FFF2-40B4-BE49-F238E27FC236}">
                <a16:creationId xmlns:a16="http://schemas.microsoft.com/office/drawing/2014/main" id="{E0FFBC43-F4F6-4026-93D2-4228B66B6D4F}"/>
              </a:ext>
            </a:extLst>
          </p:cNvPr>
          <p:cNvSpPr>
            <a:spLocks noGrp="1" noChangeArrowheads="1"/>
          </p:cNvSpPr>
          <p:nvPr>
            <p:ph type="sldNum" sz="quarter" idx="24"/>
          </p:nvPr>
        </p:nvSpPr>
        <p:spPr bwMode="auto">
          <a:xfrm>
            <a:off x="11341100" y="6229350"/>
            <a:ext cx="54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914400" rtl="0" eaLnBrk="1" latinLnBrk="0" hangingPunct="1">
              <a:defRPr sz="1200" kern="1200" baseline="0">
                <a:solidFill>
                  <a:schemeClr val="tx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00000"/>
              </a:lnSpc>
              <a:spcBef>
                <a:spcPct val="0"/>
              </a:spcBef>
              <a:spcAft>
                <a:spcPct val="0"/>
              </a:spcAft>
              <a:buFontTx/>
              <a:buNone/>
              <a:defRPr/>
            </a:pPr>
            <a:fld id="{987D4B2C-22ED-4301-95C0-51EE38C7025D}" type="slidenum">
              <a:rPr lang="en-US" smtClean="0"/>
              <a:pPr fontAlgn="base">
                <a:lnSpc>
                  <a:spcPct val="100000"/>
                </a:lnSpc>
                <a:spcBef>
                  <a:spcPct val="0"/>
                </a:spcBef>
                <a:spcAft>
                  <a:spcPct val="0"/>
                </a:spcAft>
                <a:buFontTx/>
                <a:buNone/>
                <a:defRPr/>
              </a:pPr>
              <a:t>31</a:t>
            </a:fld>
            <a:endParaRPr lang="en-US" altLang="en-BE" sz="1200">
              <a:latin typeface="Arial" panose="020B0604020202020204" pitchFamily="34" charset="0"/>
            </a:endParaRPr>
          </a:p>
        </p:txBody>
      </p:sp>
      <p:sp>
        <p:nvSpPr>
          <p:cNvPr id="36867" name="Text Placeholder 17">
            <a:extLst>
              <a:ext uri="{FF2B5EF4-FFF2-40B4-BE49-F238E27FC236}">
                <a16:creationId xmlns:a16="http://schemas.microsoft.com/office/drawing/2014/main" id="{2FE040D9-3E37-4422-B012-3878CFAD4F3C}"/>
              </a:ext>
            </a:extLst>
          </p:cNvPr>
          <p:cNvSpPr>
            <a:spLocks noGrp="1" noChangeArrowheads="1"/>
          </p:cNvSpPr>
          <p:nvPr>
            <p:ph sz="quarter" idx="18"/>
          </p:nvPr>
        </p:nvSpPr>
        <p:spPr>
          <a:xfrm>
            <a:off x="216256" y="590762"/>
            <a:ext cx="6371155" cy="1022932"/>
          </a:xfrm>
        </p:spPr>
        <p:txBody>
          <a:bodyPr>
            <a:normAutofit fontScale="92500" lnSpcReduction="20000"/>
          </a:bodyPr>
          <a:lstStyle/>
          <a:p>
            <a:pPr>
              <a:defRPr/>
            </a:pPr>
            <a:r>
              <a:rPr lang="fr-FR" sz="2800" dirty="0"/>
              <a:t>C</a:t>
            </a:r>
            <a:r>
              <a:rPr lang="en-BE" sz="2800" dirty="0"/>
              <a:t>a</a:t>
            </a:r>
            <a:r>
              <a:rPr lang="fr-FR" sz="2800" dirty="0"/>
              <a:t>m</a:t>
            </a:r>
            <a:r>
              <a:rPr lang="en-BE" sz="2800" dirty="0"/>
              <a:t>p</a:t>
            </a:r>
            <a:r>
              <a:rPr lang="fr-FR" sz="2800" dirty="0"/>
              <a:t>a</a:t>
            </a:r>
            <a:r>
              <a:rPr lang="en-BE" sz="2800" dirty="0"/>
              <a:t>g</a:t>
            </a:r>
            <a:r>
              <a:rPr lang="fr-FR" sz="2800" dirty="0"/>
              <a:t>n</a:t>
            </a:r>
            <a:r>
              <a:rPr lang="en-BE" sz="2800" dirty="0"/>
              <a:t>e </a:t>
            </a:r>
            <a:r>
              <a:rPr lang="fr-FR" sz="2800" dirty="0"/>
              <a:t>p</a:t>
            </a:r>
            <a:r>
              <a:rPr lang="en-BE" sz="2800" dirty="0"/>
              <a:t>o</a:t>
            </a:r>
            <a:r>
              <a:rPr lang="fr-FR" sz="2800" dirty="0"/>
              <a:t>u</a:t>
            </a:r>
            <a:r>
              <a:rPr lang="en-BE" sz="2800" dirty="0"/>
              <a:t>r </a:t>
            </a:r>
            <a:r>
              <a:rPr lang="fr-FR" sz="2800" dirty="0"/>
              <a:t>u</a:t>
            </a:r>
            <a:r>
              <a:rPr lang="en-BE" sz="2800" dirty="0"/>
              <a:t>n </a:t>
            </a:r>
            <a:r>
              <a:rPr lang="fr-FR" sz="2800" dirty="0"/>
              <a:t>f</a:t>
            </a:r>
            <a:r>
              <a:rPr lang="en-BE" sz="2800" dirty="0"/>
              <a:t>i</a:t>
            </a:r>
            <a:r>
              <a:rPr lang="fr-FR" sz="2800" dirty="0"/>
              <a:t>n</a:t>
            </a:r>
            <a:r>
              <a:rPr lang="en-BE" sz="2800" dirty="0"/>
              <a:t>a</a:t>
            </a:r>
            <a:r>
              <a:rPr lang="fr-FR" sz="2800" dirty="0"/>
              <a:t>n</a:t>
            </a:r>
            <a:r>
              <a:rPr lang="en-BE" sz="2800" dirty="0"/>
              <a:t>c</a:t>
            </a:r>
            <a:r>
              <a:rPr lang="fr-FR" sz="2800" dirty="0"/>
              <a:t>e</a:t>
            </a:r>
            <a:r>
              <a:rPr lang="en-BE" sz="2800" dirty="0"/>
              <a:t>m</a:t>
            </a:r>
            <a:r>
              <a:rPr lang="fr-FR" sz="2800" dirty="0"/>
              <a:t>e</a:t>
            </a:r>
            <a:r>
              <a:rPr lang="en-BE" sz="2800" dirty="0"/>
              <a:t>n</a:t>
            </a:r>
            <a:r>
              <a:rPr lang="fr-FR" sz="2800" dirty="0"/>
              <a:t>t</a:t>
            </a:r>
            <a:r>
              <a:rPr lang="en-BE" sz="2800" dirty="0"/>
              <a:t> </a:t>
            </a:r>
            <a:r>
              <a:rPr lang="fr-FR" sz="2800" dirty="0"/>
              <a:t>e</a:t>
            </a:r>
            <a:r>
              <a:rPr lang="en-BE" sz="2800" dirty="0"/>
              <a:t>u</a:t>
            </a:r>
            <a:r>
              <a:rPr lang="fr-FR" sz="2800" dirty="0"/>
              <a:t>r</a:t>
            </a:r>
            <a:r>
              <a:rPr lang="en-BE" sz="2800" dirty="0"/>
              <a:t>o</a:t>
            </a:r>
            <a:r>
              <a:rPr lang="fr-FR" sz="2800" dirty="0"/>
              <a:t>p</a:t>
            </a:r>
            <a:r>
              <a:rPr lang="en-BE" sz="2800" dirty="0"/>
              <a:t>é</a:t>
            </a:r>
            <a:r>
              <a:rPr lang="fr-FR" sz="2800" dirty="0"/>
              <a:t>e</a:t>
            </a:r>
            <a:r>
              <a:rPr lang="en-BE" sz="2800" dirty="0"/>
              <a:t>n </a:t>
            </a:r>
            <a:r>
              <a:rPr lang="fr-FR" sz="2800" dirty="0"/>
              <a:t>d</a:t>
            </a:r>
            <a:r>
              <a:rPr lang="en-BE" sz="2800" dirty="0"/>
              <a:t>e </a:t>
            </a:r>
            <a:r>
              <a:rPr lang="fr-FR" sz="2800" dirty="0"/>
              <a:t>l</a:t>
            </a:r>
            <a:r>
              <a:rPr lang="en-BE" sz="2800" dirty="0"/>
              <a:t>a </a:t>
            </a:r>
            <a:r>
              <a:rPr lang="fr-FR" sz="2800" dirty="0"/>
              <a:t>f</a:t>
            </a:r>
            <a:r>
              <a:rPr lang="en-BE" sz="2800" dirty="0"/>
              <a:t>o</a:t>
            </a:r>
            <a:r>
              <a:rPr lang="fr-FR" sz="2800" dirty="0"/>
              <a:t>r</a:t>
            </a:r>
            <a:r>
              <a:rPr lang="en-BE" sz="2800" dirty="0"/>
              <a:t>m</a:t>
            </a:r>
            <a:r>
              <a:rPr lang="fr-FR" sz="2800" dirty="0"/>
              <a:t>a</a:t>
            </a:r>
            <a:r>
              <a:rPr lang="en-BE" sz="2800" dirty="0"/>
              <a:t>t</a:t>
            </a:r>
            <a:r>
              <a:rPr lang="fr-FR" sz="2800" dirty="0"/>
              <a:t>i</a:t>
            </a:r>
            <a:r>
              <a:rPr lang="en-BE" sz="2800" dirty="0"/>
              <a:t>o</a:t>
            </a:r>
            <a:r>
              <a:rPr lang="fr-FR" sz="2800" dirty="0"/>
              <a:t>n</a:t>
            </a:r>
            <a:r>
              <a:rPr lang="en-BE" sz="2800" dirty="0"/>
              <a:t> </a:t>
            </a:r>
            <a:r>
              <a:rPr lang="fr-FR" sz="2800" dirty="0"/>
              <a:t>e</a:t>
            </a:r>
            <a:r>
              <a:rPr lang="en-BE" sz="2800" dirty="0"/>
              <a:t>t </a:t>
            </a:r>
            <a:r>
              <a:rPr lang="fr-FR" sz="2800" dirty="0"/>
              <a:t>d</a:t>
            </a:r>
            <a:r>
              <a:rPr lang="en-BE" sz="2800" dirty="0"/>
              <a:t>e </a:t>
            </a:r>
            <a:r>
              <a:rPr lang="fr-FR" sz="2800" dirty="0"/>
              <a:t>l</a:t>
            </a:r>
            <a:r>
              <a:rPr lang="en-BE" sz="2800" dirty="0"/>
              <a:t>a </a:t>
            </a:r>
            <a:r>
              <a:rPr lang="fr-FR" sz="2800" dirty="0"/>
              <a:t>r</a:t>
            </a:r>
            <a:r>
              <a:rPr lang="en-BE" sz="2800" dirty="0"/>
              <a:t>e</a:t>
            </a:r>
            <a:r>
              <a:rPr lang="fr-FR" sz="2800" dirty="0"/>
              <a:t>c</a:t>
            </a:r>
            <a:r>
              <a:rPr lang="en-BE" sz="2800" dirty="0" err="1"/>
              <a:t>herche</a:t>
            </a:r>
            <a:r>
              <a:rPr lang="en-BE" sz="2800" dirty="0"/>
              <a:t> plus </a:t>
            </a:r>
            <a:r>
              <a:rPr lang="fr-FR" sz="2800" dirty="0"/>
              <a:t>a</a:t>
            </a:r>
            <a:r>
              <a:rPr lang="en-BE" sz="2800" dirty="0"/>
              <a:t>m</a:t>
            </a:r>
            <a:r>
              <a:rPr lang="fr-FR" sz="2800" dirty="0"/>
              <a:t>b</a:t>
            </a:r>
            <a:r>
              <a:rPr lang="en-BE" sz="2800" dirty="0"/>
              <a:t>i</a:t>
            </a:r>
            <a:r>
              <a:rPr lang="fr-FR" sz="2800" dirty="0"/>
              <a:t>t</a:t>
            </a:r>
            <a:r>
              <a:rPr lang="en-BE" sz="2800" dirty="0" err="1"/>
              <a:t>ieux</a:t>
            </a:r>
            <a:r>
              <a:rPr lang="en-BE" sz="2800" dirty="0"/>
              <a:t> </a:t>
            </a:r>
          </a:p>
        </p:txBody>
      </p:sp>
      <p:pic>
        <p:nvPicPr>
          <p:cNvPr id="3" name="Picture 2">
            <a:extLst>
              <a:ext uri="{FF2B5EF4-FFF2-40B4-BE49-F238E27FC236}">
                <a16:creationId xmlns:a16="http://schemas.microsoft.com/office/drawing/2014/main" id="{E50B23CF-C734-4381-ABCB-B11FB5D2A167}"/>
              </a:ext>
            </a:extLst>
          </p:cNvPr>
          <p:cNvPicPr>
            <a:picLocks noChangeAspect="1"/>
          </p:cNvPicPr>
          <p:nvPr/>
        </p:nvPicPr>
        <p:blipFill>
          <a:blip r:embed="rId3"/>
          <a:stretch>
            <a:fillRect/>
          </a:stretch>
        </p:blipFill>
        <p:spPr>
          <a:xfrm>
            <a:off x="-11255" y="3382895"/>
            <a:ext cx="3886490" cy="1900917"/>
          </a:xfrm>
          <a:prstGeom prst="rect">
            <a:avLst/>
          </a:prstGeom>
        </p:spPr>
      </p:pic>
      <p:pic>
        <p:nvPicPr>
          <p:cNvPr id="5" name="Picture 4">
            <a:extLst>
              <a:ext uri="{FF2B5EF4-FFF2-40B4-BE49-F238E27FC236}">
                <a16:creationId xmlns:a16="http://schemas.microsoft.com/office/drawing/2014/main" id="{B29D0E9E-3BDD-49BC-A8D8-7BC7A7199B23}"/>
              </a:ext>
            </a:extLst>
          </p:cNvPr>
          <p:cNvPicPr>
            <a:picLocks noChangeAspect="1"/>
          </p:cNvPicPr>
          <p:nvPr/>
        </p:nvPicPr>
        <p:blipFill>
          <a:blip r:embed="rId4"/>
          <a:stretch>
            <a:fillRect/>
          </a:stretch>
        </p:blipFill>
        <p:spPr>
          <a:xfrm>
            <a:off x="4301246" y="4957083"/>
            <a:ext cx="3902290" cy="1900917"/>
          </a:xfrm>
          <a:prstGeom prst="rect">
            <a:avLst/>
          </a:prstGeom>
        </p:spPr>
      </p:pic>
      <p:pic>
        <p:nvPicPr>
          <p:cNvPr id="2" name="Picture 1">
            <a:extLst>
              <a:ext uri="{FF2B5EF4-FFF2-40B4-BE49-F238E27FC236}">
                <a16:creationId xmlns:a16="http://schemas.microsoft.com/office/drawing/2014/main" id="{0B019454-7620-4DAF-B8E6-43CB07140F6C}"/>
              </a:ext>
            </a:extLst>
          </p:cNvPr>
          <p:cNvPicPr>
            <a:picLocks noChangeAspect="1"/>
          </p:cNvPicPr>
          <p:nvPr/>
        </p:nvPicPr>
        <p:blipFill>
          <a:blip r:embed="rId5"/>
          <a:stretch>
            <a:fillRect/>
          </a:stretch>
        </p:blipFill>
        <p:spPr>
          <a:xfrm>
            <a:off x="-16603" y="1759495"/>
            <a:ext cx="3858632" cy="1900916"/>
          </a:xfrm>
          <a:prstGeom prst="rect">
            <a:avLst/>
          </a:prstGeom>
        </p:spPr>
      </p:pic>
      <p:pic>
        <p:nvPicPr>
          <p:cNvPr id="8" name="Picture 7">
            <a:extLst>
              <a:ext uri="{FF2B5EF4-FFF2-40B4-BE49-F238E27FC236}">
                <a16:creationId xmlns:a16="http://schemas.microsoft.com/office/drawing/2014/main" id="{7A561B0A-2B01-48E5-9C6F-95A022717F2A}"/>
              </a:ext>
            </a:extLst>
          </p:cNvPr>
          <p:cNvPicPr>
            <a:picLocks noChangeAspect="1"/>
          </p:cNvPicPr>
          <p:nvPr/>
        </p:nvPicPr>
        <p:blipFill>
          <a:blip r:embed="rId6"/>
          <a:stretch>
            <a:fillRect/>
          </a:stretch>
        </p:blipFill>
        <p:spPr>
          <a:xfrm>
            <a:off x="8203536" y="1112278"/>
            <a:ext cx="3988464" cy="5698772"/>
          </a:xfrm>
          <a:prstGeom prst="rect">
            <a:avLst/>
          </a:prstGeom>
        </p:spPr>
      </p:pic>
      <p:pic>
        <p:nvPicPr>
          <p:cNvPr id="4" name="Picture 3">
            <a:extLst>
              <a:ext uri="{FF2B5EF4-FFF2-40B4-BE49-F238E27FC236}">
                <a16:creationId xmlns:a16="http://schemas.microsoft.com/office/drawing/2014/main" id="{2BA107F0-EC2E-4B32-AD22-19E960C479B3}"/>
              </a:ext>
            </a:extLst>
          </p:cNvPr>
          <p:cNvPicPr>
            <a:picLocks noChangeAspect="1"/>
          </p:cNvPicPr>
          <p:nvPr/>
        </p:nvPicPr>
        <p:blipFill>
          <a:blip r:embed="rId7"/>
          <a:stretch>
            <a:fillRect/>
          </a:stretch>
        </p:blipFill>
        <p:spPr>
          <a:xfrm>
            <a:off x="4340505" y="3290854"/>
            <a:ext cx="3863031" cy="1900917"/>
          </a:xfrm>
          <a:prstGeom prst="rect">
            <a:avLst/>
          </a:prstGeom>
        </p:spPr>
      </p:pic>
      <p:pic>
        <p:nvPicPr>
          <p:cNvPr id="6" name="Picture 5">
            <a:extLst>
              <a:ext uri="{FF2B5EF4-FFF2-40B4-BE49-F238E27FC236}">
                <a16:creationId xmlns:a16="http://schemas.microsoft.com/office/drawing/2014/main" id="{92F1A966-3D67-48FF-8D06-B4371C1A9683}"/>
              </a:ext>
            </a:extLst>
          </p:cNvPr>
          <p:cNvPicPr>
            <a:picLocks noChangeAspect="1"/>
          </p:cNvPicPr>
          <p:nvPr/>
        </p:nvPicPr>
        <p:blipFill>
          <a:blip r:embed="rId8"/>
          <a:stretch>
            <a:fillRect/>
          </a:stretch>
        </p:blipFill>
        <p:spPr>
          <a:xfrm>
            <a:off x="4344560" y="1613694"/>
            <a:ext cx="3858976" cy="1900917"/>
          </a:xfrm>
          <a:prstGeom prst="rect">
            <a:avLst/>
          </a:prstGeom>
        </p:spPr>
      </p:pic>
      <p:pic>
        <p:nvPicPr>
          <p:cNvPr id="11" name="Picture 10">
            <a:extLst>
              <a:ext uri="{FF2B5EF4-FFF2-40B4-BE49-F238E27FC236}">
                <a16:creationId xmlns:a16="http://schemas.microsoft.com/office/drawing/2014/main" id="{0EC9B133-3E14-4A39-99F4-7E337BF39410}"/>
              </a:ext>
            </a:extLst>
          </p:cNvPr>
          <p:cNvPicPr>
            <a:picLocks noChangeAspect="1"/>
          </p:cNvPicPr>
          <p:nvPr/>
        </p:nvPicPr>
        <p:blipFill>
          <a:blip r:embed="rId9"/>
          <a:stretch>
            <a:fillRect/>
          </a:stretch>
        </p:blipFill>
        <p:spPr>
          <a:xfrm>
            <a:off x="650914" y="230893"/>
            <a:ext cx="5169856" cy="32921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quarter" idx="18"/>
          </p:nvPr>
        </p:nvSpPr>
        <p:spPr>
          <a:xfrm>
            <a:off x="406555" y="557182"/>
            <a:ext cx="7105650" cy="3031898"/>
          </a:xfrm>
        </p:spPr>
        <p:txBody>
          <a:bodyPr/>
          <a:lstStyle/>
          <a:p>
            <a:r>
              <a:rPr lang="en-BE" dirty="0"/>
              <a:t>Parten</a:t>
            </a:r>
            <a:r>
              <a:rPr lang="fr-FR" dirty="0"/>
              <a:t>a</a:t>
            </a:r>
            <a:r>
              <a:rPr lang="en-BE" dirty="0" err="1"/>
              <a:t>riat</a:t>
            </a:r>
            <a:r>
              <a:rPr lang="en-BE" dirty="0"/>
              <a:t> avec </a:t>
            </a:r>
            <a:r>
              <a:rPr lang="en-BE" dirty="0" err="1"/>
              <a:t>d’autres</a:t>
            </a:r>
            <a:r>
              <a:rPr lang="en-BE" dirty="0"/>
              <a:t> associations </a:t>
            </a:r>
            <a:r>
              <a:rPr lang="en-BE" dirty="0" err="1"/>
              <a:t>européennes</a:t>
            </a:r>
            <a:r>
              <a:rPr lang="en-BE" dirty="0"/>
              <a:t> dans le </a:t>
            </a:r>
            <a:r>
              <a:rPr lang="en-BE" dirty="0" err="1"/>
              <a:t>secteur</a:t>
            </a:r>
            <a:r>
              <a:rPr lang="en-BE" dirty="0"/>
              <a:t> ESR</a:t>
            </a:r>
          </a:p>
        </p:txBody>
      </p:sp>
      <p:sp>
        <p:nvSpPr>
          <p:cNvPr id="2" name="Slide Number Placeholder 1"/>
          <p:cNvSpPr>
            <a:spLocks noGrp="1"/>
          </p:cNvSpPr>
          <p:nvPr>
            <p:ph type="sldNum" sz="quarter" idx="22"/>
          </p:nvPr>
        </p:nvSpPr>
        <p:spPr/>
        <p:txBody>
          <a:bodyPr/>
          <a:lstStyle/>
          <a:p>
            <a:fld id="{B15F1DB1-D9C2-1046-8BE7-EC5E2F9F1FD0}" type="slidenum">
              <a:rPr lang="en-US" smtClean="0"/>
              <a:t>32</a:t>
            </a:fld>
            <a:endParaRPr lang="en-US"/>
          </a:p>
        </p:txBody>
      </p:sp>
      <p:sp>
        <p:nvSpPr>
          <p:cNvPr id="5" name="Text Placeholder 4"/>
          <p:cNvSpPr>
            <a:spLocks noGrp="1"/>
          </p:cNvSpPr>
          <p:nvPr>
            <p:ph type="body" sz="quarter" idx="23"/>
          </p:nvPr>
        </p:nvSpPr>
        <p:spPr>
          <a:xfrm>
            <a:off x="1945758" y="4971046"/>
            <a:ext cx="4998739" cy="1329772"/>
          </a:xfrm>
        </p:spPr>
        <p:txBody>
          <a:bodyPr>
            <a:normAutofit fontScale="70000" lnSpcReduction="20000"/>
          </a:bodyPr>
          <a:lstStyle/>
          <a:p>
            <a:r>
              <a:rPr lang="en-BE" sz="3000" dirty="0">
                <a:solidFill>
                  <a:schemeClr val="accent1"/>
                </a:solidFill>
              </a:rPr>
              <a:t>850+ </a:t>
            </a:r>
            <a:r>
              <a:rPr lang="en-BE" sz="3000" dirty="0" err="1">
                <a:solidFill>
                  <a:schemeClr val="accent1"/>
                </a:solidFill>
              </a:rPr>
              <a:t>établissements</a:t>
            </a:r>
            <a:r>
              <a:rPr lang="en-BE" sz="3000" dirty="0">
                <a:solidFill>
                  <a:schemeClr val="accent1"/>
                </a:solidFill>
              </a:rPr>
              <a:t> </a:t>
            </a:r>
            <a:r>
              <a:rPr lang="en-BE" sz="3000" dirty="0" err="1">
                <a:solidFill>
                  <a:schemeClr val="accent1"/>
                </a:solidFill>
              </a:rPr>
              <a:t>memb</a:t>
            </a:r>
            <a:r>
              <a:rPr lang="fr-FR" sz="3000" dirty="0">
                <a:solidFill>
                  <a:schemeClr val="accent1"/>
                </a:solidFill>
              </a:rPr>
              <a:t>r</a:t>
            </a:r>
            <a:r>
              <a:rPr lang="en-BE" sz="3000" dirty="0">
                <a:solidFill>
                  <a:schemeClr val="accent1"/>
                </a:solidFill>
              </a:rPr>
              <a:t>e</a:t>
            </a:r>
            <a:r>
              <a:rPr lang="fr-FR" sz="3000" dirty="0">
                <a:solidFill>
                  <a:schemeClr val="accent1"/>
                </a:solidFill>
              </a:rPr>
              <a:t>s</a:t>
            </a:r>
            <a:endParaRPr lang="en-BE" sz="3000" dirty="0">
              <a:solidFill>
                <a:schemeClr val="accent1"/>
              </a:solidFill>
            </a:endParaRPr>
          </a:p>
          <a:p>
            <a:r>
              <a:rPr lang="en-BE" sz="3000" dirty="0">
                <a:solidFill>
                  <a:schemeClr val="accent1"/>
                </a:solidFill>
              </a:rPr>
              <a:t>25 </a:t>
            </a:r>
            <a:r>
              <a:rPr lang="fr-FR" sz="3000" dirty="0">
                <a:solidFill>
                  <a:schemeClr val="accent1"/>
                </a:solidFill>
              </a:rPr>
              <a:t>c</a:t>
            </a:r>
            <a:r>
              <a:rPr lang="en-BE" sz="3000" dirty="0">
                <a:solidFill>
                  <a:schemeClr val="accent1"/>
                </a:solidFill>
              </a:rPr>
              <a:t>o</a:t>
            </a:r>
            <a:r>
              <a:rPr lang="fr-FR" sz="3000" dirty="0">
                <a:solidFill>
                  <a:schemeClr val="accent1"/>
                </a:solidFill>
              </a:rPr>
              <a:t>n</a:t>
            </a:r>
            <a:r>
              <a:rPr lang="en-BE" sz="3000" dirty="0">
                <a:solidFill>
                  <a:schemeClr val="accent1"/>
                </a:solidFill>
              </a:rPr>
              <a:t>f</a:t>
            </a:r>
            <a:r>
              <a:rPr lang="fr-FR" sz="3000" dirty="0">
                <a:solidFill>
                  <a:schemeClr val="accent1"/>
                </a:solidFill>
              </a:rPr>
              <a:t>é</a:t>
            </a:r>
            <a:r>
              <a:rPr lang="en-BE" sz="3000" dirty="0">
                <a:solidFill>
                  <a:schemeClr val="accent1"/>
                </a:solidFill>
              </a:rPr>
              <a:t>r</a:t>
            </a:r>
            <a:r>
              <a:rPr lang="fr-FR" sz="3000" dirty="0">
                <a:solidFill>
                  <a:schemeClr val="accent1"/>
                </a:solidFill>
              </a:rPr>
              <a:t>e</a:t>
            </a:r>
            <a:r>
              <a:rPr lang="en-BE" sz="3000" dirty="0">
                <a:solidFill>
                  <a:schemeClr val="accent1"/>
                </a:solidFill>
              </a:rPr>
              <a:t>n</a:t>
            </a:r>
            <a:r>
              <a:rPr lang="fr-FR" sz="3000" dirty="0">
                <a:solidFill>
                  <a:schemeClr val="accent1"/>
                </a:solidFill>
              </a:rPr>
              <a:t>c</a:t>
            </a:r>
            <a:r>
              <a:rPr lang="en-BE" sz="3000" dirty="0">
                <a:solidFill>
                  <a:schemeClr val="accent1"/>
                </a:solidFill>
              </a:rPr>
              <a:t>e</a:t>
            </a:r>
            <a:r>
              <a:rPr lang="fr-FR" sz="3000" dirty="0">
                <a:solidFill>
                  <a:schemeClr val="accent1"/>
                </a:solidFill>
              </a:rPr>
              <a:t>s</a:t>
            </a:r>
            <a:r>
              <a:rPr lang="en-BE" sz="3000" dirty="0">
                <a:solidFill>
                  <a:schemeClr val="accent1"/>
                </a:solidFill>
              </a:rPr>
              <a:t> </a:t>
            </a:r>
            <a:r>
              <a:rPr lang="fr-FR" sz="3000" dirty="0">
                <a:solidFill>
                  <a:schemeClr val="accent1"/>
                </a:solidFill>
              </a:rPr>
              <a:t>d</a:t>
            </a:r>
            <a:r>
              <a:rPr lang="en-BE" sz="3000" dirty="0">
                <a:solidFill>
                  <a:schemeClr val="accent1"/>
                </a:solidFill>
              </a:rPr>
              <a:t>e</a:t>
            </a:r>
            <a:r>
              <a:rPr lang="fr-FR" sz="3000" dirty="0">
                <a:solidFill>
                  <a:schemeClr val="accent1"/>
                </a:solidFill>
              </a:rPr>
              <a:t>s</a:t>
            </a:r>
            <a:r>
              <a:rPr lang="en-BE" sz="3000" dirty="0">
                <a:solidFill>
                  <a:schemeClr val="accent1"/>
                </a:solidFill>
              </a:rPr>
              <a:t> </a:t>
            </a:r>
            <a:r>
              <a:rPr lang="fr-FR" sz="3000" dirty="0">
                <a:solidFill>
                  <a:schemeClr val="accent1"/>
                </a:solidFill>
              </a:rPr>
              <a:t>p</a:t>
            </a:r>
            <a:r>
              <a:rPr lang="en-BE" sz="3000" dirty="0">
                <a:solidFill>
                  <a:schemeClr val="accent1"/>
                </a:solidFill>
              </a:rPr>
              <a:t>r</a:t>
            </a:r>
            <a:r>
              <a:rPr lang="fr-FR" sz="3000" dirty="0">
                <a:solidFill>
                  <a:schemeClr val="accent1"/>
                </a:solidFill>
              </a:rPr>
              <a:t>é</a:t>
            </a:r>
            <a:r>
              <a:rPr lang="en-BE" sz="3000" dirty="0">
                <a:solidFill>
                  <a:schemeClr val="accent1"/>
                </a:solidFill>
              </a:rPr>
              <a:t>s</a:t>
            </a:r>
            <a:r>
              <a:rPr lang="fr-FR" sz="3000" dirty="0">
                <a:solidFill>
                  <a:schemeClr val="accent1"/>
                </a:solidFill>
              </a:rPr>
              <a:t>i</a:t>
            </a:r>
            <a:r>
              <a:rPr lang="en-BE" sz="3000" dirty="0">
                <a:solidFill>
                  <a:schemeClr val="accent1"/>
                </a:solidFill>
              </a:rPr>
              <a:t>d</a:t>
            </a:r>
            <a:r>
              <a:rPr lang="fr-FR" sz="3000" dirty="0">
                <a:solidFill>
                  <a:schemeClr val="accent1"/>
                </a:solidFill>
              </a:rPr>
              <a:t>e</a:t>
            </a:r>
            <a:r>
              <a:rPr lang="en-BE" sz="3000" dirty="0">
                <a:solidFill>
                  <a:schemeClr val="accent1"/>
                </a:solidFill>
              </a:rPr>
              <a:t>n</a:t>
            </a:r>
            <a:r>
              <a:rPr lang="fr-FR" sz="3000" dirty="0">
                <a:solidFill>
                  <a:schemeClr val="accent1"/>
                </a:solidFill>
              </a:rPr>
              <a:t>t</a:t>
            </a:r>
            <a:r>
              <a:rPr lang="en-BE" sz="3000" dirty="0">
                <a:solidFill>
                  <a:schemeClr val="accent1"/>
                </a:solidFill>
              </a:rPr>
              <a:t>s </a:t>
            </a:r>
            <a:r>
              <a:rPr lang="fr-FR" sz="3000" dirty="0">
                <a:solidFill>
                  <a:schemeClr val="accent1"/>
                </a:solidFill>
              </a:rPr>
              <a:t>d</a:t>
            </a:r>
            <a:r>
              <a:rPr lang="en-BE" sz="3000" dirty="0">
                <a:solidFill>
                  <a:schemeClr val="accent1"/>
                </a:solidFill>
              </a:rPr>
              <a:t>’</a:t>
            </a:r>
            <a:r>
              <a:rPr lang="fr-FR" sz="3000" dirty="0">
                <a:solidFill>
                  <a:schemeClr val="accent1"/>
                </a:solidFill>
              </a:rPr>
              <a:t>u</a:t>
            </a:r>
            <a:r>
              <a:rPr lang="en-BE" sz="3000" dirty="0">
                <a:solidFill>
                  <a:schemeClr val="accent1"/>
                </a:solidFill>
              </a:rPr>
              <a:t>n</a:t>
            </a:r>
            <a:r>
              <a:rPr lang="fr-FR" sz="3000" dirty="0">
                <a:solidFill>
                  <a:schemeClr val="accent1"/>
                </a:solidFill>
              </a:rPr>
              <a:t>i</a:t>
            </a:r>
            <a:r>
              <a:rPr lang="en-BE" sz="3000" dirty="0">
                <a:solidFill>
                  <a:schemeClr val="accent1"/>
                </a:solidFill>
              </a:rPr>
              <a:t>v</a:t>
            </a:r>
            <a:r>
              <a:rPr lang="fr-FR" sz="3000" dirty="0">
                <a:solidFill>
                  <a:schemeClr val="accent1"/>
                </a:solidFill>
              </a:rPr>
              <a:t>e</a:t>
            </a:r>
            <a:r>
              <a:rPr lang="en-BE" sz="3000" dirty="0">
                <a:solidFill>
                  <a:schemeClr val="accent1"/>
                </a:solidFill>
              </a:rPr>
              <a:t>r</a:t>
            </a:r>
            <a:r>
              <a:rPr lang="fr-FR" sz="3000" dirty="0">
                <a:solidFill>
                  <a:schemeClr val="accent1"/>
                </a:solidFill>
              </a:rPr>
              <a:t>s</a:t>
            </a:r>
            <a:r>
              <a:rPr lang="en-BE" sz="3000" dirty="0">
                <a:solidFill>
                  <a:schemeClr val="accent1"/>
                </a:solidFill>
              </a:rPr>
              <a:t>i</a:t>
            </a:r>
            <a:r>
              <a:rPr lang="fr-FR" sz="3000" dirty="0">
                <a:solidFill>
                  <a:schemeClr val="accent1"/>
                </a:solidFill>
              </a:rPr>
              <a:t>t</a:t>
            </a:r>
            <a:r>
              <a:rPr lang="en-BE" sz="3000" dirty="0">
                <a:solidFill>
                  <a:schemeClr val="accent1"/>
                </a:solidFill>
              </a:rPr>
              <a:t>é</a:t>
            </a:r>
            <a:endParaRPr lang="en-GB" sz="3000" dirty="0">
              <a:solidFill>
                <a:schemeClr val="accent1"/>
              </a:solidFill>
            </a:endParaRPr>
          </a:p>
          <a:p>
            <a:r>
              <a:rPr lang="en-BE" sz="3000" dirty="0">
                <a:solidFill>
                  <a:schemeClr val="accent1"/>
                </a:solidFill>
              </a:rPr>
              <a:t>300 </a:t>
            </a:r>
            <a:r>
              <a:rPr lang="de-AT" sz="3000" dirty="0">
                <a:solidFill>
                  <a:schemeClr val="accent1"/>
                </a:solidFill>
              </a:rPr>
              <a:t>s</a:t>
            </a:r>
            <a:r>
              <a:rPr lang="en-BE" sz="3000" dirty="0">
                <a:solidFill>
                  <a:schemeClr val="accent1"/>
                </a:solidFill>
              </a:rPr>
              <a:t>i</a:t>
            </a:r>
            <a:r>
              <a:rPr lang="de-AT" sz="3000" dirty="0">
                <a:solidFill>
                  <a:schemeClr val="accent1"/>
                </a:solidFill>
              </a:rPr>
              <a:t>g</a:t>
            </a:r>
            <a:r>
              <a:rPr lang="en-BE" sz="3000" dirty="0">
                <a:solidFill>
                  <a:schemeClr val="accent1"/>
                </a:solidFill>
              </a:rPr>
              <a:t>n</a:t>
            </a:r>
            <a:r>
              <a:rPr lang="de-AT" sz="3000" dirty="0">
                <a:solidFill>
                  <a:schemeClr val="accent1"/>
                </a:solidFill>
              </a:rPr>
              <a:t>a</a:t>
            </a:r>
            <a:r>
              <a:rPr lang="en-BE" sz="3000" dirty="0">
                <a:solidFill>
                  <a:schemeClr val="accent1"/>
                </a:solidFill>
              </a:rPr>
              <a:t>t</a:t>
            </a:r>
            <a:r>
              <a:rPr lang="de-AT" sz="3000" dirty="0">
                <a:solidFill>
                  <a:schemeClr val="accent1"/>
                </a:solidFill>
              </a:rPr>
              <a:t>o</a:t>
            </a:r>
            <a:r>
              <a:rPr lang="en-BE" sz="3000" dirty="0">
                <a:solidFill>
                  <a:schemeClr val="accent1"/>
                </a:solidFill>
              </a:rPr>
              <a:t>r</a:t>
            </a:r>
            <a:r>
              <a:rPr lang="de-AT" sz="3000" dirty="0">
                <a:solidFill>
                  <a:schemeClr val="accent1"/>
                </a:solidFill>
              </a:rPr>
              <a:t>i</a:t>
            </a:r>
            <a:r>
              <a:rPr lang="en-BE" sz="3000" dirty="0">
                <a:solidFill>
                  <a:schemeClr val="accent1"/>
                </a:solidFill>
              </a:rPr>
              <a:t>e</a:t>
            </a:r>
            <a:r>
              <a:rPr lang="de-AT" sz="3000" dirty="0">
                <a:solidFill>
                  <a:schemeClr val="accent1"/>
                </a:solidFill>
              </a:rPr>
              <a:t>s</a:t>
            </a:r>
            <a:r>
              <a:rPr lang="en-BE" sz="3000" dirty="0">
                <a:solidFill>
                  <a:schemeClr val="accent1"/>
                </a:solidFill>
              </a:rPr>
              <a:t> </a:t>
            </a:r>
            <a:endParaRPr lang="fr-FR" sz="3000" dirty="0">
              <a:solidFill>
                <a:schemeClr val="accent1"/>
              </a:solidFill>
            </a:endParaRPr>
          </a:p>
        </p:txBody>
      </p:sp>
      <p:pic>
        <p:nvPicPr>
          <p:cNvPr id="9" name="Picture 8">
            <a:extLst>
              <a:ext uri="{FF2B5EF4-FFF2-40B4-BE49-F238E27FC236}">
                <a16:creationId xmlns:a16="http://schemas.microsoft.com/office/drawing/2014/main" id="{9048F9DD-5BE8-42FD-BBB6-A3C622D83A38}"/>
              </a:ext>
            </a:extLst>
          </p:cNvPr>
          <p:cNvPicPr>
            <a:picLocks noChangeAspect="1"/>
          </p:cNvPicPr>
          <p:nvPr/>
        </p:nvPicPr>
        <p:blipFill>
          <a:blip r:embed="rId3"/>
          <a:stretch>
            <a:fillRect/>
          </a:stretch>
        </p:blipFill>
        <p:spPr>
          <a:xfrm>
            <a:off x="416080" y="1813946"/>
            <a:ext cx="7096125" cy="1924050"/>
          </a:xfrm>
          <a:prstGeom prst="rect">
            <a:avLst/>
          </a:prstGeom>
        </p:spPr>
      </p:pic>
      <p:pic>
        <p:nvPicPr>
          <p:cNvPr id="10" name="Picture 9">
            <a:hlinkClick r:id="rId4"/>
            <a:extLst>
              <a:ext uri="{FF2B5EF4-FFF2-40B4-BE49-F238E27FC236}">
                <a16:creationId xmlns:a16="http://schemas.microsoft.com/office/drawing/2014/main" id="{CADF94F3-43A3-4A1D-BB31-E1170742941D}"/>
              </a:ext>
            </a:extLst>
          </p:cNvPr>
          <p:cNvPicPr>
            <a:picLocks noChangeAspect="1"/>
          </p:cNvPicPr>
          <p:nvPr/>
        </p:nvPicPr>
        <p:blipFill>
          <a:blip r:embed="rId5"/>
          <a:stretch>
            <a:fillRect/>
          </a:stretch>
        </p:blipFill>
        <p:spPr>
          <a:xfrm>
            <a:off x="319203" y="3895596"/>
            <a:ext cx="7105650" cy="533400"/>
          </a:xfrm>
          <a:prstGeom prst="rect">
            <a:avLst/>
          </a:prstGeom>
        </p:spPr>
      </p:pic>
      <p:pic>
        <p:nvPicPr>
          <p:cNvPr id="12" name="Picture 11">
            <a:extLst>
              <a:ext uri="{FF2B5EF4-FFF2-40B4-BE49-F238E27FC236}">
                <a16:creationId xmlns:a16="http://schemas.microsoft.com/office/drawing/2014/main" id="{31B5E131-02C6-4EC2-B1E5-B2DECD9D65ED}"/>
              </a:ext>
            </a:extLst>
          </p:cNvPr>
          <p:cNvPicPr>
            <a:picLocks noChangeAspect="1"/>
          </p:cNvPicPr>
          <p:nvPr/>
        </p:nvPicPr>
        <p:blipFill>
          <a:blip r:embed="rId6"/>
          <a:stretch>
            <a:fillRect/>
          </a:stretch>
        </p:blipFill>
        <p:spPr>
          <a:xfrm>
            <a:off x="7828156" y="1021218"/>
            <a:ext cx="3957289" cy="5573258"/>
          </a:xfrm>
          <a:prstGeom prst="rect">
            <a:avLst/>
          </a:prstGeom>
        </p:spPr>
      </p:pic>
      <p:pic>
        <p:nvPicPr>
          <p:cNvPr id="8" name="Picture 7">
            <a:extLst>
              <a:ext uri="{FF2B5EF4-FFF2-40B4-BE49-F238E27FC236}">
                <a16:creationId xmlns:a16="http://schemas.microsoft.com/office/drawing/2014/main" id="{9FF7CA37-4A6C-4808-8F89-118219AD275C}"/>
              </a:ext>
            </a:extLst>
          </p:cNvPr>
          <p:cNvPicPr>
            <a:picLocks noChangeAspect="1"/>
          </p:cNvPicPr>
          <p:nvPr/>
        </p:nvPicPr>
        <p:blipFill>
          <a:blip r:embed="rId7"/>
          <a:stretch>
            <a:fillRect/>
          </a:stretch>
        </p:blipFill>
        <p:spPr>
          <a:xfrm>
            <a:off x="650914" y="230893"/>
            <a:ext cx="5169856" cy="329213"/>
          </a:xfrm>
          <a:prstGeom prst="rect">
            <a:avLst/>
          </a:prstGeom>
        </p:spPr>
      </p:pic>
    </p:spTree>
    <p:extLst>
      <p:ext uri="{BB962C8B-B14F-4D97-AF65-F5344CB8AC3E}">
        <p14:creationId xmlns:p14="http://schemas.microsoft.com/office/powerpoint/2010/main" val="2635031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A5779-9EBC-4CE7-AAB2-C4B4F1520088}"/>
              </a:ext>
            </a:extLst>
          </p:cNvPr>
          <p:cNvSpPr>
            <a:spLocks noGrp="1"/>
          </p:cNvSpPr>
          <p:nvPr>
            <p:ph type="ctrTitle"/>
          </p:nvPr>
        </p:nvSpPr>
        <p:spPr>
          <a:xfrm>
            <a:off x="743970" y="2794304"/>
            <a:ext cx="10452114" cy="1764996"/>
          </a:xfrm>
        </p:spPr>
        <p:txBody>
          <a:bodyPr>
            <a:normAutofit fontScale="90000"/>
          </a:bodyPr>
          <a:lstStyle/>
          <a:p>
            <a:pPr>
              <a:lnSpc>
                <a:spcPct val="100000"/>
              </a:lnSpc>
            </a:pPr>
            <a:br>
              <a:rPr lang="en-BE" dirty="0"/>
            </a:br>
            <a:br>
              <a:rPr lang="en-BE" dirty="0"/>
            </a:br>
            <a:r>
              <a:rPr lang="en-GB" b="1" dirty="0"/>
              <a:t> </a:t>
            </a:r>
            <a:br>
              <a:rPr lang="en-GB" b="1" dirty="0"/>
            </a:br>
            <a:br>
              <a:rPr lang="en-BE" dirty="0"/>
            </a:br>
            <a:endParaRPr lang="en-BE" dirty="0"/>
          </a:p>
        </p:txBody>
      </p:sp>
      <p:sp>
        <p:nvSpPr>
          <p:cNvPr id="3" name="Subtitle 2">
            <a:extLst>
              <a:ext uri="{FF2B5EF4-FFF2-40B4-BE49-F238E27FC236}">
                <a16:creationId xmlns:a16="http://schemas.microsoft.com/office/drawing/2014/main" id="{81F71514-398E-4D1F-A1AB-224F984A069D}"/>
              </a:ext>
            </a:extLst>
          </p:cNvPr>
          <p:cNvSpPr>
            <a:spLocks noGrp="1"/>
          </p:cNvSpPr>
          <p:nvPr>
            <p:ph type="subTitle" idx="1"/>
          </p:nvPr>
        </p:nvSpPr>
        <p:spPr/>
        <p:txBody>
          <a:bodyPr>
            <a:normAutofit fontScale="85000" lnSpcReduction="10000"/>
          </a:bodyPr>
          <a:lstStyle/>
          <a:p>
            <a:r>
              <a:rPr lang="fr-FR" dirty="0"/>
              <a:t>R</a:t>
            </a:r>
            <a:r>
              <a:rPr lang="en-BE" dirty="0"/>
              <a:t>e</a:t>
            </a:r>
            <a:r>
              <a:rPr lang="fr-FR" dirty="0"/>
              <a:t>Ss</a:t>
            </a:r>
            <a:r>
              <a:rPr lang="en-BE" dirty="0"/>
              <a:t>o</a:t>
            </a:r>
            <a:r>
              <a:rPr lang="fr-FR" dirty="0"/>
              <a:t>u</a:t>
            </a:r>
            <a:r>
              <a:rPr lang="en-BE" dirty="0"/>
              <a:t>r</a:t>
            </a:r>
            <a:r>
              <a:rPr lang="fr-FR" dirty="0"/>
              <a:t>c</a:t>
            </a:r>
            <a:r>
              <a:rPr lang="en-BE" dirty="0"/>
              <a:t>e</a:t>
            </a:r>
            <a:r>
              <a:rPr lang="fr-FR" dirty="0"/>
              <a:t>s</a:t>
            </a:r>
            <a:r>
              <a:rPr lang="en-BE" dirty="0"/>
              <a:t>: </a:t>
            </a:r>
            <a:r>
              <a:rPr lang="fr-FR" b="0" u="sng" dirty="0">
                <a:hlinkClick r:id="rId3"/>
              </a:rPr>
              <a:t>http://bit.ly/EUfundingUniversities</a:t>
            </a:r>
            <a:r>
              <a:rPr lang="fr-FR" dirty="0"/>
              <a:t> </a:t>
            </a:r>
            <a:endParaRPr lang="en-BE" dirty="0"/>
          </a:p>
          <a:p>
            <a:endParaRPr lang="en-BE" dirty="0"/>
          </a:p>
          <a:p>
            <a:endParaRPr lang="en-BE" dirty="0"/>
          </a:p>
        </p:txBody>
      </p:sp>
      <p:pic>
        <p:nvPicPr>
          <p:cNvPr id="5" name="Picture 4">
            <a:hlinkClick r:id="rId4"/>
            <a:extLst>
              <a:ext uri="{FF2B5EF4-FFF2-40B4-BE49-F238E27FC236}">
                <a16:creationId xmlns:a16="http://schemas.microsoft.com/office/drawing/2014/main" id="{9F5E8C7A-9DC4-4B21-9530-69380203447E}"/>
              </a:ext>
            </a:extLst>
          </p:cNvPr>
          <p:cNvPicPr>
            <a:picLocks noChangeAspect="1"/>
          </p:cNvPicPr>
          <p:nvPr/>
        </p:nvPicPr>
        <p:blipFill>
          <a:blip r:embed="rId5"/>
          <a:stretch>
            <a:fillRect/>
          </a:stretch>
        </p:blipFill>
        <p:spPr>
          <a:xfrm>
            <a:off x="0" y="2845316"/>
            <a:ext cx="11546958" cy="2246217"/>
          </a:xfrm>
          <a:prstGeom prst="rect">
            <a:avLst/>
          </a:prstGeom>
        </p:spPr>
      </p:pic>
    </p:spTree>
    <p:extLst>
      <p:ext uri="{BB962C8B-B14F-4D97-AF65-F5344CB8AC3E}">
        <p14:creationId xmlns:p14="http://schemas.microsoft.com/office/powerpoint/2010/main" val="3947336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2F38E2-100F-40F7-AED8-BFEB8A714A08}"/>
              </a:ext>
            </a:extLst>
          </p:cNvPr>
          <p:cNvSpPr>
            <a:spLocks noGrp="1"/>
          </p:cNvSpPr>
          <p:nvPr>
            <p:ph sz="quarter" idx="18"/>
          </p:nvPr>
        </p:nvSpPr>
        <p:spPr>
          <a:xfrm>
            <a:off x="88161" y="1412425"/>
            <a:ext cx="4266970" cy="3856488"/>
          </a:xfrm>
        </p:spPr>
        <p:txBody>
          <a:bodyPr>
            <a:normAutofit/>
          </a:bodyPr>
          <a:lstStyle/>
          <a:p>
            <a:r>
              <a:rPr lang="fr-FR" sz="3200" dirty="0"/>
              <a:t>Te</a:t>
            </a:r>
            <a:r>
              <a:rPr lang="en-BE" sz="3200" dirty="0"/>
              <a:t>n</a:t>
            </a:r>
            <a:r>
              <a:rPr lang="fr-FR" sz="3200" dirty="0"/>
              <a:t>d</a:t>
            </a:r>
            <a:r>
              <a:rPr lang="en-BE" sz="3200" dirty="0"/>
              <a:t>a</a:t>
            </a:r>
            <a:r>
              <a:rPr lang="fr-FR" sz="3200" dirty="0"/>
              <a:t>n</a:t>
            </a:r>
            <a:r>
              <a:rPr lang="en-BE" sz="3200" dirty="0"/>
              <a:t>c</a:t>
            </a:r>
            <a:r>
              <a:rPr lang="fr-FR" sz="3200" dirty="0"/>
              <a:t>e</a:t>
            </a:r>
            <a:r>
              <a:rPr lang="en-BE" sz="3200" dirty="0"/>
              <a:t> 5: </a:t>
            </a:r>
          </a:p>
          <a:p>
            <a:endParaRPr lang="en-BE" sz="3200" dirty="0"/>
          </a:p>
          <a:p>
            <a:r>
              <a:rPr lang="en-GB" sz="3200" dirty="0"/>
              <a:t>G</a:t>
            </a:r>
            <a:r>
              <a:rPr lang="en-BE" sz="3200" dirty="0"/>
              <a:t>o</a:t>
            </a:r>
            <a:r>
              <a:rPr lang="fr-FR" sz="3200" dirty="0" err="1"/>
              <a:t>uv</a:t>
            </a:r>
            <a:r>
              <a:rPr lang="en-BE" sz="3200" dirty="0"/>
              <a:t>e</a:t>
            </a:r>
            <a:r>
              <a:rPr lang="fr-FR" sz="3200" dirty="0"/>
              <a:t>r</a:t>
            </a:r>
            <a:r>
              <a:rPr lang="en-BE" sz="3200" dirty="0"/>
              <a:t>n</a:t>
            </a:r>
            <a:r>
              <a:rPr lang="fr-FR" sz="3200" dirty="0"/>
              <a:t>a</a:t>
            </a:r>
            <a:r>
              <a:rPr lang="en-BE" sz="3200" dirty="0"/>
              <a:t>n</a:t>
            </a:r>
            <a:r>
              <a:rPr lang="fr-FR" sz="3200" dirty="0"/>
              <a:t>c</a:t>
            </a:r>
            <a:r>
              <a:rPr lang="en-BE" sz="3200" dirty="0"/>
              <a:t>e, </a:t>
            </a:r>
            <a:r>
              <a:rPr lang="fr-FR" sz="3200" dirty="0"/>
              <a:t>a</a:t>
            </a:r>
            <a:r>
              <a:rPr lang="en-BE" sz="3200" dirty="0"/>
              <a:t>u</a:t>
            </a:r>
            <a:r>
              <a:rPr lang="fr-FR" sz="3200" dirty="0"/>
              <a:t>t</a:t>
            </a:r>
            <a:r>
              <a:rPr lang="en-BE" sz="3200" dirty="0"/>
              <a:t>o</a:t>
            </a:r>
            <a:r>
              <a:rPr lang="fr-FR" sz="3200" dirty="0"/>
              <a:t>n</a:t>
            </a:r>
            <a:r>
              <a:rPr lang="en-BE" sz="3200" dirty="0"/>
              <a:t>o</a:t>
            </a:r>
            <a:r>
              <a:rPr lang="fr-FR" sz="3200" dirty="0"/>
              <a:t>m</a:t>
            </a:r>
            <a:r>
              <a:rPr lang="en-BE" sz="3200" dirty="0"/>
              <a:t>i</a:t>
            </a:r>
            <a:r>
              <a:rPr lang="fr-FR" sz="3200" dirty="0"/>
              <a:t>e</a:t>
            </a:r>
            <a:r>
              <a:rPr lang="en-BE" sz="3200" dirty="0"/>
              <a:t> </a:t>
            </a:r>
            <a:r>
              <a:rPr lang="fr-FR" sz="3200" dirty="0"/>
              <a:t>e</a:t>
            </a:r>
            <a:r>
              <a:rPr lang="en-BE" sz="3200" dirty="0"/>
              <a:t>t </a:t>
            </a:r>
            <a:r>
              <a:rPr lang="fr-FR" sz="3200" dirty="0"/>
              <a:t>r</a:t>
            </a:r>
            <a:r>
              <a:rPr lang="en-BE" sz="3200" dirty="0"/>
              <a:t>e</a:t>
            </a:r>
            <a:r>
              <a:rPr lang="fr-FR" sz="3200" dirty="0"/>
              <a:t>s</a:t>
            </a:r>
            <a:r>
              <a:rPr lang="en-BE" sz="3200" dirty="0"/>
              <a:t>p</a:t>
            </a:r>
            <a:r>
              <a:rPr lang="fr-FR" sz="3200" dirty="0"/>
              <a:t>o</a:t>
            </a:r>
            <a:r>
              <a:rPr lang="en-BE" sz="3200" dirty="0"/>
              <a:t>n</a:t>
            </a:r>
            <a:r>
              <a:rPr lang="fr-FR" sz="3200" dirty="0"/>
              <a:t>s</a:t>
            </a:r>
            <a:r>
              <a:rPr lang="en-BE" sz="3200" dirty="0"/>
              <a:t>a</a:t>
            </a:r>
            <a:r>
              <a:rPr lang="fr-FR" sz="3200" dirty="0"/>
              <a:t>b</a:t>
            </a:r>
            <a:r>
              <a:rPr lang="en-BE" sz="3200" dirty="0"/>
              <a:t>i</a:t>
            </a:r>
            <a:r>
              <a:rPr lang="fr-FR" sz="3200" dirty="0"/>
              <a:t>l</a:t>
            </a:r>
            <a:r>
              <a:rPr lang="en-BE" sz="3200" dirty="0"/>
              <a:t>i</a:t>
            </a:r>
            <a:r>
              <a:rPr lang="fr-FR" sz="3200" dirty="0"/>
              <a:t>t</a:t>
            </a:r>
            <a:r>
              <a:rPr lang="en-BE" sz="3200" dirty="0"/>
              <a:t>é</a:t>
            </a:r>
            <a:endParaRPr lang="en-GB" sz="3200" dirty="0"/>
          </a:p>
          <a:p>
            <a:endParaRPr lang="en-BE" sz="3200" dirty="0"/>
          </a:p>
        </p:txBody>
      </p:sp>
      <p:sp>
        <p:nvSpPr>
          <p:cNvPr id="4" name="Slide Number Placeholder 3">
            <a:extLst>
              <a:ext uri="{FF2B5EF4-FFF2-40B4-BE49-F238E27FC236}">
                <a16:creationId xmlns:a16="http://schemas.microsoft.com/office/drawing/2014/main" id="{8C7F7D65-A41A-4BD1-8A8C-3C569A5FB0D4}"/>
              </a:ext>
            </a:extLst>
          </p:cNvPr>
          <p:cNvSpPr>
            <a:spLocks noGrp="1"/>
          </p:cNvSpPr>
          <p:nvPr>
            <p:ph type="sldNum" sz="quarter" idx="22"/>
          </p:nvPr>
        </p:nvSpPr>
        <p:spPr/>
        <p:txBody>
          <a:bodyPr/>
          <a:lstStyle/>
          <a:p>
            <a:fld id="{B15F1DB1-D9C2-1046-8BE7-EC5E2F9F1FD0}" type="slidenum">
              <a:rPr lang="en-US" smtClean="0"/>
              <a:pPr/>
              <a:t>34</a:t>
            </a:fld>
            <a:endParaRPr lang="en-US" dirty="0"/>
          </a:p>
        </p:txBody>
      </p:sp>
      <p:sp>
        <p:nvSpPr>
          <p:cNvPr id="6" name="Text Placeholder 5">
            <a:extLst>
              <a:ext uri="{FF2B5EF4-FFF2-40B4-BE49-F238E27FC236}">
                <a16:creationId xmlns:a16="http://schemas.microsoft.com/office/drawing/2014/main" id="{D90B9F92-6DC9-4B38-8B6D-32D7BE678522}"/>
              </a:ext>
            </a:extLst>
          </p:cNvPr>
          <p:cNvSpPr>
            <a:spLocks noGrp="1"/>
          </p:cNvSpPr>
          <p:nvPr>
            <p:ph type="body" idx="1"/>
          </p:nvPr>
        </p:nvSpPr>
        <p:spPr/>
        <p:txBody>
          <a:bodyPr/>
          <a:lstStyle/>
          <a:p>
            <a:endParaRPr lang="en-BE"/>
          </a:p>
        </p:txBody>
      </p:sp>
      <p:pic>
        <p:nvPicPr>
          <p:cNvPr id="3" name="Picture 2">
            <a:extLst>
              <a:ext uri="{FF2B5EF4-FFF2-40B4-BE49-F238E27FC236}">
                <a16:creationId xmlns:a16="http://schemas.microsoft.com/office/drawing/2014/main" id="{6A4B4CB5-D7A4-48E4-AA9E-727B70DF0E21}"/>
              </a:ext>
            </a:extLst>
          </p:cNvPr>
          <p:cNvPicPr>
            <a:picLocks noChangeAspect="1"/>
          </p:cNvPicPr>
          <p:nvPr/>
        </p:nvPicPr>
        <p:blipFill>
          <a:blip r:embed="rId3"/>
          <a:stretch>
            <a:fillRect/>
          </a:stretch>
        </p:blipFill>
        <p:spPr>
          <a:xfrm>
            <a:off x="4064739" y="1297446"/>
            <a:ext cx="8039100" cy="4724400"/>
          </a:xfrm>
          <a:prstGeom prst="rect">
            <a:avLst/>
          </a:prstGeom>
        </p:spPr>
      </p:pic>
    </p:spTree>
    <p:extLst>
      <p:ext uri="{BB962C8B-B14F-4D97-AF65-F5344CB8AC3E}">
        <p14:creationId xmlns:p14="http://schemas.microsoft.com/office/powerpoint/2010/main" val="729174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3"/>
          <p:cNvSpPr txBox="1">
            <a:spLocks/>
          </p:cNvSpPr>
          <p:nvPr/>
        </p:nvSpPr>
        <p:spPr>
          <a:xfrm>
            <a:off x="3420817" y="1678238"/>
            <a:ext cx="8609428" cy="4386640"/>
          </a:xfrm>
          <a:prstGeom prst="rect">
            <a:avLst/>
          </a:prstGeom>
        </p:spPr>
        <p:txBody>
          <a:bodyPr vert="horz" lIns="90000" tIns="45720" rIns="91440" bIns="45720" rtlCol="0">
            <a:noAutofit/>
          </a:bodyPr>
          <a:lstStyle>
            <a:lvl1pPr marL="0" indent="0" algn="l" defTabSz="914400" rtl="0" eaLnBrk="1" latinLnBrk="0" hangingPunct="1">
              <a:lnSpc>
                <a:spcPct val="90000"/>
              </a:lnSpc>
              <a:spcBef>
                <a:spcPts val="1000"/>
              </a:spcBef>
              <a:buFont typeface="Arial"/>
              <a:buNone/>
              <a:defRPr sz="3000" kern="1200">
                <a:solidFill>
                  <a:srgbClr val="004D88"/>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pPr>
            <a:r>
              <a:rPr lang="fr-FR" sz="2400" b="1" dirty="0">
                <a:solidFill>
                  <a:schemeClr val="accent1"/>
                </a:solidFill>
                <a:latin typeface="Arial" charset="0"/>
              </a:rPr>
              <a:t>Qu’est-ce que le “Tableau de bord” de l’EUA?</a:t>
            </a:r>
          </a:p>
          <a:p>
            <a:pPr>
              <a:lnSpc>
                <a:spcPct val="100000"/>
              </a:lnSpc>
            </a:pPr>
            <a:endParaRPr lang="fr-FR" b="1" dirty="0"/>
          </a:p>
          <a:p>
            <a:pPr>
              <a:lnSpc>
                <a:spcPct val="100000"/>
              </a:lnSpc>
              <a:spcAft>
                <a:spcPts val="600"/>
              </a:spcAft>
            </a:pPr>
            <a:r>
              <a:rPr lang="fr-FR" sz="2000" dirty="0">
                <a:solidFill>
                  <a:schemeClr val="accent1"/>
                </a:solidFill>
                <a:latin typeface="Arial" charset="0"/>
              </a:rPr>
              <a:t>Un outil unique en son genre, traitant 29 systèmes ESR en Europe (Allemagne: 3 Länder; GB: Angleterre)</a:t>
            </a:r>
          </a:p>
          <a:p>
            <a:pPr>
              <a:lnSpc>
                <a:spcPct val="100000"/>
              </a:lnSpc>
              <a:spcAft>
                <a:spcPts val="600"/>
              </a:spcAft>
            </a:pPr>
            <a:r>
              <a:rPr lang="fr-FR" sz="2000" dirty="0">
                <a:solidFill>
                  <a:schemeClr val="accent1"/>
                </a:solidFill>
                <a:latin typeface="Arial" charset="0"/>
              </a:rPr>
              <a:t>Suivi de l’autonomie en “4D”</a:t>
            </a:r>
          </a:p>
          <a:p>
            <a:pPr>
              <a:lnSpc>
                <a:spcPct val="100000"/>
              </a:lnSpc>
              <a:spcAft>
                <a:spcPts val="600"/>
              </a:spcAft>
            </a:pPr>
            <a:r>
              <a:rPr lang="fr-FR" sz="2000" dirty="0">
                <a:solidFill>
                  <a:schemeClr val="accent1"/>
                </a:solidFill>
                <a:latin typeface="Arial" charset="0"/>
              </a:rPr>
              <a:t>Système de notation et classement des modèles de gouvernance de l’ESR (universités publiques uniquement)</a:t>
            </a:r>
          </a:p>
          <a:p>
            <a:pPr>
              <a:lnSpc>
                <a:spcPct val="100000"/>
              </a:lnSpc>
              <a:spcAft>
                <a:spcPts val="600"/>
              </a:spcAft>
            </a:pPr>
            <a:r>
              <a:rPr lang="fr-FR" sz="2000" dirty="0">
                <a:solidFill>
                  <a:schemeClr val="accent1"/>
                </a:solidFill>
                <a:latin typeface="Arial" charset="0"/>
              </a:rPr>
              <a:t>Nouveauté 2017: “profils” par pays</a:t>
            </a:r>
          </a:p>
        </p:txBody>
      </p:sp>
      <p:sp>
        <p:nvSpPr>
          <p:cNvPr id="12" name="Text Placeholder 11">
            <a:extLst>
              <a:ext uri="{FF2B5EF4-FFF2-40B4-BE49-F238E27FC236}">
                <a16:creationId xmlns:a16="http://schemas.microsoft.com/office/drawing/2014/main" id="{448EFDE3-CBBB-46DC-ACCC-814A842459D2}"/>
              </a:ext>
            </a:extLst>
          </p:cNvPr>
          <p:cNvSpPr>
            <a:spLocks noGrp="1"/>
          </p:cNvSpPr>
          <p:nvPr>
            <p:ph type="body" sz="quarter" idx="23"/>
          </p:nvPr>
        </p:nvSpPr>
        <p:spPr/>
        <p:txBody>
          <a:bodyPr/>
          <a:lstStyle/>
          <a:p>
            <a:endParaRPr lang="en-BE"/>
          </a:p>
        </p:txBody>
      </p:sp>
      <p:sp>
        <p:nvSpPr>
          <p:cNvPr id="3" name="Text Placeholder 2">
            <a:extLst>
              <a:ext uri="{FF2B5EF4-FFF2-40B4-BE49-F238E27FC236}">
                <a16:creationId xmlns:a16="http://schemas.microsoft.com/office/drawing/2014/main" id="{C7CD4D9E-D2FA-4895-B6BC-DD50BAAEF7F9}"/>
              </a:ext>
            </a:extLst>
          </p:cNvPr>
          <p:cNvSpPr>
            <a:spLocks noGrp="1"/>
          </p:cNvSpPr>
          <p:nvPr>
            <p:ph type="body" idx="1"/>
          </p:nvPr>
        </p:nvSpPr>
        <p:spPr/>
        <p:txBody>
          <a:bodyPr/>
          <a:lstStyle/>
          <a:p>
            <a:endParaRPr lang="en-BE"/>
          </a:p>
        </p:txBody>
      </p:sp>
      <p:sp>
        <p:nvSpPr>
          <p:cNvPr id="4" name="Date Placeholder 2"/>
          <p:cNvSpPr>
            <a:spLocks noGrp="1"/>
          </p:cNvSpPr>
          <p:nvPr>
            <p:ph type="dt" sz="half" idx="4294967295"/>
          </p:nvPr>
        </p:nvSpPr>
        <p:spPr>
          <a:xfrm>
            <a:off x="9702800" y="6492875"/>
            <a:ext cx="2489200" cy="365125"/>
          </a:xfrm>
        </p:spPr>
        <p:txBody>
          <a:bodyPr/>
          <a:lstStyle/>
          <a:p>
            <a:r>
              <a:rPr lang="en-US"/>
              <a:t>29/06/2017</a:t>
            </a:r>
            <a:endParaRPr lang="en-US" dirty="0"/>
          </a:p>
        </p:txBody>
      </p:sp>
      <p:pic>
        <p:nvPicPr>
          <p:cNvPr id="2" name="Picture 1"/>
          <p:cNvPicPr>
            <a:picLocks noChangeAspect="1"/>
          </p:cNvPicPr>
          <p:nvPr/>
        </p:nvPicPr>
        <p:blipFill>
          <a:blip r:embed="rId3"/>
          <a:stretch>
            <a:fillRect/>
          </a:stretch>
        </p:blipFill>
        <p:spPr>
          <a:xfrm flipH="1">
            <a:off x="361506" y="2413664"/>
            <a:ext cx="2870791" cy="3190875"/>
          </a:xfrm>
          <a:prstGeom prst="rect">
            <a:avLst/>
          </a:prstGeom>
        </p:spPr>
      </p:pic>
      <p:pic>
        <p:nvPicPr>
          <p:cNvPr id="8" name="Picture 7"/>
          <p:cNvPicPr>
            <a:picLocks noChangeAspect="1"/>
          </p:cNvPicPr>
          <p:nvPr/>
        </p:nvPicPr>
        <p:blipFill>
          <a:blip r:embed="rId4"/>
          <a:stretch>
            <a:fillRect/>
          </a:stretch>
        </p:blipFill>
        <p:spPr>
          <a:xfrm>
            <a:off x="2736997" y="2941678"/>
            <a:ext cx="466725" cy="485775"/>
          </a:xfrm>
          <a:prstGeom prst="rect">
            <a:avLst/>
          </a:prstGeom>
        </p:spPr>
      </p:pic>
      <p:pic>
        <p:nvPicPr>
          <p:cNvPr id="9" name="Picture 8"/>
          <p:cNvPicPr>
            <a:picLocks noChangeAspect="1"/>
          </p:cNvPicPr>
          <p:nvPr/>
        </p:nvPicPr>
        <p:blipFill>
          <a:blip r:embed="rId5"/>
          <a:stretch>
            <a:fillRect/>
          </a:stretch>
        </p:blipFill>
        <p:spPr>
          <a:xfrm>
            <a:off x="2736997" y="3427453"/>
            <a:ext cx="476250" cy="504825"/>
          </a:xfrm>
          <a:prstGeom prst="rect">
            <a:avLst/>
          </a:prstGeom>
        </p:spPr>
      </p:pic>
      <p:pic>
        <p:nvPicPr>
          <p:cNvPr id="10" name="Picture 9"/>
          <p:cNvPicPr>
            <a:picLocks noChangeAspect="1"/>
          </p:cNvPicPr>
          <p:nvPr/>
        </p:nvPicPr>
        <p:blipFill>
          <a:blip r:embed="rId6"/>
          <a:stretch>
            <a:fillRect/>
          </a:stretch>
        </p:blipFill>
        <p:spPr>
          <a:xfrm>
            <a:off x="2717946" y="3932278"/>
            <a:ext cx="504825" cy="495300"/>
          </a:xfrm>
          <a:prstGeom prst="rect">
            <a:avLst/>
          </a:prstGeom>
        </p:spPr>
      </p:pic>
      <p:pic>
        <p:nvPicPr>
          <p:cNvPr id="11" name="Picture 10"/>
          <p:cNvPicPr>
            <a:picLocks noChangeAspect="1"/>
          </p:cNvPicPr>
          <p:nvPr/>
        </p:nvPicPr>
        <p:blipFill>
          <a:blip r:embed="rId7"/>
          <a:stretch>
            <a:fillRect/>
          </a:stretch>
        </p:blipFill>
        <p:spPr>
          <a:xfrm>
            <a:off x="2736997" y="4418053"/>
            <a:ext cx="504825" cy="485775"/>
          </a:xfrm>
          <a:prstGeom prst="rect">
            <a:avLst/>
          </a:prstGeom>
        </p:spPr>
      </p:pic>
    </p:spTree>
    <p:extLst>
      <p:ext uri="{BB962C8B-B14F-4D97-AF65-F5344CB8AC3E}">
        <p14:creationId xmlns:p14="http://schemas.microsoft.com/office/powerpoint/2010/main" val="3780866561"/>
      </p:ext>
    </p:extLst>
  </p:cSld>
  <p:clrMapOvr>
    <a:masterClrMapping/>
  </p:clrMapOvr>
  <mc:AlternateContent xmlns:mc="http://schemas.openxmlformats.org/markup-compatibility/2006" xmlns:p14="http://schemas.microsoft.com/office/powerpoint/2010/main">
    <mc:Choice Requires="p14">
      <p:transition spd="slow" p14:dur="2000" advTm="4179"/>
    </mc:Choice>
    <mc:Fallback xmlns="">
      <p:transition spd="slow" advTm="4179"/>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1786179"/>
              </p:ext>
            </p:extLst>
          </p:nvPr>
        </p:nvGraphicFramePr>
        <p:xfrm>
          <a:off x="442349" y="1203960"/>
          <a:ext cx="11281880" cy="4450080"/>
        </p:xfrm>
        <a:graphic>
          <a:graphicData uri="http://schemas.openxmlformats.org/drawingml/2006/table">
            <a:tbl>
              <a:tblPr firstRow="1" bandRow="1">
                <a:tableStyleId>{69012ECD-51FC-41F1-AA8D-1B2483CD663E}</a:tableStyleId>
              </a:tblPr>
              <a:tblGrid>
                <a:gridCol w="2664000">
                  <a:extLst>
                    <a:ext uri="{9D8B030D-6E8A-4147-A177-3AD203B41FA5}">
                      <a16:colId xmlns:a16="http://schemas.microsoft.com/office/drawing/2014/main" val="20000"/>
                    </a:ext>
                  </a:extLst>
                </a:gridCol>
                <a:gridCol w="208800">
                  <a:extLst>
                    <a:ext uri="{9D8B030D-6E8A-4147-A177-3AD203B41FA5}">
                      <a16:colId xmlns:a16="http://schemas.microsoft.com/office/drawing/2014/main" val="20001"/>
                    </a:ext>
                  </a:extLst>
                </a:gridCol>
                <a:gridCol w="266400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664000">
                  <a:extLst>
                    <a:ext uri="{9D8B030D-6E8A-4147-A177-3AD203B41FA5}">
                      <a16:colId xmlns:a16="http://schemas.microsoft.com/office/drawing/2014/main" val="20004"/>
                    </a:ext>
                  </a:extLst>
                </a:gridCol>
                <a:gridCol w="208800">
                  <a:extLst>
                    <a:ext uri="{9D8B030D-6E8A-4147-A177-3AD203B41FA5}">
                      <a16:colId xmlns:a16="http://schemas.microsoft.com/office/drawing/2014/main" val="20005"/>
                    </a:ext>
                  </a:extLst>
                </a:gridCol>
                <a:gridCol w="2664000">
                  <a:extLst>
                    <a:ext uri="{9D8B030D-6E8A-4147-A177-3AD203B41FA5}">
                      <a16:colId xmlns:a16="http://schemas.microsoft.com/office/drawing/2014/main" val="20006"/>
                    </a:ext>
                  </a:extLst>
                </a:gridCol>
              </a:tblGrid>
              <a:tr h="321347">
                <a:tc>
                  <a:txBody>
                    <a:bodyPr/>
                    <a:lstStyle/>
                    <a:p>
                      <a:pPr algn="ctr"/>
                      <a:r>
                        <a:rPr lang="en-US" sz="2000" dirty="0" err="1"/>
                        <a:t>Autonomie</a:t>
                      </a:r>
                      <a:r>
                        <a:rPr lang="en-US" sz="2000" dirty="0"/>
                        <a:t> </a:t>
                      </a:r>
                      <a:r>
                        <a:rPr lang="en-US" sz="2000" dirty="0" err="1"/>
                        <a:t>organisationnelle</a:t>
                      </a:r>
                      <a:endParaRPr lang="en-US" sz="2000" dirty="0">
                        <a:solidFill>
                          <a:schemeClr val="bg1"/>
                        </a:solidFill>
                      </a:endParaRPr>
                    </a:p>
                  </a:txBody>
                  <a:tcPr/>
                </a:tc>
                <a:tc>
                  <a:txBody>
                    <a:bodyPr/>
                    <a:lstStyle/>
                    <a:p>
                      <a:pPr algn="ctr"/>
                      <a:endParaRPr lang="en-US" sz="2000" dirty="0"/>
                    </a:p>
                  </a:txBody>
                  <a:tcPr marL="0" marR="0" marT="0" marB="0"/>
                </a:tc>
                <a:tc>
                  <a:txBody>
                    <a:bodyPr/>
                    <a:lstStyle/>
                    <a:p>
                      <a:pPr algn="ctr"/>
                      <a:r>
                        <a:rPr lang="en-US" sz="2000" dirty="0" err="1"/>
                        <a:t>Autonomie</a:t>
                      </a:r>
                      <a:r>
                        <a:rPr lang="en-US" sz="2000" baseline="0" dirty="0"/>
                        <a:t> </a:t>
                      </a:r>
                      <a:r>
                        <a:rPr lang="en-US" sz="2000" baseline="0" dirty="0" err="1"/>
                        <a:t>financière</a:t>
                      </a:r>
                      <a:endParaRPr lang="en-US" sz="2000" dirty="0">
                        <a:solidFill>
                          <a:schemeClr val="bg1"/>
                        </a:solidFill>
                      </a:endParaRPr>
                    </a:p>
                  </a:txBody>
                  <a:tcPr/>
                </a:tc>
                <a:tc>
                  <a:txBody>
                    <a:bodyPr/>
                    <a:lstStyle/>
                    <a:p>
                      <a:pPr algn="ctr"/>
                      <a:endParaRPr lang="en-US" sz="2000" dirty="0">
                        <a:solidFill>
                          <a:schemeClr val="bg1"/>
                        </a:solidFill>
                      </a:endParaRPr>
                    </a:p>
                  </a:txBody>
                  <a:tcPr/>
                </a:tc>
                <a:tc>
                  <a:txBody>
                    <a:bodyPr/>
                    <a:lstStyle/>
                    <a:p>
                      <a:pPr algn="ctr"/>
                      <a:r>
                        <a:rPr lang="en-US" sz="2000" dirty="0" err="1"/>
                        <a:t>Ressources</a:t>
                      </a:r>
                      <a:r>
                        <a:rPr lang="en-US" sz="2000" dirty="0"/>
                        <a:t> </a:t>
                      </a:r>
                      <a:r>
                        <a:rPr lang="en-US" sz="2000" dirty="0" err="1"/>
                        <a:t>humaines</a:t>
                      </a:r>
                      <a:endParaRPr lang="en-US" sz="2000" dirty="0">
                        <a:solidFill>
                          <a:schemeClr val="bg1"/>
                        </a:solidFill>
                      </a:endParaRPr>
                    </a:p>
                  </a:txBody>
                  <a:tcPr/>
                </a:tc>
                <a:tc>
                  <a:txBody>
                    <a:bodyPr/>
                    <a:lstStyle/>
                    <a:p>
                      <a:pPr algn="ctr"/>
                      <a:endParaRPr lang="en-US" sz="2000" dirty="0">
                        <a:solidFill>
                          <a:schemeClr val="bg1"/>
                        </a:solidFill>
                      </a:endParaRPr>
                    </a:p>
                  </a:txBody>
                  <a:tcPr/>
                </a:tc>
                <a:tc>
                  <a:txBody>
                    <a:bodyPr/>
                    <a:lstStyle/>
                    <a:p>
                      <a:pPr algn="ctr"/>
                      <a:r>
                        <a:rPr lang="en-US" sz="2000" dirty="0" err="1"/>
                        <a:t>Autonomie</a:t>
                      </a:r>
                      <a:r>
                        <a:rPr lang="en-US" sz="2000" baseline="0" dirty="0"/>
                        <a:t> </a:t>
                      </a:r>
                      <a:r>
                        <a:rPr lang="en-US" sz="2000" baseline="0" dirty="0" err="1"/>
                        <a:t>académique</a:t>
                      </a:r>
                      <a:endParaRPr lang="en-US" sz="2000" dirty="0">
                        <a:solidFill>
                          <a:schemeClr val="bg1"/>
                        </a:solidFill>
                      </a:endParaRPr>
                    </a:p>
                  </a:txBody>
                  <a:tcPr/>
                </a:tc>
                <a:extLst>
                  <a:ext uri="{0D108BD9-81ED-4DB2-BD59-A6C34878D82A}">
                    <a16:rowId xmlns:a16="http://schemas.microsoft.com/office/drawing/2014/main" val="10000"/>
                  </a:ext>
                </a:extLst>
              </a:tr>
              <a:tr h="3418126">
                <a:tc>
                  <a:txBody>
                    <a:bodyPr/>
                    <a:lstStyle/>
                    <a:p>
                      <a:pPr marL="457200" indent="-457200" algn="l" defTabSz="914400" rtl="0" eaLnBrk="1" latinLnBrk="0" hangingPunct="1">
                        <a:buFont typeface="Arial" panose="020B0604020202020204" pitchFamily="34" charset="0"/>
                        <a:buChar char="•"/>
                      </a:pPr>
                      <a:r>
                        <a:rPr lang="en-US" sz="1600" kern="1200" dirty="0" err="1"/>
                        <a:t>Procédure</a:t>
                      </a:r>
                      <a:r>
                        <a:rPr lang="en-US" sz="1600" kern="1200" dirty="0"/>
                        <a:t> de </a:t>
                      </a:r>
                      <a:r>
                        <a:rPr lang="fr-FR" sz="1600" kern="1200" noProof="0" dirty="0"/>
                        <a:t>sélection</a:t>
                      </a:r>
                      <a:r>
                        <a:rPr lang="en-US" sz="1600" kern="1200" dirty="0"/>
                        <a:t> du chef </a:t>
                      </a:r>
                      <a:r>
                        <a:rPr lang="en-US" sz="1600" kern="1200" dirty="0" err="1"/>
                        <a:t>d’établissement</a:t>
                      </a:r>
                      <a:endParaRPr lang="en-US" sz="1600" kern="1200" dirty="0"/>
                    </a:p>
                    <a:p>
                      <a:pPr marL="457200" indent="-457200" algn="l" defTabSz="914400" rtl="0" eaLnBrk="1" latinLnBrk="0" hangingPunct="1">
                        <a:buFont typeface="Arial" panose="020B0604020202020204" pitchFamily="34" charset="0"/>
                        <a:buChar char="•"/>
                      </a:pPr>
                      <a:r>
                        <a:rPr lang="en-US" sz="1600" kern="1200" dirty="0" err="1"/>
                        <a:t>Critères</a:t>
                      </a:r>
                      <a:r>
                        <a:rPr lang="en-US" sz="1600" kern="1200" dirty="0"/>
                        <a:t> de </a:t>
                      </a:r>
                      <a:r>
                        <a:rPr lang="en-US" sz="1600" kern="1200" dirty="0" err="1"/>
                        <a:t>sélection</a:t>
                      </a:r>
                      <a:r>
                        <a:rPr lang="en-US" sz="1600" kern="1200" dirty="0"/>
                        <a:t> du chef </a:t>
                      </a:r>
                      <a:r>
                        <a:rPr lang="en-US" sz="1600" kern="1200" noProof="1"/>
                        <a:t>d’établissement</a:t>
                      </a:r>
                    </a:p>
                    <a:p>
                      <a:pPr marL="457200" indent="-457200" algn="l" defTabSz="914400" rtl="0" eaLnBrk="1" latinLnBrk="0" hangingPunct="1">
                        <a:buFont typeface="Arial" panose="020B0604020202020204" pitchFamily="34" charset="0"/>
                        <a:buChar char="•"/>
                      </a:pPr>
                      <a:r>
                        <a:rPr lang="en-US" sz="1600" kern="1200" dirty="0" err="1"/>
                        <a:t>Révocation</a:t>
                      </a:r>
                      <a:r>
                        <a:rPr lang="en-US" sz="1600" kern="1200" dirty="0"/>
                        <a:t> du chef </a:t>
                      </a:r>
                      <a:r>
                        <a:rPr lang="en-US" sz="1600" kern="1200" dirty="0" err="1"/>
                        <a:t>d’établissement</a:t>
                      </a:r>
                      <a:endParaRPr lang="en-US" sz="1600" kern="1200" dirty="0"/>
                    </a:p>
                    <a:p>
                      <a:pPr marL="457200" indent="-457200" algn="l" defTabSz="914400" rtl="0" eaLnBrk="1" latinLnBrk="0" hangingPunct="1">
                        <a:buFont typeface="Arial" panose="020B0604020202020204" pitchFamily="34" charset="0"/>
                        <a:buChar char="•"/>
                      </a:pPr>
                      <a:r>
                        <a:rPr lang="en-US" sz="1600" kern="1200" dirty="0" err="1"/>
                        <a:t>Durée</a:t>
                      </a:r>
                      <a:r>
                        <a:rPr lang="en-US" sz="1600" kern="1200" dirty="0"/>
                        <a:t> du </a:t>
                      </a:r>
                      <a:r>
                        <a:rPr lang="en-US" sz="1600" kern="1200" dirty="0" err="1"/>
                        <a:t>mandat</a:t>
                      </a:r>
                      <a:r>
                        <a:rPr lang="en-US" sz="1600" kern="1200" dirty="0"/>
                        <a:t> du chef </a:t>
                      </a:r>
                      <a:r>
                        <a:rPr lang="en-US" sz="1600" kern="1200" dirty="0" err="1"/>
                        <a:t>d’établissement</a:t>
                      </a:r>
                      <a:endParaRPr lang="en-US" sz="1600" kern="1200" dirty="0"/>
                    </a:p>
                    <a:p>
                      <a:pPr marL="457200" indent="-457200" algn="l" defTabSz="914400" rtl="0" eaLnBrk="1" latinLnBrk="0" hangingPunct="1">
                        <a:buFont typeface="Arial" panose="020B0604020202020204" pitchFamily="34" charset="0"/>
                        <a:buChar char="•"/>
                      </a:pPr>
                      <a:r>
                        <a:rPr lang="en-US" sz="1600" kern="1200" dirty="0"/>
                        <a:t>Inclusion et </a:t>
                      </a:r>
                      <a:r>
                        <a:rPr lang="en-US" sz="1600" kern="1200" dirty="0" err="1"/>
                        <a:t>sélection</a:t>
                      </a:r>
                      <a:r>
                        <a:rPr lang="en-US" sz="1600" kern="1200" dirty="0"/>
                        <a:t> de </a:t>
                      </a:r>
                      <a:r>
                        <a:rPr lang="en-US" sz="1600" kern="1200" dirty="0" err="1"/>
                        <a:t>membres</a:t>
                      </a:r>
                      <a:r>
                        <a:rPr lang="en-US" sz="1600" kern="1200" dirty="0"/>
                        <a:t> </a:t>
                      </a:r>
                      <a:r>
                        <a:rPr lang="en-US" sz="1600" kern="1200" dirty="0" err="1"/>
                        <a:t>externes</a:t>
                      </a:r>
                      <a:r>
                        <a:rPr lang="en-US" sz="1600" kern="1200" dirty="0"/>
                        <a:t> </a:t>
                      </a:r>
                      <a:r>
                        <a:rPr lang="en-US" sz="1600" kern="1200" dirty="0" err="1"/>
                        <a:t>dans</a:t>
                      </a:r>
                      <a:r>
                        <a:rPr lang="en-US" sz="1600" kern="1200" dirty="0"/>
                        <a:t> les instances </a:t>
                      </a:r>
                      <a:r>
                        <a:rPr lang="en-US" sz="1600" kern="1200" dirty="0" err="1"/>
                        <a:t>dirigeantes</a:t>
                      </a:r>
                      <a:endParaRPr lang="en-US" sz="1600" kern="1200" dirty="0"/>
                    </a:p>
                    <a:p>
                      <a:pPr marL="457200" indent="-457200" algn="l" defTabSz="914400" rtl="0" eaLnBrk="1" latinLnBrk="0" hangingPunct="1">
                        <a:buFont typeface="Arial" panose="020B0604020202020204" pitchFamily="34" charset="0"/>
                        <a:buChar char="•"/>
                      </a:pPr>
                      <a:r>
                        <a:rPr lang="en-US" sz="1600" kern="1200" dirty="0" err="1"/>
                        <a:t>Mise</a:t>
                      </a:r>
                      <a:r>
                        <a:rPr lang="en-US" sz="1600" kern="1200" dirty="0"/>
                        <a:t> </a:t>
                      </a:r>
                      <a:r>
                        <a:rPr lang="en-US" sz="1600" kern="1200" dirty="0" err="1"/>
                        <a:t>en</a:t>
                      </a:r>
                      <a:r>
                        <a:rPr lang="en-US" sz="1600" kern="1200" dirty="0"/>
                        <a:t> place des structures </a:t>
                      </a:r>
                      <a:r>
                        <a:rPr lang="en-US" sz="1600" kern="1200" dirty="0" err="1"/>
                        <a:t>académiques</a:t>
                      </a:r>
                      <a:endParaRPr lang="en-US" sz="1600" kern="1200" dirty="0"/>
                    </a:p>
                    <a:p>
                      <a:pPr marL="457200" indent="-457200" algn="l" defTabSz="914400" rtl="0" eaLnBrk="1" latinLnBrk="0" hangingPunct="1">
                        <a:buFont typeface="Arial" panose="020B0604020202020204" pitchFamily="34" charset="0"/>
                        <a:buChar char="•"/>
                      </a:pPr>
                      <a:r>
                        <a:rPr lang="en-US" sz="1600" kern="1200" dirty="0" err="1"/>
                        <a:t>Création</a:t>
                      </a:r>
                      <a:r>
                        <a:rPr lang="en-US" sz="1600" kern="1200" dirty="0"/>
                        <a:t> </a:t>
                      </a:r>
                      <a:r>
                        <a:rPr lang="en-US" sz="1600" kern="1200" dirty="0" err="1"/>
                        <a:t>d’entités</a:t>
                      </a:r>
                      <a:r>
                        <a:rPr lang="en-US" sz="1600" kern="1200" dirty="0"/>
                        <a:t> </a:t>
                      </a:r>
                      <a:r>
                        <a:rPr lang="en-US" sz="1600" kern="1200" dirty="0" err="1"/>
                        <a:t>juridiques</a:t>
                      </a:r>
                      <a:endParaRPr lang="en-US" sz="1600" kern="1200" dirty="0">
                        <a:solidFill>
                          <a:schemeClr val="accent1"/>
                        </a:solidFill>
                        <a:latin typeface="Arial" charset="0"/>
                        <a:ea typeface="+mn-ea"/>
                        <a:cs typeface="+mn-cs"/>
                      </a:endParaRPr>
                    </a:p>
                  </a:txBody>
                  <a:tcPr/>
                </a:tc>
                <a:tc>
                  <a:txBody>
                    <a:bodyPr/>
                    <a:lstStyle/>
                    <a:p>
                      <a:endParaRPr lang="en-US" sz="1600" dirty="0"/>
                    </a:p>
                  </a:txBody>
                  <a:tcPr/>
                </a:tc>
                <a:tc>
                  <a:txBody>
                    <a:bodyPr/>
                    <a:lstStyle/>
                    <a:p>
                      <a:pPr marL="457200" indent="-457200" algn="l" defTabSz="914400" rtl="0" eaLnBrk="1" latinLnBrk="0" hangingPunct="1">
                        <a:buFont typeface="Arial" panose="020B0604020202020204" pitchFamily="34" charset="0"/>
                        <a:buChar char="•"/>
                      </a:pPr>
                      <a:r>
                        <a:rPr lang="en-US" sz="1600" kern="1200" dirty="0" err="1"/>
                        <a:t>Période</a:t>
                      </a:r>
                      <a:r>
                        <a:rPr lang="en-US" sz="1600" kern="1200" dirty="0"/>
                        <a:t> et type de </a:t>
                      </a:r>
                      <a:r>
                        <a:rPr lang="en-US" sz="1600" kern="1200" dirty="0" err="1"/>
                        <a:t>financement</a:t>
                      </a:r>
                      <a:r>
                        <a:rPr lang="en-US" sz="1600" kern="1200" dirty="0"/>
                        <a:t> public</a:t>
                      </a:r>
                    </a:p>
                    <a:p>
                      <a:pPr marL="457200" indent="-457200" algn="l" defTabSz="914400" rtl="0" eaLnBrk="1" latinLnBrk="0" hangingPunct="1">
                        <a:buFont typeface="Arial" panose="020B0604020202020204" pitchFamily="34" charset="0"/>
                        <a:buChar char="•"/>
                      </a:pPr>
                      <a:r>
                        <a:rPr lang="en-US" sz="1600" kern="1200" dirty="0" err="1"/>
                        <a:t>Création</a:t>
                      </a:r>
                      <a:r>
                        <a:rPr lang="en-US" sz="1600" kern="1200" dirty="0"/>
                        <a:t> de </a:t>
                      </a:r>
                      <a:r>
                        <a:rPr lang="fr-FR" sz="1600" kern="1200" noProof="0" dirty="0"/>
                        <a:t>réserves</a:t>
                      </a:r>
                      <a:r>
                        <a:rPr lang="en-US" sz="1600" kern="1200" dirty="0"/>
                        <a:t> </a:t>
                      </a:r>
                      <a:r>
                        <a:rPr lang="en-US" sz="1600" kern="1200" dirty="0" err="1"/>
                        <a:t>budgétaires</a:t>
                      </a:r>
                      <a:endParaRPr lang="en-US" sz="1600" kern="1200" dirty="0"/>
                    </a:p>
                    <a:p>
                      <a:pPr marL="457200" indent="-457200" algn="l" defTabSz="914400" rtl="0" eaLnBrk="1" latinLnBrk="0" hangingPunct="1">
                        <a:buFont typeface="Arial" panose="020B0604020202020204" pitchFamily="34" charset="0"/>
                        <a:buChar char="•"/>
                      </a:pPr>
                      <a:r>
                        <a:rPr lang="en-US" sz="1600" kern="1200" dirty="0" err="1"/>
                        <a:t>Capacité</a:t>
                      </a:r>
                      <a:r>
                        <a:rPr lang="en-US" sz="1600" kern="1200" dirty="0"/>
                        <a:t> à </a:t>
                      </a:r>
                      <a:r>
                        <a:rPr lang="en-US" sz="1600" kern="1200" dirty="0" err="1"/>
                        <a:t>contracter</a:t>
                      </a:r>
                      <a:r>
                        <a:rPr lang="en-US" sz="1600" kern="1200" dirty="0"/>
                        <a:t> des </a:t>
                      </a:r>
                      <a:r>
                        <a:rPr lang="en-US" sz="1600" kern="1200" dirty="0" err="1"/>
                        <a:t>emprunts</a:t>
                      </a:r>
                      <a:endParaRPr lang="en-US" sz="1600" kern="1200" dirty="0"/>
                    </a:p>
                    <a:p>
                      <a:pPr marL="457200" indent="-457200" algn="l" defTabSz="914400" rtl="0" eaLnBrk="1" latinLnBrk="0" hangingPunct="1">
                        <a:buFont typeface="Arial" panose="020B0604020202020204" pitchFamily="34" charset="0"/>
                        <a:buChar char="•"/>
                      </a:pPr>
                      <a:r>
                        <a:rPr lang="fr-FR" sz="1600" kern="1200" noProof="0" dirty="0"/>
                        <a:t>Propriété</a:t>
                      </a:r>
                      <a:r>
                        <a:rPr lang="en-US" sz="1600" kern="1200" dirty="0"/>
                        <a:t> des </a:t>
                      </a:r>
                      <a:r>
                        <a:rPr lang="en-US" sz="1600" kern="1200" dirty="0" err="1"/>
                        <a:t>bâtiments</a:t>
                      </a:r>
                      <a:endParaRPr lang="en-US" sz="1600" kern="1200" dirty="0"/>
                    </a:p>
                    <a:p>
                      <a:pPr marL="457200" indent="-457200" algn="l" defTabSz="914400" rtl="0" eaLnBrk="1" latinLnBrk="0" hangingPunct="1">
                        <a:buFont typeface="Arial" panose="020B0604020202020204" pitchFamily="34" charset="0"/>
                        <a:buChar char="•"/>
                      </a:pPr>
                      <a:r>
                        <a:rPr lang="en-US" sz="1600" kern="1200" dirty="0"/>
                        <a:t>Droits </a:t>
                      </a:r>
                      <a:r>
                        <a:rPr lang="en-US" sz="1600" kern="1200" dirty="0" err="1"/>
                        <a:t>d’inscription</a:t>
                      </a:r>
                      <a:r>
                        <a:rPr lang="en-US" sz="1600" kern="1200" dirty="0"/>
                        <a:t> aux </a:t>
                      </a:r>
                      <a:r>
                        <a:rPr lang="en-US" sz="1600" kern="1200" dirty="0" err="1"/>
                        <a:t>étudiants</a:t>
                      </a:r>
                      <a:r>
                        <a:rPr lang="en-US" sz="1600" kern="1200" dirty="0"/>
                        <a:t> </a:t>
                      </a:r>
                      <a:r>
                        <a:rPr lang="en-US" sz="1600" kern="1200" dirty="0" err="1"/>
                        <a:t>nationaux</a:t>
                      </a:r>
                      <a:r>
                        <a:rPr lang="en-US" sz="1600" kern="1200" dirty="0"/>
                        <a:t>/UE</a:t>
                      </a:r>
                    </a:p>
                    <a:p>
                      <a:pPr marL="457200" indent="-457200" algn="l" defTabSz="914400" rtl="0" eaLnBrk="1" latinLnBrk="0" hangingPunct="1">
                        <a:buFont typeface="Arial" panose="020B0604020202020204" pitchFamily="34" charset="0"/>
                        <a:buChar char="•"/>
                      </a:pPr>
                      <a:r>
                        <a:rPr lang="en-US" sz="1600" kern="1200" dirty="0"/>
                        <a:t>Droits </a:t>
                      </a:r>
                      <a:r>
                        <a:rPr lang="en-US" sz="1600" kern="1200" dirty="0" err="1"/>
                        <a:t>d’inscription</a:t>
                      </a:r>
                      <a:r>
                        <a:rPr lang="en-US" sz="1600" kern="1200" dirty="0"/>
                        <a:t> aux </a:t>
                      </a:r>
                      <a:r>
                        <a:rPr lang="en-US" sz="1600" kern="1200" dirty="0" err="1"/>
                        <a:t>étudiants</a:t>
                      </a:r>
                      <a:r>
                        <a:rPr lang="en-US" sz="1600" kern="1200" dirty="0"/>
                        <a:t> hors UE</a:t>
                      </a:r>
                      <a:endParaRPr lang="en-US" sz="1600" kern="1200" dirty="0">
                        <a:solidFill>
                          <a:schemeClr val="accent1"/>
                        </a:solidFill>
                        <a:latin typeface="Arial" charset="0"/>
                        <a:ea typeface="+mn-ea"/>
                        <a:cs typeface="+mn-cs"/>
                      </a:endParaRPr>
                    </a:p>
                  </a:txBody>
                  <a:tcPr/>
                </a:tc>
                <a:tc>
                  <a:txBody>
                    <a:bodyPr/>
                    <a:lstStyle/>
                    <a:p>
                      <a:endParaRPr lang="en-US" sz="1600" dirty="0"/>
                    </a:p>
                  </a:txBody>
                  <a:tcPr/>
                </a:tc>
                <a:tc>
                  <a:txBody>
                    <a:bodyPr/>
                    <a:lstStyle/>
                    <a:p>
                      <a:pPr marL="457200" indent="-457200" algn="l" defTabSz="914400" rtl="0" eaLnBrk="1" latinLnBrk="0" hangingPunct="1">
                        <a:buFont typeface="Arial" panose="020B0604020202020204" pitchFamily="34" charset="0"/>
                        <a:buChar char="•"/>
                      </a:pPr>
                      <a:r>
                        <a:rPr lang="en-US" sz="1600" kern="1200" dirty="0" err="1"/>
                        <a:t>Procédures</a:t>
                      </a:r>
                      <a:r>
                        <a:rPr lang="en-US" sz="1600" kern="1200" dirty="0"/>
                        <a:t> de </a:t>
                      </a:r>
                      <a:r>
                        <a:rPr lang="en-US" sz="1600" kern="1200" dirty="0" err="1"/>
                        <a:t>recrutement</a:t>
                      </a:r>
                      <a:r>
                        <a:rPr lang="en-US" sz="1600" kern="1200" dirty="0"/>
                        <a:t> (personnel </a:t>
                      </a:r>
                      <a:r>
                        <a:rPr lang="en-US" sz="1600" kern="1200" dirty="0" err="1"/>
                        <a:t>académique</a:t>
                      </a:r>
                      <a:r>
                        <a:rPr lang="en-US" sz="1600" kern="1200" dirty="0"/>
                        <a:t>/</a:t>
                      </a:r>
                      <a:r>
                        <a:rPr lang="en-US" sz="1600" kern="1200" dirty="0" err="1"/>
                        <a:t>administratif</a:t>
                      </a:r>
                      <a:r>
                        <a:rPr lang="en-US" sz="1600" kern="1200" dirty="0"/>
                        <a:t> de haut rang)</a:t>
                      </a:r>
                    </a:p>
                    <a:p>
                      <a:pPr marL="457200" indent="-457200" algn="l" defTabSz="914400" rtl="0" eaLnBrk="1" latinLnBrk="0" hangingPunct="1">
                        <a:buFont typeface="Arial" panose="020B0604020202020204" pitchFamily="34" charset="0"/>
                        <a:buChar char="•"/>
                      </a:pPr>
                      <a:r>
                        <a:rPr lang="en-US" sz="1600" kern="1200" dirty="0" err="1"/>
                        <a:t>Rémunérations</a:t>
                      </a:r>
                      <a:endParaRPr lang="en-US" sz="1600" kern="1200" dirty="0"/>
                    </a:p>
                    <a:p>
                      <a:pPr marL="457200" indent="-457200" algn="l" defTabSz="914400" rtl="0" eaLnBrk="1" latinLnBrk="0" hangingPunct="1">
                        <a:buFont typeface="Arial" panose="020B0604020202020204" pitchFamily="34" charset="0"/>
                        <a:buChar char="•"/>
                      </a:pPr>
                      <a:r>
                        <a:rPr lang="en-US" sz="1600" kern="1200" dirty="0" err="1"/>
                        <a:t>Licenciements</a:t>
                      </a:r>
                      <a:endParaRPr lang="en-US" sz="1600" kern="1200" dirty="0"/>
                    </a:p>
                    <a:p>
                      <a:pPr marL="457200" indent="-457200" algn="l" defTabSz="914400" rtl="0" eaLnBrk="1" latinLnBrk="0" hangingPunct="1">
                        <a:buFont typeface="Arial" panose="020B0604020202020204" pitchFamily="34" charset="0"/>
                        <a:buChar char="•"/>
                      </a:pPr>
                      <a:r>
                        <a:rPr lang="en-US" sz="1600" kern="1200" dirty="0" err="1"/>
                        <a:t>Avancements</a:t>
                      </a:r>
                      <a:endParaRPr lang="en-US" sz="1600" kern="1200" dirty="0">
                        <a:solidFill>
                          <a:schemeClr val="accent1"/>
                        </a:solidFill>
                        <a:latin typeface="Arial" charset="0"/>
                        <a:ea typeface="+mn-ea"/>
                        <a:cs typeface="+mn-cs"/>
                      </a:endParaRPr>
                    </a:p>
                  </a:txBody>
                  <a:tcPr/>
                </a:tc>
                <a:tc>
                  <a:txBody>
                    <a:bodyPr/>
                    <a:lstStyle/>
                    <a:p>
                      <a:endParaRPr lang="en-US" sz="1600" dirty="0"/>
                    </a:p>
                  </a:txBody>
                  <a:tcPr/>
                </a:tc>
                <a:tc>
                  <a:txBody>
                    <a:bodyPr/>
                    <a:lstStyle/>
                    <a:p>
                      <a:pPr marL="457200" indent="-457200" algn="l" defTabSz="914400" rtl="0" eaLnBrk="1" latinLnBrk="0" hangingPunct="1">
                        <a:buFont typeface="Arial" panose="020B0604020202020204" pitchFamily="34" charset="0"/>
                        <a:buChar char="•"/>
                      </a:pPr>
                      <a:r>
                        <a:rPr lang="en-US" sz="1600" kern="1200" dirty="0" err="1"/>
                        <a:t>Nombre</a:t>
                      </a:r>
                      <a:r>
                        <a:rPr lang="en-US" sz="1600" kern="1200" dirty="0"/>
                        <a:t> </a:t>
                      </a:r>
                      <a:r>
                        <a:rPr lang="en-US" sz="1600" kern="1200" dirty="0" err="1"/>
                        <a:t>d’étudiants</a:t>
                      </a:r>
                      <a:endParaRPr lang="en-US" sz="1600" kern="1200" dirty="0"/>
                    </a:p>
                    <a:p>
                      <a:pPr marL="457200" indent="-457200" algn="l" defTabSz="914400" rtl="0" eaLnBrk="1" latinLnBrk="0" hangingPunct="1">
                        <a:buFont typeface="Arial" panose="020B0604020202020204" pitchFamily="34" charset="0"/>
                        <a:buChar char="•"/>
                      </a:pPr>
                      <a:r>
                        <a:rPr lang="en-US" sz="1600" kern="1200" dirty="0" err="1"/>
                        <a:t>Modalités</a:t>
                      </a:r>
                      <a:r>
                        <a:rPr lang="en-US" sz="1600" kern="1200" dirty="0"/>
                        <a:t> </a:t>
                      </a:r>
                      <a:r>
                        <a:rPr lang="en-US" sz="1600" kern="1200" dirty="0" err="1"/>
                        <a:t>d’admission</a:t>
                      </a:r>
                      <a:endParaRPr lang="en-US" sz="1600" kern="1200" dirty="0"/>
                    </a:p>
                    <a:p>
                      <a:pPr marL="457200" indent="-457200" algn="l" defTabSz="914400" rtl="0" eaLnBrk="1" latinLnBrk="0" hangingPunct="1">
                        <a:buFont typeface="Arial" panose="020B0604020202020204" pitchFamily="34" charset="0"/>
                        <a:buChar char="•"/>
                      </a:pPr>
                      <a:r>
                        <a:rPr lang="en-US" sz="1600" kern="1200" dirty="0" err="1"/>
                        <a:t>Ouverture</a:t>
                      </a:r>
                      <a:r>
                        <a:rPr lang="en-US" sz="1600" kern="1200" dirty="0"/>
                        <a:t> et </a:t>
                      </a:r>
                      <a:r>
                        <a:rPr lang="en-US" sz="1600" kern="1200" dirty="0" err="1"/>
                        <a:t>fermeture</a:t>
                      </a:r>
                      <a:r>
                        <a:rPr lang="en-US" sz="1600" kern="1200" dirty="0"/>
                        <a:t> des cycles </a:t>
                      </a:r>
                      <a:r>
                        <a:rPr lang="en-US" sz="1600" kern="1200" dirty="0" err="1"/>
                        <a:t>d’étude</a:t>
                      </a:r>
                      <a:endParaRPr lang="en-US" sz="1600" kern="1200" dirty="0"/>
                    </a:p>
                    <a:p>
                      <a:pPr marL="457200" indent="-457200" algn="l" defTabSz="914400" rtl="0" eaLnBrk="1" latinLnBrk="0" hangingPunct="1">
                        <a:buFont typeface="Arial" panose="020B0604020202020204" pitchFamily="34" charset="0"/>
                        <a:buChar char="•"/>
                      </a:pPr>
                      <a:r>
                        <a:rPr lang="en-US" sz="1600" kern="1200" dirty="0"/>
                        <a:t>Langue </a:t>
                      </a:r>
                      <a:r>
                        <a:rPr lang="en-US" sz="1600" kern="1200" dirty="0" err="1"/>
                        <a:t>d’enseignement</a:t>
                      </a:r>
                      <a:endParaRPr lang="en-US" sz="1600" kern="1200" dirty="0"/>
                    </a:p>
                    <a:p>
                      <a:pPr marL="457200" indent="-457200" algn="l" defTabSz="914400" rtl="0" eaLnBrk="1" latinLnBrk="0" hangingPunct="1">
                        <a:buFont typeface="Arial" panose="020B0604020202020204" pitchFamily="34" charset="0"/>
                        <a:buChar char="•"/>
                      </a:pPr>
                      <a:r>
                        <a:rPr lang="en-US" sz="1600" kern="1200" dirty="0" err="1"/>
                        <a:t>Mécanismes</a:t>
                      </a:r>
                      <a:r>
                        <a:rPr lang="en-US" sz="1600" kern="1200" dirty="0"/>
                        <a:t> et </a:t>
                      </a:r>
                      <a:r>
                        <a:rPr lang="en-US" sz="1600" kern="1200" dirty="0" err="1"/>
                        <a:t>prestataires</a:t>
                      </a:r>
                      <a:r>
                        <a:rPr lang="en-US" sz="1600" kern="1200" dirty="0"/>
                        <a:t> </a:t>
                      </a:r>
                      <a:r>
                        <a:rPr lang="en-US" sz="1600" kern="1200" dirty="0" err="1"/>
                        <a:t>d’assurance</a:t>
                      </a:r>
                      <a:r>
                        <a:rPr lang="en-US" sz="1600" kern="1200" dirty="0"/>
                        <a:t> </a:t>
                      </a:r>
                      <a:r>
                        <a:rPr lang="en-US" sz="1600" kern="1200" dirty="0" err="1"/>
                        <a:t>qualité</a:t>
                      </a:r>
                      <a:endParaRPr lang="en-US" sz="1600" kern="1200" dirty="0"/>
                    </a:p>
                    <a:p>
                      <a:pPr marL="457200" indent="-457200" algn="l" defTabSz="914400" rtl="0" eaLnBrk="1" latinLnBrk="0" hangingPunct="1">
                        <a:buFont typeface="Arial" panose="020B0604020202020204" pitchFamily="34" charset="0"/>
                        <a:buChar char="•"/>
                      </a:pPr>
                      <a:r>
                        <a:rPr lang="en-US" sz="1600" kern="1200" dirty="0" err="1"/>
                        <a:t>Contenu</a:t>
                      </a:r>
                      <a:r>
                        <a:rPr lang="en-US" sz="1600" kern="1200" dirty="0"/>
                        <a:t> des cycles </a:t>
                      </a:r>
                      <a:r>
                        <a:rPr lang="en-US" sz="1600" kern="1200" dirty="0" err="1"/>
                        <a:t>d’étude</a:t>
                      </a:r>
                      <a:endParaRPr lang="en-US" sz="1600" kern="1200" dirty="0">
                        <a:solidFill>
                          <a:schemeClr val="accent1"/>
                        </a:solidFill>
                        <a:latin typeface="Arial" charset="0"/>
                        <a:ea typeface="+mn-ea"/>
                        <a:cs typeface="+mn-cs"/>
                      </a:endParaRPr>
                    </a:p>
                  </a:txBody>
                  <a:tcPr/>
                </a:tc>
                <a:extLst>
                  <a:ext uri="{0D108BD9-81ED-4DB2-BD59-A6C34878D82A}">
                    <a16:rowId xmlns:a16="http://schemas.microsoft.com/office/drawing/2014/main" val="10001"/>
                  </a:ext>
                </a:extLst>
              </a:tr>
            </a:tbl>
          </a:graphicData>
        </a:graphic>
      </p:graphicFrame>
      <p:sp>
        <p:nvSpPr>
          <p:cNvPr id="3" name="Text Placeholder 2">
            <a:extLst>
              <a:ext uri="{FF2B5EF4-FFF2-40B4-BE49-F238E27FC236}">
                <a16:creationId xmlns:a16="http://schemas.microsoft.com/office/drawing/2014/main" id="{7FDAA35F-02E1-4FB2-ABC6-9C84888FBBDB}"/>
              </a:ext>
            </a:extLst>
          </p:cNvPr>
          <p:cNvSpPr>
            <a:spLocks noGrp="1"/>
          </p:cNvSpPr>
          <p:nvPr>
            <p:ph type="body" idx="1"/>
          </p:nvPr>
        </p:nvSpPr>
        <p:spPr/>
        <p:txBody>
          <a:bodyPr/>
          <a:lstStyle/>
          <a:p>
            <a:endParaRPr lang="en-BE"/>
          </a:p>
        </p:txBody>
      </p:sp>
    </p:spTree>
    <p:extLst>
      <p:ext uri="{BB962C8B-B14F-4D97-AF65-F5344CB8AC3E}">
        <p14:creationId xmlns:p14="http://schemas.microsoft.com/office/powerpoint/2010/main" val="3974978521"/>
      </p:ext>
    </p:extLst>
  </p:cSld>
  <p:clrMapOvr>
    <a:masterClrMapping/>
  </p:clrMapOvr>
  <mc:AlternateContent xmlns:mc="http://schemas.openxmlformats.org/markup-compatibility/2006" xmlns:p14="http://schemas.microsoft.com/office/powerpoint/2010/main">
    <mc:Choice Requires="p14">
      <p:transition spd="slow" p14:dur="2000" advTm="14957"/>
    </mc:Choice>
    <mc:Fallback xmlns="">
      <p:transition spd="slow" advTm="14957"/>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8"/>
          </p:nvPr>
        </p:nvSpPr>
        <p:spPr/>
        <p:txBody>
          <a:bodyPr>
            <a:normAutofit/>
          </a:bodyPr>
          <a:lstStyle/>
          <a:p>
            <a:r>
              <a:rPr lang="en-US" sz="3200" dirty="0" err="1"/>
              <a:t>Organisational</a:t>
            </a:r>
            <a:r>
              <a:rPr lang="en-US" sz="3200" dirty="0"/>
              <a:t> autonomy</a:t>
            </a:r>
            <a:r>
              <a:rPr lang="en-BE" sz="3200" dirty="0"/>
              <a:t>:</a:t>
            </a:r>
            <a:r>
              <a:rPr lang="en-US" sz="3200" dirty="0"/>
              <a:t> </a:t>
            </a:r>
            <a:endParaRPr lang="en-BE" sz="3200" dirty="0"/>
          </a:p>
          <a:p>
            <a:r>
              <a:rPr lang="en-BE" sz="3200" dirty="0"/>
              <a:t>European </a:t>
            </a:r>
            <a:r>
              <a:rPr lang="en-US" sz="3200" dirty="0"/>
              <a:t>trends</a:t>
            </a:r>
            <a:endParaRPr lang="en-BE" sz="3200" dirty="0"/>
          </a:p>
          <a:p>
            <a:pPr marL="0" indent="0">
              <a:buNone/>
            </a:pPr>
            <a:endParaRPr lang="en-US" dirty="0"/>
          </a:p>
        </p:txBody>
      </p:sp>
      <p:sp>
        <p:nvSpPr>
          <p:cNvPr id="5" name="Content Placeholder 4">
            <a:extLst>
              <a:ext uri="{FF2B5EF4-FFF2-40B4-BE49-F238E27FC236}">
                <a16:creationId xmlns:a16="http://schemas.microsoft.com/office/drawing/2014/main" id="{6C8E97D3-5D00-48E0-8438-038B186F1327}"/>
              </a:ext>
            </a:extLst>
          </p:cNvPr>
          <p:cNvSpPr>
            <a:spLocks noGrp="1"/>
          </p:cNvSpPr>
          <p:nvPr>
            <p:ph sz="quarter" idx="19"/>
          </p:nvPr>
        </p:nvSpPr>
        <p:spPr/>
        <p:txBody>
          <a:bodyPr/>
          <a:lstStyle/>
          <a:p>
            <a:pPr marL="457200" indent="-457200">
              <a:lnSpc>
                <a:spcPct val="100000"/>
              </a:lnSpc>
              <a:spcBef>
                <a:spcPts val="600"/>
              </a:spcBef>
              <a:spcAft>
                <a:spcPts val="600"/>
              </a:spcAft>
              <a:buFont typeface="Arial" panose="020B0604020202020204" pitchFamily="34" charset="0"/>
              <a:buChar char="•"/>
            </a:pPr>
            <a:r>
              <a:rPr lang="en-BE" b="0" dirty="0"/>
              <a:t>C</a:t>
            </a:r>
            <a:r>
              <a:rPr lang="en-US" b="0" dirty="0"/>
              <a:t>o-existence of different legal statuses within systems</a:t>
            </a:r>
          </a:p>
          <a:p>
            <a:pPr marL="457200" indent="-457200">
              <a:lnSpc>
                <a:spcPct val="100000"/>
              </a:lnSpc>
              <a:spcBef>
                <a:spcPts val="600"/>
              </a:spcBef>
              <a:spcAft>
                <a:spcPts val="600"/>
              </a:spcAft>
              <a:buFont typeface="Arial" panose="020B0604020202020204" pitchFamily="34" charset="0"/>
              <a:buChar char="•"/>
            </a:pPr>
            <a:r>
              <a:rPr lang="de-AT" b="0" dirty="0"/>
              <a:t>Increased</a:t>
            </a:r>
            <a:r>
              <a:rPr lang="en-BE" b="0" dirty="0"/>
              <a:t> freedom to </a:t>
            </a:r>
            <a:r>
              <a:rPr lang="en-US" b="0" dirty="0"/>
              <a:t>decide on internal academic structures and create legal entities.</a:t>
            </a:r>
          </a:p>
          <a:p>
            <a:pPr marL="457200" indent="-457200">
              <a:lnSpc>
                <a:spcPct val="100000"/>
              </a:lnSpc>
              <a:spcBef>
                <a:spcPts val="600"/>
              </a:spcBef>
              <a:spcAft>
                <a:spcPts val="600"/>
              </a:spcAft>
              <a:buFont typeface="Arial" panose="020B0604020202020204" pitchFamily="34" charset="0"/>
              <a:buChar char="•"/>
            </a:pPr>
            <a:r>
              <a:rPr lang="en-US" b="0" dirty="0"/>
              <a:t>Executive leaders are always chosen by the institution</a:t>
            </a:r>
            <a:endParaRPr lang="en-BE" b="0" dirty="0"/>
          </a:p>
          <a:p>
            <a:pPr marL="457200" indent="-457200">
              <a:lnSpc>
                <a:spcPct val="100000"/>
              </a:lnSpc>
              <a:spcBef>
                <a:spcPts val="600"/>
              </a:spcBef>
              <a:spcAft>
                <a:spcPts val="600"/>
              </a:spcAft>
              <a:buFont typeface="Arial" panose="020B0604020202020204" pitchFamily="34" charset="0"/>
              <a:buChar char="•"/>
            </a:pPr>
            <a:r>
              <a:rPr lang="en-BE" b="0" dirty="0"/>
              <a:t>N</a:t>
            </a:r>
            <a:r>
              <a:rPr lang="en-US" b="0" dirty="0"/>
              <a:t>o linear progress towards increased autonomy (Setbacks in Hungary, Ireland, Latvia, NRW)</a:t>
            </a:r>
          </a:p>
          <a:p>
            <a:endParaRPr lang="en-BE" b="0" dirty="0"/>
          </a:p>
        </p:txBody>
      </p:sp>
      <p:pic>
        <p:nvPicPr>
          <p:cNvPr id="6" name="Picture 5">
            <a:extLst>
              <a:ext uri="{FF2B5EF4-FFF2-40B4-BE49-F238E27FC236}">
                <a16:creationId xmlns:a16="http://schemas.microsoft.com/office/drawing/2014/main" id="{99CCBCDE-A1F8-4CD2-BD30-312CE32D5C25}"/>
              </a:ext>
            </a:extLst>
          </p:cNvPr>
          <p:cNvPicPr>
            <a:picLocks noChangeAspect="1"/>
          </p:cNvPicPr>
          <p:nvPr/>
        </p:nvPicPr>
        <p:blipFill>
          <a:blip r:embed="rId3"/>
          <a:stretch>
            <a:fillRect/>
          </a:stretch>
        </p:blipFill>
        <p:spPr>
          <a:xfrm>
            <a:off x="650914" y="230893"/>
            <a:ext cx="5169856" cy="329213"/>
          </a:xfrm>
          <a:prstGeom prst="rect">
            <a:avLst/>
          </a:prstGeom>
        </p:spPr>
      </p:pic>
    </p:spTree>
    <p:extLst>
      <p:ext uri="{BB962C8B-B14F-4D97-AF65-F5344CB8AC3E}">
        <p14:creationId xmlns:p14="http://schemas.microsoft.com/office/powerpoint/2010/main" val="774532967"/>
      </p:ext>
    </p:extLst>
  </p:cSld>
  <p:clrMapOvr>
    <a:masterClrMapping/>
  </p:clrMapOvr>
  <mc:AlternateContent xmlns:mc="http://schemas.openxmlformats.org/markup-compatibility/2006" xmlns:p14="http://schemas.microsoft.com/office/powerpoint/2010/main">
    <mc:Choice Requires="p14">
      <p:transition spd="slow" p14:dur="2000" advTm="77154"/>
    </mc:Choice>
    <mc:Fallback xmlns="">
      <p:transition spd="slow" advTm="77154"/>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8"/>
          </p:nvPr>
        </p:nvSpPr>
        <p:spPr>
          <a:xfrm>
            <a:off x="499730" y="1855789"/>
            <a:ext cx="3246769" cy="3031898"/>
          </a:xfrm>
        </p:spPr>
        <p:txBody>
          <a:bodyPr>
            <a:normAutofit/>
          </a:bodyPr>
          <a:lstStyle/>
          <a:p>
            <a:pPr>
              <a:lnSpc>
                <a:spcPct val="100000"/>
              </a:lnSpc>
            </a:pPr>
            <a:r>
              <a:rPr lang="fr-FR" noProof="1"/>
              <a:t>Autonomie organisationnelle – les tendances</a:t>
            </a:r>
          </a:p>
          <a:p>
            <a:pPr>
              <a:lnSpc>
                <a:spcPct val="100000"/>
              </a:lnSpc>
            </a:pPr>
            <a:endParaRPr lang="fr-FR" noProof="1"/>
          </a:p>
        </p:txBody>
      </p:sp>
      <p:sp>
        <p:nvSpPr>
          <p:cNvPr id="5" name="Content Placeholder 4">
            <a:extLst>
              <a:ext uri="{FF2B5EF4-FFF2-40B4-BE49-F238E27FC236}">
                <a16:creationId xmlns:a16="http://schemas.microsoft.com/office/drawing/2014/main" id="{1283552C-45E8-45A0-95ED-0DB2A8FB9836}"/>
              </a:ext>
            </a:extLst>
          </p:cNvPr>
          <p:cNvSpPr>
            <a:spLocks noGrp="1"/>
          </p:cNvSpPr>
          <p:nvPr>
            <p:ph sz="quarter" idx="19"/>
          </p:nvPr>
        </p:nvSpPr>
        <p:spPr/>
        <p:txBody>
          <a:bodyPr/>
          <a:lstStyle/>
          <a:p>
            <a:pPr marL="342900" indent="-342900">
              <a:lnSpc>
                <a:spcPct val="100000"/>
              </a:lnSpc>
              <a:buFont typeface="Arial" panose="020B0604020202020204" pitchFamily="34" charset="0"/>
              <a:buChar char="•"/>
            </a:pPr>
            <a:r>
              <a:rPr lang="fr-FR" b="0" noProof="1"/>
              <a:t>Progression du nombre de systèmes au sein desquels coexistent différents status juridiques pour les EES</a:t>
            </a:r>
          </a:p>
          <a:p>
            <a:pPr marL="342900" indent="-342900">
              <a:lnSpc>
                <a:spcPct val="100000"/>
              </a:lnSpc>
              <a:buFont typeface="Arial" panose="020B0604020202020204" pitchFamily="34" charset="0"/>
              <a:buChar char="•"/>
            </a:pPr>
            <a:r>
              <a:rPr lang="fr-FR" b="0" noProof="1"/>
              <a:t>Modèles de gouvernance en débat (responsabilités, compétences, composition)</a:t>
            </a:r>
          </a:p>
          <a:p>
            <a:pPr marL="342900" indent="-342900">
              <a:lnSpc>
                <a:spcPct val="100000"/>
              </a:lnSpc>
              <a:buFont typeface="Arial" panose="020B0604020202020204" pitchFamily="34" charset="0"/>
              <a:buChar char="•"/>
            </a:pPr>
            <a:r>
              <a:rPr lang="fr-FR" b="0" noProof="1"/>
              <a:t>Croissance de la participation de membres externes dans les instances dirigeantes (à la discrétion de l’université dans les pays nordiques)</a:t>
            </a:r>
          </a:p>
          <a:p>
            <a:pPr>
              <a:lnSpc>
                <a:spcPct val="100000"/>
              </a:lnSpc>
              <a:buFont typeface="Wingdings" charset="2"/>
              <a:buChar char="§"/>
            </a:pPr>
            <a:r>
              <a:rPr lang="fr-FR" b="0" noProof="1">
                <a:solidFill>
                  <a:srgbClr val="990066"/>
                </a:solidFill>
              </a:rPr>
              <a:t>Pas de progression linéaire vers une plus grande autonomie organisationnelle</a:t>
            </a:r>
            <a:endParaRPr lang="fr-FR" b="0" noProof="1"/>
          </a:p>
          <a:p>
            <a:endParaRPr lang="en-BE" dirty="0"/>
          </a:p>
        </p:txBody>
      </p:sp>
      <p:sp>
        <p:nvSpPr>
          <p:cNvPr id="6" name="Text Placeholder 5">
            <a:extLst>
              <a:ext uri="{FF2B5EF4-FFF2-40B4-BE49-F238E27FC236}">
                <a16:creationId xmlns:a16="http://schemas.microsoft.com/office/drawing/2014/main" id="{69D11835-9FFD-48D1-B79C-2E546EF46F03}"/>
              </a:ext>
            </a:extLst>
          </p:cNvPr>
          <p:cNvSpPr>
            <a:spLocks noGrp="1"/>
          </p:cNvSpPr>
          <p:nvPr>
            <p:ph type="body" sz="quarter" idx="23"/>
          </p:nvPr>
        </p:nvSpPr>
        <p:spPr/>
        <p:txBody>
          <a:bodyPr/>
          <a:lstStyle/>
          <a:p>
            <a:r>
              <a:rPr lang="fr-FR" dirty="0"/>
              <a:t>S</a:t>
            </a:r>
            <a:r>
              <a:rPr lang="en-BE" dirty="0"/>
              <a:t>o</a:t>
            </a:r>
            <a:r>
              <a:rPr lang="fr-FR" dirty="0"/>
              <a:t>u</a:t>
            </a:r>
            <a:r>
              <a:rPr lang="en-BE" dirty="0"/>
              <a:t>r</a:t>
            </a:r>
            <a:r>
              <a:rPr lang="fr-FR" dirty="0"/>
              <a:t>c</a:t>
            </a:r>
            <a:r>
              <a:rPr lang="en-BE" dirty="0"/>
              <a:t>e: </a:t>
            </a:r>
            <a:r>
              <a:rPr lang="en-BE" dirty="0" err="1"/>
              <a:t>Unive</a:t>
            </a:r>
            <a:r>
              <a:rPr lang="fr-FR" dirty="0"/>
              <a:t>r</a:t>
            </a:r>
            <a:r>
              <a:rPr lang="en-BE" dirty="0"/>
              <a:t>s</a:t>
            </a:r>
            <a:r>
              <a:rPr lang="fr-FR" dirty="0"/>
              <a:t>i</a:t>
            </a:r>
            <a:r>
              <a:rPr lang="en-BE" dirty="0"/>
              <a:t>t</a:t>
            </a:r>
            <a:r>
              <a:rPr lang="fr-FR" dirty="0"/>
              <a:t>y</a:t>
            </a:r>
            <a:r>
              <a:rPr lang="en-BE" dirty="0"/>
              <a:t> </a:t>
            </a:r>
            <a:r>
              <a:rPr lang="fr-FR" dirty="0"/>
              <a:t>A</a:t>
            </a:r>
            <a:r>
              <a:rPr lang="en-BE" dirty="0"/>
              <a:t>u</a:t>
            </a:r>
            <a:r>
              <a:rPr lang="fr-FR" dirty="0"/>
              <a:t>t</a:t>
            </a:r>
            <a:r>
              <a:rPr lang="en-BE" dirty="0"/>
              <a:t>o</a:t>
            </a:r>
            <a:r>
              <a:rPr lang="fr-FR" dirty="0"/>
              <a:t>n</a:t>
            </a:r>
            <a:r>
              <a:rPr lang="en-BE" dirty="0"/>
              <a:t>o</a:t>
            </a:r>
            <a:r>
              <a:rPr lang="fr-FR" dirty="0"/>
              <a:t>m</a:t>
            </a:r>
            <a:r>
              <a:rPr lang="en-BE" dirty="0"/>
              <a:t>y </a:t>
            </a:r>
            <a:r>
              <a:rPr lang="fr-FR" dirty="0"/>
              <a:t>i</a:t>
            </a:r>
            <a:r>
              <a:rPr lang="en-BE" dirty="0"/>
              <a:t>n </a:t>
            </a:r>
            <a:r>
              <a:rPr lang="fr-FR" dirty="0"/>
              <a:t>E</a:t>
            </a:r>
            <a:r>
              <a:rPr lang="en-BE" dirty="0"/>
              <a:t>u</a:t>
            </a:r>
            <a:r>
              <a:rPr lang="fr-FR" dirty="0"/>
              <a:t>r</a:t>
            </a:r>
            <a:r>
              <a:rPr lang="en-BE" dirty="0"/>
              <a:t>o</a:t>
            </a:r>
            <a:r>
              <a:rPr lang="fr-FR" dirty="0"/>
              <a:t>p</a:t>
            </a:r>
            <a:r>
              <a:rPr lang="en-BE" dirty="0"/>
              <a:t>e </a:t>
            </a:r>
            <a:r>
              <a:rPr lang="fr-FR" dirty="0"/>
              <a:t>I</a:t>
            </a:r>
            <a:r>
              <a:rPr lang="en-BE" dirty="0"/>
              <a:t>I</a:t>
            </a:r>
            <a:r>
              <a:rPr lang="fr-FR" dirty="0"/>
              <a:t>I</a:t>
            </a:r>
            <a:r>
              <a:rPr lang="en-BE" dirty="0"/>
              <a:t>: </a:t>
            </a:r>
            <a:r>
              <a:rPr lang="fr-FR" dirty="0"/>
              <a:t>T</a:t>
            </a:r>
            <a:r>
              <a:rPr lang="en-BE" dirty="0"/>
              <a:t>h</a:t>
            </a:r>
            <a:r>
              <a:rPr lang="fr-FR" dirty="0"/>
              <a:t>e</a:t>
            </a:r>
            <a:r>
              <a:rPr lang="en-BE" dirty="0"/>
              <a:t> </a:t>
            </a:r>
            <a:r>
              <a:rPr lang="fr-FR" dirty="0"/>
              <a:t>S</a:t>
            </a:r>
            <a:r>
              <a:rPr lang="en-BE" dirty="0"/>
              <a:t>c</a:t>
            </a:r>
            <a:r>
              <a:rPr lang="fr-FR" dirty="0"/>
              <a:t>o</a:t>
            </a:r>
            <a:r>
              <a:rPr lang="en-BE" dirty="0"/>
              <a:t>r</a:t>
            </a:r>
            <a:r>
              <a:rPr lang="fr-FR" dirty="0"/>
              <a:t>e</a:t>
            </a:r>
            <a:r>
              <a:rPr lang="en-BE" dirty="0"/>
              <a:t>c</a:t>
            </a:r>
            <a:r>
              <a:rPr lang="fr-FR" dirty="0"/>
              <a:t>a</a:t>
            </a:r>
            <a:r>
              <a:rPr lang="en-BE" dirty="0"/>
              <a:t>r</a:t>
            </a:r>
            <a:r>
              <a:rPr lang="fr-FR" dirty="0"/>
              <a:t>d</a:t>
            </a:r>
            <a:r>
              <a:rPr lang="en-BE" dirty="0"/>
              <a:t> 2017</a:t>
            </a:r>
          </a:p>
        </p:txBody>
      </p:sp>
      <p:sp>
        <p:nvSpPr>
          <p:cNvPr id="2" name="Subtitle 1"/>
          <p:cNvSpPr>
            <a:spLocks noGrp="1"/>
          </p:cNvSpPr>
          <p:nvPr>
            <p:ph type="body" idx="1"/>
          </p:nvPr>
        </p:nvSpPr>
        <p:spPr/>
        <p:txBody>
          <a:bodyPr/>
          <a:lstStyle/>
          <a:p>
            <a:endParaRPr lang="fr-FR" noProof="1"/>
          </a:p>
        </p:txBody>
      </p:sp>
    </p:spTree>
    <p:extLst>
      <p:ext uri="{BB962C8B-B14F-4D97-AF65-F5344CB8AC3E}">
        <p14:creationId xmlns:p14="http://schemas.microsoft.com/office/powerpoint/2010/main" val="1000534909"/>
      </p:ext>
    </p:extLst>
  </p:cSld>
  <p:clrMapOvr>
    <a:masterClrMapping/>
  </p:clrMapOvr>
  <mc:AlternateContent xmlns:mc="http://schemas.openxmlformats.org/markup-compatibility/2006" xmlns:p14="http://schemas.microsoft.com/office/powerpoint/2010/main">
    <mc:Choice Requires="p14">
      <p:transition spd="slow" p14:dur="2000" advTm="77154"/>
    </mc:Choice>
    <mc:Fallback xmlns="">
      <p:transition spd="slow" advTm="77154"/>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757235058"/>
              </p:ext>
            </p:extLst>
          </p:nvPr>
        </p:nvGraphicFramePr>
        <p:xfrm>
          <a:off x="3567131" y="1251984"/>
          <a:ext cx="3780000" cy="4549140"/>
        </p:xfrm>
        <a:graphic>
          <a:graphicData uri="http://schemas.openxmlformats.org/drawingml/2006/table">
            <a:tbl>
              <a:tblPr firstRow="1" bandRow="1">
                <a:tableStyleId>{2D5ABB26-0587-4C30-8999-92F81FD0307C}</a:tableStyleId>
              </a:tblPr>
              <a:tblGrid>
                <a:gridCol w="628287">
                  <a:extLst>
                    <a:ext uri="{9D8B030D-6E8A-4147-A177-3AD203B41FA5}">
                      <a16:colId xmlns:a16="http://schemas.microsoft.com/office/drawing/2014/main" val="20000"/>
                    </a:ext>
                  </a:extLst>
                </a:gridCol>
                <a:gridCol w="2022044">
                  <a:extLst>
                    <a:ext uri="{9D8B030D-6E8A-4147-A177-3AD203B41FA5}">
                      <a16:colId xmlns:a16="http://schemas.microsoft.com/office/drawing/2014/main" val="20001"/>
                    </a:ext>
                  </a:extLst>
                </a:gridCol>
                <a:gridCol w="1129669">
                  <a:extLst>
                    <a:ext uri="{9D8B030D-6E8A-4147-A177-3AD203B41FA5}">
                      <a16:colId xmlns:a16="http://schemas.microsoft.com/office/drawing/2014/main" val="20002"/>
                    </a:ext>
                  </a:extLst>
                </a:gridCol>
              </a:tblGrid>
              <a:tr h="342900">
                <a:tc>
                  <a:txBody>
                    <a:bodyPr/>
                    <a:lstStyle/>
                    <a:p>
                      <a:pPr algn="ctr"/>
                      <a:r>
                        <a:rPr lang="en-US" sz="1200" dirty="0">
                          <a:solidFill>
                            <a:schemeClr val="bg1"/>
                          </a:solidFill>
                          <a:latin typeface="+mn-lt"/>
                        </a:rPr>
                        <a:t>Rang</a:t>
                      </a:r>
                    </a:p>
                  </a:txBody>
                  <a:tcPr>
                    <a:lnB w="12700" cap="flat" cmpd="sng" algn="ctr">
                      <a:solidFill>
                        <a:schemeClr val="bg1"/>
                      </a:solidFill>
                      <a:prstDash val="solid"/>
                      <a:round/>
                      <a:headEnd type="none" w="med" len="med"/>
                      <a:tailEnd type="none" w="med" len="med"/>
                    </a:lnB>
                    <a:solidFill>
                      <a:srgbClr val="004D88"/>
                    </a:solidFill>
                  </a:tcPr>
                </a:tc>
                <a:tc>
                  <a:txBody>
                    <a:bodyPr/>
                    <a:lstStyle/>
                    <a:p>
                      <a:pPr algn="ctr"/>
                      <a:r>
                        <a:rPr lang="en-US" sz="1200" dirty="0" err="1">
                          <a:solidFill>
                            <a:schemeClr val="bg1"/>
                          </a:solidFill>
                          <a:latin typeface="+mn-lt"/>
                        </a:rPr>
                        <a:t>Système</a:t>
                      </a:r>
                      <a:endParaRPr lang="en-US" sz="1200" dirty="0">
                        <a:solidFill>
                          <a:schemeClr val="bg1"/>
                        </a:solidFill>
                        <a:latin typeface="+mn-lt"/>
                      </a:endParaRPr>
                    </a:p>
                  </a:txBody>
                  <a:tcPr>
                    <a:lnB w="12700" cap="flat" cmpd="sng" algn="ctr">
                      <a:solidFill>
                        <a:schemeClr val="bg1"/>
                      </a:solidFill>
                      <a:prstDash val="solid"/>
                      <a:round/>
                      <a:headEnd type="none" w="med" len="med"/>
                      <a:tailEnd type="none" w="med" len="med"/>
                    </a:lnB>
                    <a:solidFill>
                      <a:srgbClr val="004D88"/>
                    </a:solidFill>
                  </a:tcPr>
                </a:tc>
                <a:tc>
                  <a:txBody>
                    <a:bodyPr/>
                    <a:lstStyle/>
                    <a:p>
                      <a:pPr algn="ctr"/>
                      <a:r>
                        <a:rPr lang="en-US" sz="1200" dirty="0">
                          <a:solidFill>
                            <a:schemeClr val="bg1"/>
                          </a:solidFill>
                          <a:latin typeface="+mn-lt"/>
                        </a:rPr>
                        <a:t>Score</a:t>
                      </a:r>
                    </a:p>
                  </a:txBody>
                  <a:tcPr>
                    <a:lnB w="12700" cap="flat" cmpd="sng" algn="ctr">
                      <a:solidFill>
                        <a:schemeClr val="bg1"/>
                      </a:solidFill>
                      <a:prstDash val="solid"/>
                      <a:round/>
                      <a:headEnd type="none" w="med" len="med"/>
                      <a:tailEnd type="none" w="med" len="med"/>
                    </a:lnB>
                    <a:solidFill>
                      <a:srgbClr val="004D88"/>
                    </a:solidFill>
                  </a:tcPr>
                </a:tc>
                <a:extLst>
                  <a:ext uri="{0D108BD9-81ED-4DB2-BD59-A6C34878D82A}">
                    <a16:rowId xmlns:a16="http://schemas.microsoft.com/office/drawing/2014/main" val="10000"/>
                  </a:ext>
                </a:extLst>
              </a:tr>
              <a:tr h="0">
                <a:tc>
                  <a:txBody>
                    <a:bodyPr/>
                    <a:lstStyle/>
                    <a:p>
                      <a:pPr algn="ctr"/>
                      <a:r>
                        <a:rPr lang="en-US" sz="1200" dirty="0">
                          <a:solidFill>
                            <a:srgbClr val="F05B01"/>
                          </a:solidFill>
                          <a:latin typeface="+mn-lt"/>
                        </a:rPr>
                        <a:t>1</a:t>
                      </a:r>
                    </a:p>
                  </a:txBody>
                  <a:tcPr>
                    <a:lnL w="12700" cap="flat" cmpd="sng" algn="ctr">
                      <a:solidFill>
                        <a:schemeClr val="bg1"/>
                      </a:solidFill>
                      <a:prstDash val="solid"/>
                      <a:round/>
                      <a:headEnd type="none" w="med" len="med"/>
                      <a:tailEnd type="none" w="med" len="med"/>
                    </a:lnL>
                    <a:lnR w="12700" cap="flat" cmpd="sng" algn="ctr">
                      <a:solidFill>
                        <a:srgbClr val="F05B0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alpha val="10000"/>
                      </a:schemeClr>
                    </a:solidFill>
                  </a:tcPr>
                </a:tc>
                <a:tc>
                  <a:txBody>
                    <a:bodyPr/>
                    <a:lstStyle/>
                    <a:p>
                      <a:r>
                        <a:rPr lang="en-US" sz="1200" dirty="0" err="1">
                          <a:solidFill>
                            <a:srgbClr val="F05B01"/>
                          </a:solidFill>
                          <a:latin typeface="+mn-lt"/>
                        </a:rPr>
                        <a:t>Royaume</a:t>
                      </a:r>
                      <a:r>
                        <a:rPr lang="en-US" sz="1200" dirty="0">
                          <a:solidFill>
                            <a:srgbClr val="F05B01"/>
                          </a:solidFill>
                          <a:latin typeface="+mn-lt"/>
                        </a:rPr>
                        <a:t>-Uni (Angleterre)</a:t>
                      </a:r>
                    </a:p>
                  </a:txBody>
                  <a:tcPr>
                    <a:lnL w="12700" cap="flat" cmpd="sng" algn="ctr">
                      <a:solidFill>
                        <a:srgbClr val="F05B0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alpha val="10000"/>
                      </a:schemeClr>
                    </a:solidFill>
                  </a:tcPr>
                </a:tc>
                <a:tc>
                  <a:txBody>
                    <a:bodyPr/>
                    <a:lstStyle/>
                    <a:p>
                      <a:pPr algn="ctr"/>
                      <a:r>
                        <a:rPr lang="en-US" sz="1200" dirty="0">
                          <a:solidFill>
                            <a:schemeClr val="bg1"/>
                          </a:solidFill>
                          <a:latin typeface="Calibri" charset="0"/>
                          <a:ea typeface="Calibri" charset="0"/>
                          <a:cs typeface="Calibri" charset="0"/>
                        </a:rPr>
                        <a:t>100%</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5B01"/>
                    </a:solidFill>
                  </a:tcPr>
                </a:tc>
                <a:extLst>
                  <a:ext uri="{0D108BD9-81ED-4DB2-BD59-A6C34878D82A}">
                    <a16:rowId xmlns:a16="http://schemas.microsoft.com/office/drawing/2014/main" val="10001"/>
                  </a:ext>
                </a:extLst>
              </a:tr>
              <a:tr h="0">
                <a:tc>
                  <a:txBody>
                    <a:bodyPr/>
                    <a:lstStyle/>
                    <a:p>
                      <a:pPr algn="ctr"/>
                      <a:r>
                        <a:rPr lang="en-US" sz="1200" dirty="0">
                          <a:solidFill>
                            <a:srgbClr val="F05B01"/>
                          </a:solidFill>
                          <a:latin typeface="+mn-lt"/>
                        </a:rPr>
                        <a:t>2</a:t>
                      </a:r>
                    </a:p>
                  </a:txBody>
                  <a:tcPr>
                    <a:lnL w="12700" cap="flat" cmpd="sng" algn="ctr">
                      <a:solidFill>
                        <a:schemeClr val="bg1"/>
                      </a:solidFill>
                      <a:prstDash val="solid"/>
                      <a:round/>
                      <a:headEnd type="none" w="med" len="med"/>
                      <a:tailEnd type="none" w="med" len="med"/>
                    </a:lnL>
                    <a:lnR w="12700" cap="flat" cmpd="sng" algn="ctr">
                      <a:solidFill>
                        <a:srgbClr val="F05B01"/>
                      </a:solidFill>
                      <a:prstDash val="solid"/>
                      <a:round/>
                      <a:headEnd type="none" w="med" len="med"/>
                      <a:tailEnd type="none" w="med" len="med"/>
                    </a:lnR>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alpha val="10000"/>
                      </a:schemeClr>
                    </a:solidFill>
                  </a:tcPr>
                </a:tc>
                <a:tc>
                  <a:txBody>
                    <a:bodyPr/>
                    <a:lstStyle/>
                    <a:p>
                      <a:r>
                        <a:rPr lang="en-US" sz="1200" dirty="0" err="1">
                          <a:solidFill>
                            <a:srgbClr val="F05B01"/>
                          </a:solidFill>
                          <a:latin typeface="+mn-lt"/>
                        </a:rPr>
                        <a:t>Danemark</a:t>
                      </a:r>
                      <a:endParaRPr lang="en-US" sz="1200" dirty="0">
                        <a:solidFill>
                          <a:srgbClr val="F05B01"/>
                        </a:solidFill>
                        <a:latin typeface="+mn-lt"/>
                      </a:endParaRPr>
                    </a:p>
                  </a:txBody>
                  <a:tcPr>
                    <a:lnL w="12700" cap="flat" cmpd="sng" algn="ctr">
                      <a:solidFill>
                        <a:srgbClr val="F05B01"/>
                      </a:solidFill>
                      <a:prstDash val="solid"/>
                      <a:round/>
                      <a:headEnd type="none" w="med" len="med"/>
                      <a:tailEnd type="none" w="med" len="med"/>
                    </a:lnL>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alpha val="10000"/>
                      </a:schemeClr>
                    </a:solidFill>
                  </a:tcPr>
                </a:tc>
                <a:tc>
                  <a:txBody>
                    <a:bodyPr/>
                    <a:lstStyle/>
                    <a:p>
                      <a:pPr algn="ctr"/>
                      <a:r>
                        <a:rPr lang="en-US" sz="1200" dirty="0">
                          <a:solidFill>
                            <a:schemeClr val="bg1"/>
                          </a:solidFill>
                          <a:latin typeface="Calibri" charset="0"/>
                          <a:ea typeface="Calibri" charset="0"/>
                          <a:cs typeface="Calibri" charset="0"/>
                        </a:rPr>
                        <a:t>94%</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5B01"/>
                    </a:solidFill>
                  </a:tcPr>
                </a:tc>
                <a:extLst>
                  <a:ext uri="{0D108BD9-81ED-4DB2-BD59-A6C34878D82A}">
                    <a16:rowId xmlns:a16="http://schemas.microsoft.com/office/drawing/2014/main" val="10002"/>
                  </a:ext>
                </a:extLst>
              </a:tr>
              <a:tr h="0">
                <a:tc>
                  <a:txBody>
                    <a:bodyPr/>
                    <a:lstStyle/>
                    <a:p>
                      <a:pPr algn="ctr"/>
                      <a:r>
                        <a:rPr lang="en-US" sz="1200" dirty="0">
                          <a:solidFill>
                            <a:srgbClr val="F05B01"/>
                          </a:solidFill>
                          <a:latin typeface="+mn-lt"/>
                        </a:rPr>
                        <a:t>3</a:t>
                      </a:r>
                    </a:p>
                  </a:txBody>
                  <a:tcPr>
                    <a:lnL w="12700" cap="flat" cmpd="sng" algn="ctr">
                      <a:solidFill>
                        <a:schemeClr val="bg1"/>
                      </a:solidFill>
                      <a:prstDash val="solid"/>
                      <a:round/>
                      <a:headEnd type="none" w="med" len="med"/>
                      <a:tailEnd type="none" w="med" len="med"/>
                    </a:lnL>
                    <a:lnR w="12700" cap="flat" cmpd="sng" algn="ctr">
                      <a:solidFill>
                        <a:srgbClr val="F05B01"/>
                      </a:solidFill>
                      <a:prstDash val="solid"/>
                      <a:round/>
                      <a:headEnd type="none" w="med" len="med"/>
                      <a:tailEnd type="none" w="med" len="med"/>
                    </a:lnR>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alpha val="10000"/>
                      </a:schemeClr>
                    </a:solidFill>
                  </a:tcPr>
                </a:tc>
                <a:tc>
                  <a:txBody>
                    <a:bodyPr/>
                    <a:lstStyle/>
                    <a:p>
                      <a:r>
                        <a:rPr lang="en-US" sz="1200" dirty="0" err="1">
                          <a:solidFill>
                            <a:srgbClr val="F05B01"/>
                          </a:solidFill>
                          <a:latin typeface="+mn-lt"/>
                        </a:rPr>
                        <a:t>Finlande</a:t>
                      </a:r>
                      <a:endParaRPr lang="en-US" sz="1200" dirty="0">
                        <a:solidFill>
                          <a:srgbClr val="F05B01"/>
                        </a:solidFill>
                        <a:latin typeface="+mn-lt"/>
                      </a:endParaRPr>
                    </a:p>
                  </a:txBody>
                  <a:tcPr>
                    <a:lnL w="12700" cap="flat" cmpd="sng" algn="ctr">
                      <a:solidFill>
                        <a:srgbClr val="F05B01"/>
                      </a:solidFill>
                      <a:prstDash val="solid"/>
                      <a:round/>
                      <a:headEnd type="none" w="med" len="med"/>
                      <a:tailEnd type="none" w="med" len="med"/>
                    </a:lnL>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alpha val="10000"/>
                      </a:schemeClr>
                    </a:solidFill>
                  </a:tcPr>
                </a:tc>
                <a:tc>
                  <a:txBody>
                    <a:bodyPr/>
                    <a:lstStyle/>
                    <a:p>
                      <a:pPr algn="ctr"/>
                      <a:r>
                        <a:rPr lang="mr-IN" sz="1200" dirty="0">
                          <a:solidFill>
                            <a:schemeClr val="bg1"/>
                          </a:solidFill>
                          <a:latin typeface="Calibri" charset="0"/>
                          <a:ea typeface="Calibri" charset="0"/>
                          <a:cs typeface="Calibri" charset="0"/>
                        </a:rPr>
                        <a:t>93%</a:t>
                      </a:r>
                      <a:endParaRPr lang="en-US" sz="1200" dirty="0">
                        <a:solidFill>
                          <a:schemeClr val="bg1"/>
                        </a:solidFill>
                        <a:latin typeface="Calibri" charset="0"/>
                        <a:ea typeface="Calibri" charset="0"/>
                        <a:cs typeface="Calibri"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5B01"/>
                    </a:solidFill>
                  </a:tcPr>
                </a:tc>
                <a:extLst>
                  <a:ext uri="{0D108BD9-81ED-4DB2-BD59-A6C34878D82A}">
                    <a16:rowId xmlns:a16="http://schemas.microsoft.com/office/drawing/2014/main" val="10003"/>
                  </a:ext>
                </a:extLst>
              </a:tr>
              <a:tr h="0">
                <a:tc>
                  <a:txBody>
                    <a:bodyPr/>
                    <a:lstStyle/>
                    <a:p>
                      <a:pPr algn="ctr"/>
                      <a:r>
                        <a:rPr lang="en-US" sz="1200" dirty="0">
                          <a:solidFill>
                            <a:srgbClr val="F05B01"/>
                          </a:solidFill>
                          <a:latin typeface="+mn-lt"/>
                        </a:rPr>
                        <a:t>4</a:t>
                      </a:r>
                    </a:p>
                  </a:txBody>
                  <a:tcPr anchor="ctr">
                    <a:lnL w="12700" cap="flat" cmpd="sng" algn="ctr">
                      <a:solidFill>
                        <a:schemeClr val="bg1"/>
                      </a:solidFill>
                      <a:prstDash val="solid"/>
                      <a:round/>
                      <a:headEnd type="none" w="med" len="med"/>
                      <a:tailEnd type="none" w="med" len="med"/>
                    </a:lnL>
                    <a:lnR w="12700" cap="flat" cmpd="sng" algn="ctr">
                      <a:solidFill>
                        <a:srgbClr val="F05B01"/>
                      </a:solidFill>
                      <a:prstDash val="solid"/>
                      <a:round/>
                      <a:headEnd type="none" w="med" len="med"/>
                      <a:tailEnd type="none" w="med" len="med"/>
                    </a:lnR>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alpha val="10000"/>
                      </a:schemeClr>
                    </a:solidFill>
                  </a:tcPr>
                </a:tc>
                <a:tc>
                  <a:txBody>
                    <a:bodyPr/>
                    <a:lstStyle/>
                    <a:p>
                      <a:r>
                        <a:rPr lang="en-US" sz="1200" dirty="0">
                          <a:solidFill>
                            <a:srgbClr val="F05B01"/>
                          </a:solidFill>
                          <a:latin typeface="+mn-lt"/>
                        </a:rPr>
                        <a:t>Belgique</a:t>
                      </a:r>
                      <a:r>
                        <a:rPr lang="en-US" sz="1200" baseline="0" dirty="0">
                          <a:solidFill>
                            <a:srgbClr val="F05B01"/>
                          </a:solidFill>
                          <a:latin typeface="+mn-lt"/>
                        </a:rPr>
                        <a:t> / Fédération </a:t>
                      </a:r>
                      <a:r>
                        <a:rPr lang="en-US" sz="1200" baseline="0" dirty="0" err="1">
                          <a:solidFill>
                            <a:srgbClr val="F05B01"/>
                          </a:solidFill>
                          <a:latin typeface="+mn-lt"/>
                        </a:rPr>
                        <a:t>Wallonie-Bruxelles</a:t>
                      </a:r>
                      <a:endParaRPr lang="en-US" sz="1200" dirty="0">
                        <a:solidFill>
                          <a:srgbClr val="F05B01"/>
                        </a:solidFill>
                        <a:latin typeface="+mn-lt"/>
                      </a:endParaRPr>
                    </a:p>
                  </a:txBody>
                  <a:tcPr>
                    <a:lnL w="12700" cap="flat" cmpd="sng" algn="ctr">
                      <a:solidFill>
                        <a:srgbClr val="F05B01"/>
                      </a:solidFill>
                      <a:prstDash val="solid"/>
                      <a:round/>
                      <a:headEnd type="none" w="med" len="med"/>
                      <a:tailEnd type="none" w="med" len="med"/>
                    </a:lnL>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alpha val="10000"/>
                      </a:schemeClr>
                    </a:solidFill>
                  </a:tcPr>
                </a:tc>
                <a:tc>
                  <a:txBody>
                    <a:bodyPr/>
                    <a:lstStyle/>
                    <a:p>
                      <a:pPr algn="ctr"/>
                      <a:r>
                        <a:rPr lang="mr-IN" sz="1200" dirty="0">
                          <a:solidFill>
                            <a:schemeClr val="bg1"/>
                          </a:solidFill>
                          <a:latin typeface="Calibri" charset="0"/>
                          <a:ea typeface="Calibri" charset="0"/>
                          <a:cs typeface="Calibri" charset="0"/>
                        </a:rPr>
                        <a:t>90%</a:t>
                      </a:r>
                      <a:endParaRPr lang="en-US" sz="1200" dirty="0">
                        <a:solidFill>
                          <a:schemeClr val="bg1"/>
                        </a:solidFill>
                        <a:latin typeface="Calibri" charset="0"/>
                        <a:ea typeface="Calibri" charset="0"/>
                        <a:cs typeface="Calibri"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5B01"/>
                    </a:solidFill>
                  </a:tcPr>
                </a:tc>
                <a:extLst>
                  <a:ext uri="{0D108BD9-81ED-4DB2-BD59-A6C34878D82A}">
                    <a16:rowId xmlns:a16="http://schemas.microsoft.com/office/drawing/2014/main" val="10004"/>
                  </a:ext>
                </a:extLst>
              </a:tr>
              <a:tr h="235526">
                <a:tc rowSpan="2">
                  <a:txBody>
                    <a:bodyPr/>
                    <a:lstStyle/>
                    <a:p>
                      <a:pPr algn="ctr"/>
                      <a:r>
                        <a:rPr lang="en-US" sz="1200" dirty="0">
                          <a:solidFill>
                            <a:srgbClr val="F05B01"/>
                          </a:solidFill>
                          <a:latin typeface="+mn-lt"/>
                        </a:rPr>
                        <a:t>5</a:t>
                      </a:r>
                    </a:p>
                  </a:txBody>
                  <a:tcPr anchor="ctr">
                    <a:lnL w="12700" cap="flat" cmpd="sng" algn="ctr">
                      <a:solidFill>
                        <a:schemeClr val="bg1"/>
                      </a:solidFill>
                      <a:prstDash val="solid"/>
                      <a:round/>
                      <a:headEnd type="none" w="med" len="med"/>
                      <a:tailEnd type="none" w="med" len="med"/>
                    </a:lnL>
                    <a:lnR w="12700" cap="flat" cmpd="sng" algn="ctr">
                      <a:solidFill>
                        <a:srgbClr val="F05B01"/>
                      </a:solidFill>
                      <a:prstDash val="solid"/>
                      <a:round/>
                      <a:headEnd type="none" w="med" len="med"/>
                      <a:tailEnd type="none" w="med" len="med"/>
                    </a:lnR>
                    <a:lnT w="12700" cap="flat" cmpd="sng" algn="ctr">
                      <a:solidFill>
                        <a:srgbClr val="F05B01"/>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r>
                        <a:rPr lang="en-US" sz="1200" dirty="0">
                          <a:solidFill>
                            <a:srgbClr val="F05B01"/>
                          </a:solidFill>
                          <a:latin typeface="+mn-lt"/>
                        </a:rPr>
                        <a:t>Estonie</a:t>
                      </a:r>
                    </a:p>
                  </a:txBody>
                  <a:tcPr>
                    <a:lnL w="12700" cap="flat" cmpd="sng" algn="ctr">
                      <a:solidFill>
                        <a:srgbClr val="F05B01"/>
                      </a:solidFill>
                      <a:prstDash val="solid"/>
                      <a:round/>
                      <a:headEnd type="none" w="med" len="med"/>
                      <a:tailEnd type="none" w="med" len="med"/>
                    </a:lnL>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alpha val="10000"/>
                      </a:schemeClr>
                    </a:solidFill>
                  </a:tcPr>
                </a:tc>
                <a:tc>
                  <a:txBody>
                    <a:bodyPr/>
                    <a:lstStyle/>
                    <a:p>
                      <a:pPr algn="ctr"/>
                      <a:r>
                        <a:rPr lang="mr-IN" sz="1200" dirty="0">
                          <a:solidFill>
                            <a:schemeClr val="bg1"/>
                          </a:solidFill>
                          <a:latin typeface="Calibri" charset="0"/>
                          <a:ea typeface="Calibri" charset="0"/>
                          <a:cs typeface="Calibri" charset="0"/>
                        </a:rPr>
                        <a:t>88%</a:t>
                      </a:r>
                      <a:endParaRPr lang="en-US" sz="1200" dirty="0">
                        <a:solidFill>
                          <a:schemeClr val="bg1"/>
                        </a:solidFill>
                        <a:latin typeface="Calibri" charset="0"/>
                        <a:ea typeface="Calibri" charset="0"/>
                        <a:cs typeface="Calibri"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5B01"/>
                    </a:solidFill>
                  </a:tcPr>
                </a:tc>
                <a:extLst>
                  <a:ext uri="{0D108BD9-81ED-4DB2-BD59-A6C34878D82A}">
                    <a16:rowId xmlns:a16="http://schemas.microsoft.com/office/drawing/2014/main" val="10005"/>
                  </a:ext>
                </a:extLst>
              </a:tr>
              <a:tr h="0">
                <a:tc vMerge="1">
                  <a:txBody>
                    <a:bodyPr/>
                    <a:lstStyle/>
                    <a:p>
                      <a:endParaRPr lang="en-US" sz="1200" dirty="0"/>
                    </a:p>
                  </a:txBody>
                  <a:tcPr/>
                </a:tc>
                <a:tc>
                  <a:txBody>
                    <a:bodyPr/>
                    <a:lstStyle/>
                    <a:p>
                      <a:r>
                        <a:rPr lang="en-US" sz="1200" dirty="0" err="1">
                          <a:solidFill>
                            <a:srgbClr val="F05B01"/>
                          </a:solidFill>
                          <a:latin typeface="+mn-lt"/>
                        </a:rPr>
                        <a:t>Lituanie</a:t>
                      </a:r>
                      <a:endParaRPr lang="en-US" sz="1200" dirty="0">
                        <a:solidFill>
                          <a:srgbClr val="F05B01"/>
                        </a:solidFill>
                        <a:latin typeface="+mn-lt"/>
                      </a:endParaRPr>
                    </a:p>
                  </a:txBody>
                  <a:tcPr>
                    <a:lnL w="12700" cap="flat" cmpd="sng" algn="ctr">
                      <a:solidFill>
                        <a:srgbClr val="F05B01"/>
                      </a:solidFill>
                      <a:prstDash val="solid"/>
                      <a:round/>
                      <a:headEnd type="none" w="med" len="med"/>
                      <a:tailEnd type="none" w="med" len="med"/>
                    </a:lnL>
                    <a:lnT w="12700" cap="flat" cmpd="sng" algn="ctr">
                      <a:solidFill>
                        <a:srgbClr val="F05B01"/>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ctr"/>
                      <a:r>
                        <a:rPr lang="mr-IN" sz="1200" dirty="0">
                          <a:solidFill>
                            <a:schemeClr val="bg1"/>
                          </a:solidFill>
                          <a:latin typeface="Calibri" charset="0"/>
                          <a:ea typeface="Calibri" charset="0"/>
                          <a:cs typeface="Calibri" charset="0"/>
                        </a:rPr>
                        <a:t>88%</a:t>
                      </a:r>
                      <a:endParaRPr lang="en-US" sz="1200" dirty="0">
                        <a:solidFill>
                          <a:schemeClr val="bg1"/>
                        </a:solidFill>
                        <a:latin typeface="Calibri" charset="0"/>
                        <a:ea typeface="Calibri" charset="0"/>
                        <a:cs typeface="Calibri"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5B01"/>
                    </a:solidFill>
                  </a:tcPr>
                </a:tc>
                <a:extLst>
                  <a:ext uri="{0D108BD9-81ED-4DB2-BD59-A6C34878D82A}">
                    <a16:rowId xmlns:a16="http://schemas.microsoft.com/office/drawing/2014/main" val="10006"/>
                  </a:ext>
                </a:extLst>
              </a:tr>
              <a:tr h="0">
                <a:tc>
                  <a:txBody>
                    <a:bodyPr/>
                    <a:lstStyle/>
                    <a:p>
                      <a:pPr algn="ctr"/>
                      <a:r>
                        <a:rPr lang="en-US" sz="1200" dirty="0">
                          <a:solidFill>
                            <a:srgbClr val="990066"/>
                          </a:solidFill>
                          <a:latin typeface="+mn-lt"/>
                        </a:rPr>
                        <a:t>7</a:t>
                      </a:r>
                    </a:p>
                  </a:txBody>
                  <a:tcPr>
                    <a:lnL w="12700" cap="flat" cmpd="sng" algn="ctr">
                      <a:solidFill>
                        <a:schemeClr val="bg1"/>
                      </a:solidFill>
                      <a:prstDash val="solid"/>
                      <a:round/>
                      <a:headEnd type="none" w="med" len="med"/>
                      <a:tailEnd type="none" w="med" len="med"/>
                    </a:lnL>
                    <a:lnR w="12700" cap="flat" cmpd="sng" algn="ctr">
                      <a:solidFill>
                        <a:srgbClr val="990066"/>
                      </a:solidFill>
                      <a:prstDash val="solid"/>
                      <a:round/>
                      <a:headEnd type="none" w="med" len="med"/>
                      <a:tailEnd type="none" w="med" len="med"/>
                    </a:lnR>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r>
                        <a:rPr lang="en-US" sz="1200" dirty="0">
                          <a:solidFill>
                            <a:srgbClr val="990066"/>
                          </a:solidFill>
                          <a:latin typeface="+mn-lt"/>
                        </a:rPr>
                        <a:t>Portugal</a:t>
                      </a:r>
                    </a:p>
                  </a:txBody>
                  <a:tcPr>
                    <a:lnL w="12700" cap="flat" cmpd="sng" algn="ctr">
                      <a:solidFill>
                        <a:srgbClr val="990066"/>
                      </a:solidFill>
                      <a:prstDash val="solid"/>
                      <a:round/>
                      <a:headEnd type="none" w="med" len="med"/>
                      <a:tailEnd type="none" w="med" len="med"/>
                    </a:lnL>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ctr"/>
                      <a:r>
                        <a:rPr lang="mr-IN" sz="1200" dirty="0">
                          <a:solidFill>
                            <a:schemeClr val="bg1"/>
                          </a:solidFill>
                          <a:latin typeface="Calibri" charset="0"/>
                          <a:ea typeface="Calibri" charset="0"/>
                          <a:cs typeface="Calibri" charset="0"/>
                        </a:rPr>
                        <a:t>80%</a:t>
                      </a:r>
                      <a:endParaRPr lang="en-US" sz="1200" dirty="0">
                        <a:solidFill>
                          <a:schemeClr val="bg1"/>
                        </a:solidFill>
                        <a:latin typeface="Calibri" charset="0"/>
                        <a:ea typeface="Calibri" charset="0"/>
                        <a:cs typeface="Calibri"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66"/>
                    </a:solidFill>
                  </a:tcPr>
                </a:tc>
                <a:extLst>
                  <a:ext uri="{0D108BD9-81ED-4DB2-BD59-A6C34878D82A}">
                    <a16:rowId xmlns:a16="http://schemas.microsoft.com/office/drawing/2014/main" val="10007"/>
                  </a:ext>
                </a:extLst>
              </a:tr>
              <a:tr h="0">
                <a:tc rowSpan="2">
                  <a:txBody>
                    <a:bodyPr/>
                    <a:lstStyle/>
                    <a:p>
                      <a:pPr algn="ctr"/>
                      <a:r>
                        <a:rPr lang="en-US" sz="1200" dirty="0">
                          <a:solidFill>
                            <a:srgbClr val="990066"/>
                          </a:solidFill>
                          <a:latin typeface="+mn-lt"/>
                        </a:rPr>
                        <a:t>8</a:t>
                      </a:r>
                    </a:p>
                  </a:txBody>
                  <a:tcPr anchor="ctr">
                    <a:lnL w="12700" cap="flat" cmpd="sng" algn="ctr">
                      <a:solidFill>
                        <a:schemeClr val="bg1"/>
                      </a:solidFill>
                      <a:prstDash val="solid"/>
                      <a:round/>
                      <a:headEnd type="none" w="med" len="med"/>
                      <a:tailEnd type="none" w="med" len="med"/>
                    </a:lnL>
                    <a:lnR w="12700" cap="flat" cmpd="sng" algn="ctr">
                      <a:solidFill>
                        <a:srgbClr val="990066"/>
                      </a:solidFill>
                      <a:prstDash val="solid"/>
                      <a:round/>
                      <a:headEnd type="none" w="med" len="med"/>
                      <a:tailEnd type="none" w="med" len="med"/>
                    </a:lnR>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r>
                        <a:rPr lang="en-US" sz="1200" dirty="0" err="1">
                          <a:solidFill>
                            <a:srgbClr val="990066"/>
                          </a:solidFill>
                          <a:latin typeface="+mn-lt"/>
                        </a:rPr>
                        <a:t>Autriche</a:t>
                      </a:r>
                      <a:endParaRPr lang="en-US" sz="1200" dirty="0">
                        <a:solidFill>
                          <a:srgbClr val="990066"/>
                        </a:solidFill>
                        <a:latin typeface="+mn-lt"/>
                      </a:endParaRPr>
                    </a:p>
                  </a:txBody>
                  <a:tcPr>
                    <a:lnL w="12700" cap="flat" cmpd="sng" algn="ctr">
                      <a:solidFill>
                        <a:srgbClr val="990066"/>
                      </a:solidFill>
                      <a:prstDash val="solid"/>
                      <a:round/>
                      <a:headEnd type="none" w="med" len="med"/>
                      <a:tailEnd type="none" w="med" len="med"/>
                    </a:lnL>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ctr"/>
                      <a:r>
                        <a:rPr lang="mr-IN" sz="1200" dirty="0">
                          <a:solidFill>
                            <a:schemeClr val="bg1"/>
                          </a:solidFill>
                          <a:latin typeface="Calibri" charset="0"/>
                          <a:ea typeface="Calibri" charset="0"/>
                          <a:cs typeface="Calibri" charset="0"/>
                        </a:rPr>
                        <a:t>78%</a:t>
                      </a:r>
                      <a:endParaRPr lang="en-US" sz="1200" dirty="0">
                        <a:solidFill>
                          <a:schemeClr val="bg1"/>
                        </a:solidFill>
                        <a:latin typeface="Calibri" charset="0"/>
                        <a:ea typeface="Calibri" charset="0"/>
                        <a:cs typeface="Calibri"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66"/>
                    </a:solidFill>
                  </a:tcPr>
                </a:tc>
                <a:extLst>
                  <a:ext uri="{0D108BD9-81ED-4DB2-BD59-A6C34878D82A}">
                    <a16:rowId xmlns:a16="http://schemas.microsoft.com/office/drawing/2014/main" val="10008"/>
                  </a:ext>
                </a:extLst>
              </a:tr>
              <a:tr h="0">
                <a:tc vMerge="1">
                  <a:txBody>
                    <a:bodyPr/>
                    <a:lstStyle/>
                    <a:p>
                      <a:endParaRPr lang="en-US" sz="1200" dirty="0"/>
                    </a:p>
                  </a:txBody>
                  <a:tcPr/>
                </a:tc>
                <a:tc>
                  <a:txBody>
                    <a:bodyPr/>
                    <a:lstStyle/>
                    <a:p>
                      <a:r>
                        <a:rPr lang="en-US" sz="1200" dirty="0" err="1">
                          <a:solidFill>
                            <a:srgbClr val="990066"/>
                          </a:solidFill>
                          <a:latin typeface="+mn-lt"/>
                        </a:rPr>
                        <a:t>Norvège</a:t>
                      </a:r>
                      <a:endParaRPr lang="en-US" sz="1200" dirty="0">
                        <a:solidFill>
                          <a:srgbClr val="990066"/>
                        </a:solidFill>
                        <a:latin typeface="+mn-lt"/>
                      </a:endParaRPr>
                    </a:p>
                  </a:txBody>
                  <a:tcPr>
                    <a:lnL w="12700" cap="flat" cmpd="sng" algn="ctr">
                      <a:solidFill>
                        <a:srgbClr val="990066"/>
                      </a:solidFill>
                      <a:prstDash val="solid"/>
                      <a:round/>
                      <a:headEnd type="none" w="med" len="med"/>
                      <a:tailEnd type="none" w="med" len="med"/>
                    </a:lnL>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ctr"/>
                      <a:r>
                        <a:rPr lang="mr-IN" sz="1200" dirty="0">
                          <a:solidFill>
                            <a:schemeClr val="bg1"/>
                          </a:solidFill>
                          <a:latin typeface="Calibri" charset="0"/>
                          <a:ea typeface="Calibri" charset="0"/>
                          <a:cs typeface="Calibri" charset="0"/>
                        </a:rPr>
                        <a:t>78%</a:t>
                      </a:r>
                      <a:endParaRPr lang="en-US" sz="1200" dirty="0">
                        <a:solidFill>
                          <a:schemeClr val="bg1"/>
                        </a:solidFill>
                        <a:latin typeface="Calibri" charset="0"/>
                        <a:ea typeface="Calibri" charset="0"/>
                        <a:cs typeface="Calibri"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66"/>
                    </a:solidFill>
                  </a:tcPr>
                </a:tc>
                <a:extLst>
                  <a:ext uri="{0D108BD9-81ED-4DB2-BD59-A6C34878D82A}">
                    <a16:rowId xmlns:a16="http://schemas.microsoft.com/office/drawing/2014/main" val="10009"/>
                  </a:ext>
                </a:extLst>
              </a:tr>
              <a:tr h="0">
                <a:tc>
                  <a:txBody>
                    <a:bodyPr/>
                    <a:lstStyle/>
                    <a:p>
                      <a:pPr algn="ctr"/>
                      <a:r>
                        <a:rPr lang="en-US" sz="1200" dirty="0">
                          <a:solidFill>
                            <a:srgbClr val="990066"/>
                          </a:solidFill>
                          <a:latin typeface="+mn-lt"/>
                        </a:rPr>
                        <a:t>10</a:t>
                      </a:r>
                    </a:p>
                  </a:txBody>
                  <a:tcPr>
                    <a:lnL w="12700" cap="flat" cmpd="sng" algn="ctr">
                      <a:solidFill>
                        <a:schemeClr val="bg1"/>
                      </a:solidFill>
                      <a:prstDash val="solid"/>
                      <a:round/>
                      <a:headEnd type="none" w="med" len="med"/>
                      <a:tailEnd type="none" w="med" len="med"/>
                    </a:lnL>
                    <a:lnR w="12700" cap="flat" cmpd="sng" algn="ctr">
                      <a:solidFill>
                        <a:srgbClr val="990066"/>
                      </a:solidFill>
                      <a:prstDash val="solid"/>
                      <a:round/>
                      <a:headEnd type="none" w="med" len="med"/>
                      <a:tailEnd type="none" w="med" len="med"/>
                    </a:lnR>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r>
                        <a:rPr lang="en-US" sz="1200" dirty="0">
                          <a:solidFill>
                            <a:srgbClr val="990066"/>
                          </a:solidFill>
                          <a:latin typeface="+mn-lt"/>
                        </a:rPr>
                        <a:t>Hesse (DE)</a:t>
                      </a:r>
                    </a:p>
                  </a:txBody>
                  <a:tcPr>
                    <a:lnL w="12700" cap="flat" cmpd="sng" algn="ctr">
                      <a:solidFill>
                        <a:srgbClr val="990066"/>
                      </a:solidFill>
                      <a:prstDash val="solid"/>
                      <a:round/>
                      <a:headEnd type="none" w="med" len="med"/>
                      <a:tailEnd type="none" w="med" len="med"/>
                    </a:lnL>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ctr"/>
                      <a:r>
                        <a:rPr lang="mr-IN" sz="1200" dirty="0">
                          <a:solidFill>
                            <a:schemeClr val="bg1"/>
                          </a:solidFill>
                          <a:latin typeface="Calibri" charset="0"/>
                          <a:ea typeface="Calibri" charset="0"/>
                          <a:cs typeface="Calibri" charset="0"/>
                        </a:rPr>
                        <a:t>77%</a:t>
                      </a:r>
                      <a:endParaRPr lang="en-US" sz="1200" dirty="0">
                        <a:solidFill>
                          <a:schemeClr val="bg1"/>
                        </a:solidFill>
                        <a:latin typeface="Calibri" charset="0"/>
                        <a:ea typeface="Calibri" charset="0"/>
                        <a:cs typeface="Calibri"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66"/>
                    </a:solidFill>
                  </a:tcPr>
                </a:tc>
                <a:extLst>
                  <a:ext uri="{0D108BD9-81ED-4DB2-BD59-A6C34878D82A}">
                    <a16:rowId xmlns:a16="http://schemas.microsoft.com/office/drawing/2014/main" val="10010"/>
                  </a:ext>
                </a:extLst>
              </a:tr>
              <a:tr h="0">
                <a:tc>
                  <a:txBody>
                    <a:bodyPr/>
                    <a:lstStyle/>
                    <a:p>
                      <a:pPr algn="ctr"/>
                      <a:r>
                        <a:rPr lang="en-US" sz="1200" dirty="0">
                          <a:solidFill>
                            <a:srgbClr val="990066"/>
                          </a:solidFill>
                          <a:latin typeface="+mn-lt"/>
                        </a:rPr>
                        <a:t>11</a:t>
                      </a:r>
                    </a:p>
                  </a:txBody>
                  <a:tcPr>
                    <a:lnL w="12700" cap="flat" cmpd="sng" algn="ctr">
                      <a:solidFill>
                        <a:schemeClr val="bg1"/>
                      </a:solidFill>
                      <a:prstDash val="solid"/>
                      <a:round/>
                      <a:headEnd type="none" w="med" len="med"/>
                      <a:tailEnd type="none" w="med" len="med"/>
                    </a:lnL>
                    <a:lnR w="12700" cap="flat" cmpd="sng" algn="ctr">
                      <a:solidFill>
                        <a:srgbClr val="990066"/>
                      </a:solidFill>
                      <a:prstDash val="solid"/>
                      <a:round/>
                      <a:headEnd type="none" w="med" len="med"/>
                      <a:tailEnd type="none" w="med" len="med"/>
                    </a:lnR>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r>
                        <a:rPr lang="en-US" sz="1200" dirty="0" err="1">
                          <a:solidFill>
                            <a:srgbClr val="990066"/>
                          </a:solidFill>
                          <a:latin typeface="+mn-lt"/>
                        </a:rPr>
                        <a:t>Irlande</a:t>
                      </a:r>
                      <a:endParaRPr lang="en-US" sz="1200" dirty="0">
                        <a:solidFill>
                          <a:srgbClr val="990066"/>
                        </a:solidFill>
                        <a:latin typeface="+mn-lt"/>
                      </a:endParaRPr>
                    </a:p>
                  </a:txBody>
                  <a:tcPr>
                    <a:lnL w="12700" cap="flat" cmpd="sng" algn="ctr">
                      <a:solidFill>
                        <a:srgbClr val="990066"/>
                      </a:solidFill>
                      <a:prstDash val="solid"/>
                      <a:round/>
                      <a:headEnd type="none" w="med" len="med"/>
                      <a:tailEnd type="none" w="med" len="med"/>
                    </a:lnL>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ctr"/>
                      <a:r>
                        <a:rPr lang="mr-IN" sz="1200" dirty="0">
                          <a:solidFill>
                            <a:schemeClr val="bg1"/>
                          </a:solidFill>
                          <a:latin typeface="Calibri" charset="0"/>
                          <a:ea typeface="Calibri" charset="0"/>
                          <a:cs typeface="Calibri" charset="0"/>
                        </a:rPr>
                        <a:t>73%</a:t>
                      </a:r>
                      <a:endParaRPr lang="en-US" sz="1200" dirty="0">
                        <a:solidFill>
                          <a:schemeClr val="bg1"/>
                        </a:solidFill>
                        <a:latin typeface="Calibri" charset="0"/>
                        <a:ea typeface="Calibri" charset="0"/>
                        <a:cs typeface="Calibri"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66"/>
                    </a:solidFill>
                  </a:tcPr>
                </a:tc>
                <a:extLst>
                  <a:ext uri="{0D108BD9-81ED-4DB2-BD59-A6C34878D82A}">
                    <a16:rowId xmlns:a16="http://schemas.microsoft.com/office/drawing/2014/main" val="10011"/>
                  </a:ext>
                </a:extLst>
              </a:tr>
              <a:tr h="0">
                <a:tc>
                  <a:txBody>
                    <a:bodyPr/>
                    <a:lstStyle/>
                    <a:p>
                      <a:pPr algn="ctr"/>
                      <a:r>
                        <a:rPr lang="en-US" sz="1200" dirty="0">
                          <a:solidFill>
                            <a:srgbClr val="990066"/>
                          </a:solidFill>
                          <a:latin typeface="+mn-lt"/>
                        </a:rPr>
                        <a:t>12</a:t>
                      </a:r>
                    </a:p>
                  </a:txBody>
                  <a:tcPr>
                    <a:lnL w="12700" cap="flat" cmpd="sng" algn="ctr">
                      <a:solidFill>
                        <a:schemeClr val="bg1"/>
                      </a:solidFill>
                      <a:prstDash val="solid"/>
                      <a:round/>
                      <a:headEnd type="none" w="med" len="med"/>
                      <a:tailEnd type="none" w="med" len="med"/>
                    </a:lnL>
                    <a:lnR w="12700" cap="flat" cmpd="sng" algn="ctr">
                      <a:solidFill>
                        <a:srgbClr val="990066"/>
                      </a:solidFill>
                      <a:prstDash val="solid"/>
                      <a:round/>
                      <a:headEnd type="none" w="med" len="med"/>
                      <a:tailEnd type="none" w="med" len="med"/>
                    </a:lnR>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r>
                        <a:rPr lang="en-US" sz="1200" dirty="0">
                          <a:solidFill>
                            <a:srgbClr val="990066"/>
                          </a:solidFill>
                          <a:latin typeface="+mn-lt"/>
                        </a:rPr>
                        <a:t>Belgique</a:t>
                      </a:r>
                      <a:r>
                        <a:rPr lang="en-US" sz="1200" baseline="0" dirty="0">
                          <a:solidFill>
                            <a:srgbClr val="990066"/>
                          </a:solidFill>
                          <a:latin typeface="+mn-lt"/>
                        </a:rPr>
                        <a:t> / Flandres</a:t>
                      </a:r>
                      <a:endParaRPr lang="en-US" sz="1200" dirty="0">
                        <a:solidFill>
                          <a:srgbClr val="990066"/>
                        </a:solidFill>
                        <a:latin typeface="+mn-lt"/>
                      </a:endParaRPr>
                    </a:p>
                  </a:txBody>
                  <a:tcPr>
                    <a:lnL w="12700" cap="flat" cmpd="sng" algn="ctr">
                      <a:solidFill>
                        <a:srgbClr val="990066"/>
                      </a:solidFill>
                      <a:prstDash val="solid"/>
                      <a:round/>
                      <a:headEnd type="none" w="med" len="med"/>
                      <a:tailEnd type="none" w="med" len="med"/>
                    </a:lnL>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ctr"/>
                      <a:r>
                        <a:rPr lang="mr-IN" sz="1200" dirty="0">
                          <a:solidFill>
                            <a:schemeClr val="bg1"/>
                          </a:solidFill>
                          <a:latin typeface="Calibri" charset="0"/>
                          <a:ea typeface="Calibri" charset="0"/>
                          <a:cs typeface="Calibri" charset="0"/>
                        </a:rPr>
                        <a:t>70%</a:t>
                      </a:r>
                      <a:endParaRPr lang="en-US" sz="1200" dirty="0">
                        <a:solidFill>
                          <a:schemeClr val="bg1"/>
                        </a:solidFill>
                        <a:latin typeface="Calibri" charset="0"/>
                        <a:ea typeface="Calibri" charset="0"/>
                        <a:cs typeface="Calibri"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66"/>
                    </a:solidFill>
                  </a:tcPr>
                </a:tc>
                <a:extLst>
                  <a:ext uri="{0D108BD9-81ED-4DB2-BD59-A6C34878D82A}">
                    <a16:rowId xmlns:a16="http://schemas.microsoft.com/office/drawing/2014/main" val="10012"/>
                  </a:ext>
                </a:extLst>
              </a:tr>
              <a:tr h="0">
                <a:tc>
                  <a:txBody>
                    <a:bodyPr/>
                    <a:lstStyle/>
                    <a:p>
                      <a:pPr algn="ctr"/>
                      <a:r>
                        <a:rPr lang="en-US" sz="1200" dirty="0">
                          <a:solidFill>
                            <a:srgbClr val="990066"/>
                          </a:solidFill>
                          <a:latin typeface="+mn-lt"/>
                        </a:rPr>
                        <a:t>13</a:t>
                      </a:r>
                    </a:p>
                  </a:txBody>
                  <a:tcPr>
                    <a:lnL w="12700" cap="flat" cmpd="sng" algn="ctr">
                      <a:solidFill>
                        <a:schemeClr val="bg1"/>
                      </a:solidFill>
                      <a:prstDash val="solid"/>
                      <a:round/>
                      <a:headEnd type="none" w="med" len="med"/>
                      <a:tailEnd type="none" w="med" len="med"/>
                    </a:lnL>
                    <a:lnR w="12700" cap="flat" cmpd="sng" algn="ctr">
                      <a:solidFill>
                        <a:srgbClr val="990066"/>
                      </a:solidFill>
                      <a:prstDash val="solid"/>
                      <a:round/>
                      <a:headEnd type="none" w="med" len="med"/>
                      <a:tailEnd type="none" w="med" len="med"/>
                    </a:lnR>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r>
                        <a:rPr lang="en-US" sz="1200" dirty="0">
                          <a:solidFill>
                            <a:srgbClr val="990066"/>
                          </a:solidFill>
                          <a:latin typeface="+mn-lt"/>
                        </a:rPr>
                        <a:t>Pays-Bas</a:t>
                      </a:r>
                    </a:p>
                  </a:txBody>
                  <a:tcPr>
                    <a:lnL w="12700" cap="flat" cmpd="sng" algn="ctr">
                      <a:solidFill>
                        <a:srgbClr val="990066"/>
                      </a:solidFill>
                      <a:prstDash val="solid"/>
                      <a:round/>
                      <a:headEnd type="none" w="med" len="med"/>
                      <a:tailEnd type="none" w="med" len="med"/>
                    </a:lnL>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ctr"/>
                      <a:r>
                        <a:rPr lang="mr-IN" sz="1200" dirty="0">
                          <a:solidFill>
                            <a:schemeClr val="bg1"/>
                          </a:solidFill>
                          <a:latin typeface="Calibri" charset="0"/>
                          <a:ea typeface="Calibri" charset="0"/>
                          <a:cs typeface="Calibri" charset="0"/>
                        </a:rPr>
                        <a:t>69%</a:t>
                      </a:r>
                      <a:endParaRPr lang="en-US" sz="1200" dirty="0">
                        <a:solidFill>
                          <a:schemeClr val="bg1"/>
                        </a:solidFill>
                        <a:latin typeface="Calibri" charset="0"/>
                        <a:ea typeface="Calibri" charset="0"/>
                        <a:cs typeface="Calibri"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66"/>
                    </a:solidFill>
                  </a:tcPr>
                </a:tc>
                <a:extLst>
                  <a:ext uri="{0D108BD9-81ED-4DB2-BD59-A6C34878D82A}">
                    <a16:rowId xmlns:a16="http://schemas.microsoft.com/office/drawing/2014/main" val="10013"/>
                  </a:ext>
                </a:extLst>
              </a:tr>
              <a:tr h="250030">
                <a:tc>
                  <a:txBody>
                    <a:bodyPr/>
                    <a:lstStyle/>
                    <a:p>
                      <a:pPr algn="ctr"/>
                      <a:r>
                        <a:rPr lang="en-US" sz="1200" dirty="0">
                          <a:solidFill>
                            <a:srgbClr val="990066"/>
                          </a:solidFill>
                          <a:latin typeface="+mn-lt"/>
                        </a:rPr>
                        <a:t>14</a:t>
                      </a:r>
                    </a:p>
                  </a:txBody>
                  <a:tcPr>
                    <a:lnL w="12700" cap="flat" cmpd="sng" algn="ctr">
                      <a:solidFill>
                        <a:schemeClr val="bg1"/>
                      </a:solidFill>
                      <a:prstDash val="solid"/>
                      <a:round/>
                      <a:headEnd type="none" w="med" len="med"/>
                      <a:tailEnd type="none" w="med" len="med"/>
                    </a:lnL>
                    <a:lnR w="12700" cap="flat" cmpd="sng" algn="ctr">
                      <a:solidFill>
                        <a:srgbClr val="990066"/>
                      </a:solidFill>
                      <a:prstDash val="solid"/>
                      <a:round/>
                      <a:headEnd type="none" w="med" len="med"/>
                      <a:tailEnd type="none" w="med" len="med"/>
                    </a:lnR>
                    <a:lnT w="12700" cap="flat" cmpd="sng" algn="ctr">
                      <a:solidFill>
                        <a:srgbClr val="99006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alpha val="10000"/>
                      </a:schemeClr>
                    </a:solidFill>
                  </a:tcPr>
                </a:tc>
                <a:tc>
                  <a:txBody>
                    <a:bodyPr/>
                    <a:lstStyle/>
                    <a:p>
                      <a:pPr marL="0" marR="0" algn="l" defTabSz="914400" rtl="0" eaLnBrk="1" latinLnBrk="0" hangingPunct="1">
                        <a:spcBef>
                          <a:spcPts val="0"/>
                        </a:spcBef>
                        <a:spcAft>
                          <a:spcPts val="0"/>
                        </a:spcAft>
                      </a:pPr>
                      <a:r>
                        <a:rPr lang="en-GB" sz="1200" kern="1200" dirty="0" err="1">
                          <a:solidFill>
                            <a:srgbClr val="990066"/>
                          </a:solidFill>
                          <a:latin typeface="+mn-lt"/>
                          <a:ea typeface="+mn-ea"/>
                          <a:cs typeface="+mn-cs"/>
                        </a:rPr>
                        <a:t>Rhénanie</a:t>
                      </a:r>
                      <a:r>
                        <a:rPr lang="en-GB" sz="1200" kern="1200" dirty="0">
                          <a:solidFill>
                            <a:srgbClr val="990066"/>
                          </a:solidFill>
                          <a:latin typeface="+mn-lt"/>
                          <a:ea typeface="+mn-ea"/>
                          <a:cs typeface="+mn-cs"/>
                        </a:rPr>
                        <a:t>-du-Nord-</a:t>
                      </a:r>
                      <a:r>
                        <a:rPr lang="en-GB" sz="1200" kern="1200" dirty="0" err="1">
                          <a:solidFill>
                            <a:srgbClr val="990066"/>
                          </a:solidFill>
                          <a:latin typeface="+mn-lt"/>
                          <a:ea typeface="+mn-ea"/>
                          <a:cs typeface="+mn-cs"/>
                        </a:rPr>
                        <a:t>Westphalie</a:t>
                      </a:r>
                      <a:r>
                        <a:rPr lang="en-GB" sz="1200" kern="1200" baseline="0" dirty="0">
                          <a:solidFill>
                            <a:srgbClr val="990066"/>
                          </a:solidFill>
                          <a:latin typeface="+mn-lt"/>
                          <a:ea typeface="+mn-ea"/>
                          <a:cs typeface="+mn-cs"/>
                        </a:rPr>
                        <a:t> </a:t>
                      </a:r>
                      <a:r>
                        <a:rPr lang="en-US" sz="1200" dirty="0">
                          <a:solidFill>
                            <a:srgbClr val="990066"/>
                          </a:solidFill>
                          <a:latin typeface="+mn-lt"/>
                        </a:rPr>
                        <a:t>(DE)</a:t>
                      </a:r>
                    </a:p>
                  </a:txBody>
                  <a:tcPr>
                    <a:lnL w="12700" cap="flat" cmpd="sng" algn="ctr">
                      <a:solidFill>
                        <a:srgbClr val="990066"/>
                      </a:solidFill>
                      <a:prstDash val="solid"/>
                      <a:round/>
                      <a:headEnd type="none" w="med" len="med"/>
                      <a:tailEnd type="none" w="med" len="med"/>
                    </a:lnL>
                    <a:lnT w="12700" cap="flat" cmpd="sng" algn="ctr">
                      <a:solidFill>
                        <a:srgbClr val="99006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alpha val="10000"/>
                      </a:schemeClr>
                    </a:solidFill>
                  </a:tcPr>
                </a:tc>
                <a:tc>
                  <a:txBody>
                    <a:bodyPr/>
                    <a:lstStyle/>
                    <a:p>
                      <a:pPr algn="ctr"/>
                      <a:r>
                        <a:rPr lang="mr-IN" sz="1200" dirty="0">
                          <a:solidFill>
                            <a:schemeClr val="bg1"/>
                          </a:solidFill>
                          <a:latin typeface="Calibri" charset="0"/>
                          <a:ea typeface="Calibri" charset="0"/>
                          <a:cs typeface="Calibri" charset="0"/>
                        </a:rPr>
                        <a:t>68%</a:t>
                      </a:r>
                      <a:endParaRPr lang="en-US" sz="1200" dirty="0">
                        <a:solidFill>
                          <a:schemeClr val="bg1"/>
                        </a:solidFill>
                        <a:latin typeface="Calibri" charset="0"/>
                        <a:ea typeface="Calibri" charset="0"/>
                        <a:cs typeface="Calibri"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66"/>
                    </a:solidFill>
                  </a:tcPr>
                </a:tc>
                <a:extLst>
                  <a:ext uri="{0D108BD9-81ED-4DB2-BD59-A6C34878D82A}">
                    <a16:rowId xmlns:a16="http://schemas.microsoft.com/office/drawing/2014/main" val="1001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47175496"/>
              </p:ext>
            </p:extLst>
          </p:nvPr>
        </p:nvGraphicFramePr>
        <p:xfrm>
          <a:off x="7699328" y="1276274"/>
          <a:ext cx="3783600" cy="4114800"/>
        </p:xfrm>
        <a:graphic>
          <a:graphicData uri="http://schemas.openxmlformats.org/drawingml/2006/table">
            <a:tbl>
              <a:tblPr firstRow="1" bandRow="1">
                <a:tableStyleId>{2D5ABB26-0587-4C30-8999-92F81FD0307C}</a:tableStyleId>
              </a:tblPr>
              <a:tblGrid>
                <a:gridCol w="630000">
                  <a:extLst>
                    <a:ext uri="{9D8B030D-6E8A-4147-A177-3AD203B41FA5}">
                      <a16:colId xmlns:a16="http://schemas.microsoft.com/office/drawing/2014/main" val="20000"/>
                    </a:ext>
                  </a:extLst>
                </a:gridCol>
                <a:gridCol w="2023200">
                  <a:extLst>
                    <a:ext uri="{9D8B030D-6E8A-4147-A177-3AD203B41FA5}">
                      <a16:colId xmlns:a16="http://schemas.microsoft.com/office/drawing/2014/main" val="20001"/>
                    </a:ext>
                  </a:extLst>
                </a:gridCol>
                <a:gridCol w="1130400">
                  <a:extLst>
                    <a:ext uri="{9D8B030D-6E8A-4147-A177-3AD203B41FA5}">
                      <a16:colId xmlns:a16="http://schemas.microsoft.com/office/drawing/2014/main" val="20002"/>
                    </a:ext>
                  </a:extLst>
                </a:gridCol>
              </a:tblGrid>
              <a:tr h="0">
                <a:tc>
                  <a:txBody>
                    <a:bodyPr/>
                    <a:lstStyle/>
                    <a:p>
                      <a:pPr algn="ctr"/>
                      <a:r>
                        <a:rPr lang="en-US" sz="1200" dirty="0">
                          <a:solidFill>
                            <a:srgbClr val="990066"/>
                          </a:solidFill>
                          <a:latin typeface="+mn-lt"/>
                        </a:rPr>
                        <a:t>15</a:t>
                      </a:r>
                    </a:p>
                  </a:txBody>
                  <a:tcPr>
                    <a:lnR w="12700" cap="flat" cmpd="sng" algn="ctr">
                      <a:solidFill>
                        <a:srgbClr val="990066"/>
                      </a:solidFill>
                      <a:prstDash val="solid"/>
                      <a:round/>
                      <a:headEnd type="none" w="med" len="med"/>
                      <a:tailEnd type="none" w="med" len="med"/>
                    </a:lnR>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l" fontAlgn="ctr"/>
                      <a:r>
                        <a:rPr lang="en-US" sz="1200" dirty="0" err="1">
                          <a:solidFill>
                            <a:srgbClr val="990066"/>
                          </a:solidFill>
                          <a:latin typeface="+mn-lt"/>
                        </a:rPr>
                        <a:t>Pologne</a:t>
                      </a:r>
                      <a:endParaRPr lang="en-US" sz="1200" b="1" i="0" u="none" strike="noStrike" dirty="0">
                        <a:solidFill>
                          <a:srgbClr val="990066"/>
                        </a:solidFill>
                        <a:effectLst/>
                        <a:latin typeface="+mn-lt"/>
                      </a:endParaRPr>
                    </a:p>
                  </a:txBody>
                  <a:tcPr anchor="ctr">
                    <a:lnL w="12700" cap="flat" cmpd="sng" algn="ctr">
                      <a:solidFill>
                        <a:srgbClr val="990066"/>
                      </a:solidFill>
                      <a:prstDash val="solid"/>
                      <a:round/>
                      <a:headEnd type="none" w="med" len="med"/>
                      <a:tailEnd type="none" w="med" len="med"/>
                    </a:lnL>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mr-IN" sz="1200" b="0" dirty="0">
                          <a:solidFill>
                            <a:schemeClr val="bg1"/>
                          </a:solidFill>
                          <a:latin typeface="Calibri" charset="0"/>
                          <a:ea typeface="Calibri" charset="0"/>
                          <a:cs typeface="Calibri" charset="0"/>
                        </a:rPr>
                        <a:t>67%</a:t>
                      </a:r>
                      <a:endParaRPr lang="en-US" sz="1200" b="0" dirty="0">
                        <a:solidFill>
                          <a:schemeClr val="bg1"/>
                        </a:solidFill>
                        <a:latin typeface="Calibri" charset="0"/>
                        <a:ea typeface="Calibri" charset="0"/>
                        <a:cs typeface="Calibri" charset="0"/>
                      </a:endParaRPr>
                    </a:p>
                  </a:txBody>
                  <a:tcPr anchor="ctr">
                    <a:lnB w="12700" cap="flat" cmpd="sng" algn="ctr">
                      <a:solidFill>
                        <a:schemeClr val="bg1"/>
                      </a:solidFill>
                      <a:prstDash val="solid"/>
                      <a:round/>
                      <a:headEnd type="none" w="med" len="med"/>
                      <a:tailEnd type="none" w="med" len="med"/>
                    </a:lnB>
                    <a:solidFill>
                      <a:srgbClr val="990066"/>
                    </a:solidFill>
                  </a:tcPr>
                </a:tc>
                <a:extLst>
                  <a:ext uri="{0D108BD9-81ED-4DB2-BD59-A6C34878D82A}">
                    <a16:rowId xmlns:a16="http://schemas.microsoft.com/office/drawing/2014/main" val="10000"/>
                  </a:ext>
                </a:extLst>
              </a:tr>
              <a:tr h="0">
                <a:tc rowSpan="2">
                  <a:txBody>
                    <a:bodyPr/>
                    <a:lstStyle/>
                    <a:p>
                      <a:pPr algn="ctr"/>
                      <a:r>
                        <a:rPr lang="en-US" sz="1200" dirty="0">
                          <a:solidFill>
                            <a:srgbClr val="990066"/>
                          </a:solidFill>
                          <a:latin typeface="+mn-lt"/>
                        </a:rPr>
                        <a:t>16</a:t>
                      </a:r>
                    </a:p>
                  </a:txBody>
                  <a:tcPr anchor="ctr">
                    <a:lnR w="12700" cap="flat" cmpd="sng" algn="ctr">
                      <a:solidFill>
                        <a:srgbClr val="990066"/>
                      </a:solidFill>
                      <a:prstDash val="solid"/>
                      <a:round/>
                      <a:headEnd type="none" w="med" len="med"/>
                      <a:tailEnd type="none" w="med" len="med"/>
                    </a:lnR>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l" fontAlgn="ctr"/>
                      <a:r>
                        <a:rPr lang="en-US" sz="1200" b="0" i="0" u="none" strike="noStrike" dirty="0">
                          <a:solidFill>
                            <a:srgbClr val="990066"/>
                          </a:solidFill>
                          <a:effectLst/>
                          <a:latin typeface="+mn-lt"/>
                        </a:rPr>
                        <a:t>Italie</a:t>
                      </a:r>
                    </a:p>
                  </a:txBody>
                  <a:tcPr anchor="ctr">
                    <a:lnL w="12700" cap="flat" cmpd="sng" algn="ctr">
                      <a:solidFill>
                        <a:srgbClr val="990066"/>
                      </a:solidFill>
                      <a:prstDash val="solid"/>
                      <a:round/>
                      <a:headEnd type="none" w="med" len="med"/>
                      <a:tailEnd type="none" w="med" len="med"/>
                    </a:lnL>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ctr" fontAlgn="ctr"/>
                      <a:r>
                        <a:rPr lang="mr-IN" sz="1200" b="0" i="0" u="none" strike="noStrike" dirty="0">
                          <a:solidFill>
                            <a:schemeClr val="bg1"/>
                          </a:solidFill>
                          <a:effectLst/>
                          <a:latin typeface="Calibri" charset="0"/>
                          <a:ea typeface="Calibri" charset="0"/>
                          <a:cs typeface="Calibri" charset="0"/>
                        </a:rPr>
                        <a:t>65%</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66"/>
                    </a:solidFill>
                  </a:tcPr>
                </a:tc>
                <a:extLst>
                  <a:ext uri="{0D108BD9-81ED-4DB2-BD59-A6C34878D82A}">
                    <a16:rowId xmlns:a16="http://schemas.microsoft.com/office/drawing/2014/main" val="10001"/>
                  </a:ext>
                </a:extLst>
              </a:tr>
              <a:tr h="0">
                <a:tc vMerge="1">
                  <a:txBody>
                    <a:bodyPr/>
                    <a:lstStyle/>
                    <a:p>
                      <a:pPr algn="ctr"/>
                      <a:endParaRPr lang="en-US" sz="12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66"/>
                    </a:solidFill>
                  </a:tcPr>
                </a:tc>
                <a:tc>
                  <a:txBody>
                    <a:bodyPr/>
                    <a:lstStyle/>
                    <a:p>
                      <a:pPr algn="l" fontAlgn="ctr"/>
                      <a:r>
                        <a:rPr lang="en-US" sz="1200" b="0" i="0" u="none" strike="noStrike" dirty="0" err="1">
                          <a:solidFill>
                            <a:srgbClr val="990066"/>
                          </a:solidFill>
                          <a:effectLst/>
                          <a:latin typeface="+mn-lt"/>
                        </a:rPr>
                        <a:t>Slovénie</a:t>
                      </a:r>
                      <a:endParaRPr lang="en-US" sz="1200" b="0" i="0" u="none" strike="noStrike" dirty="0">
                        <a:solidFill>
                          <a:srgbClr val="990066"/>
                        </a:solidFill>
                        <a:effectLst/>
                        <a:latin typeface="+mn-lt"/>
                      </a:endParaRPr>
                    </a:p>
                  </a:txBody>
                  <a:tcPr anchor="ctr">
                    <a:lnL w="12700" cap="flat" cmpd="sng" algn="ctr">
                      <a:solidFill>
                        <a:srgbClr val="990066"/>
                      </a:solidFill>
                      <a:prstDash val="solid"/>
                      <a:round/>
                      <a:headEnd type="none" w="med" len="med"/>
                      <a:tailEnd type="none" w="med" len="med"/>
                    </a:lnL>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ctr" fontAlgn="ctr"/>
                      <a:r>
                        <a:rPr lang="mr-IN" sz="1200" b="0" i="0" u="none" strike="noStrike" dirty="0">
                          <a:solidFill>
                            <a:schemeClr val="bg1"/>
                          </a:solidFill>
                          <a:effectLst/>
                          <a:latin typeface="Calibri" charset="0"/>
                          <a:ea typeface="Calibri" charset="0"/>
                          <a:cs typeface="Calibri" charset="0"/>
                        </a:rPr>
                        <a:t>65%</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66"/>
                    </a:solidFill>
                  </a:tcPr>
                </a:tc>
                <a:extLst>
                  <a:ext uri="{0D108BD9-81ED-4DB2-BD59-A6C34878D82A}">
                    <a16:rowId xmlns:a16="http://schemas.microsoft.com/office/drawing/2014/main" val="10002"/>
                  </a:ext>
                </a:extLst>
              </a:tr>
              <a:tr h="0">
                <a:tc>
                  <a:txBody>
                    <a:bodyPr/>
                    <a:lstStyle/>
                    <a:p>
                      <a:pPr algn="ctr"/>
                      <a:r>
                        <a:rPr lang="en-US" sz="1200" dirty="0">
                          <a:solidFill>
                            <a:srgbClr val="990066"/>
                          </a:solidFill>
                          <a:latin typeface="+mn-lt"/>
                        </a:rPr>
                        <a:t>18</a:t>
                      </a:r>
                    </a:p>
                  </a:txBody>
                  <a:tcPr>
                    <a:lnR w="12700" cap="flat" cmpd="sng" algn="ctr">
                      <a:solidFill>
                        <a:srgbClr val="990066"/>
                      </a:solidFill>
                      <a:prstDash val="solid"/>
                      <a:round/>
                      <a:headEnd type="none" w="med" len="med"/>
                      <a:tailEnd type="none" w="med" len="med"/>
                    </a:lnR>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l" fontAlgn="ctr"/>
                      <a:r>
                        <a:rPr lang="en-US" sz="1200" b="0" i="0" u="none" strike="noStrike" dirty="0" err="1">
                          <a:solidFill>
                            <a:srgbClr val="990066"/>
                          </a:solidFill>
                          <a:effectLst/>
                          <a:latin typeface="+mn-lt"/>
                        </a:rPr>
                        <a:t>Croatie</a:t>
                      </a:r>
                      <a:endParaRPr lang="en-US" sz="1200" b="0" i="0" u="none" strike="noStrike" dirty="0">
                        <a:solidFill>
                          <a:srgbClr val="990066"/>
                        </a:solidFill>
                        <a:effectLst/>
                        <a:latin typeface="+mn-lt"/>
                      </a:endParaRPr>
                    </a:p>
                  </a:txBody>
                  <a:tcPr anchor="ctr">
                    <a:lnL w="12700" cap="flat" cmpd="sng" algn="ctr">
                      <a:solidFill>
                        <a:srgbClr val="990066"/>
                      </a:solidFill>
                      <a:prstDash val="solid"/>
                      <a:round/>
                      <a:headEnd type="none" w="med" len="med"/>
                      <a:tailEnd type="none" w="med" len="med"/>
                    </a:lnL>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ctr" fontAlgn="ctr"/>
                      <a:r>
                        <a:rPr lang="mr-IN" sz="1200" b="0" i="0" u="none" strike="noStrike" dirty="0">
                          <a:solidFill>
                            <a:schemeClr val="bg1"/>
                          </a:solidFill>
                          <a:effectLst/>
                          <a:latin typeface="Calibri" charset="0"/>
                          <a:ea typeface="Calibri" charset="0"/>
                          <a:cs typeface="Calibri" charset="0"/>
                        </a:rPr>
                        <a:t>62%</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66"/>
                    </a:solidFill>
                  </a:tcPr>
                </a:tc>
                <a:extLst>
                  <a:ext uri="{0D108BD9-81ED-4DB2-BD59-A6C34878D82A}">
                    <a16:rowId xmlns:a16="http://schemas.microsoft.com/office/drawing/2014/main" val="10003"/>
                  </a:ext>
                </a:extLst>
              </a:tr>
              <a:tr h="0">
                <a:tc>
                  <a:txBody>
                    <a:bodyPr/>
                    <a:lstStyle/>
                    <a:p>
                      <a:pPr algn="ctr"/>
                      <a:r>
                        <a:rPr lang="en-US" sz="1200" dirty="0">
                          <a:solidFill>
                            <a:srgbClr val="990066"/>
                          </a:solidFill>
                          <a:latin typeface="+mn-lt"/>
                        </a:rPr>
                        <a:t>19</a:t>
                      </a:r>
                    </a:p>
                  </a:txBody>
                  <a:tcPr>
                    <a:lnR w="12700" cap="flat" cmpd="sng" algn="ctr">
                      <a:solidFill>
                        <a:srgbClr val="990066"/>
                      </a:solidFill>
                      <a:prstDash val="solid"/>
                      <a:round/>
                      <a:headEnd type="none" w="med" len="med"/>
                      <a:tailEnd type="none" w="med" len="med"/>
                    </a:lnR>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l" fontAlgn="ctr"/>
                      <a:r>
                        <a:rPr lang="en-US" sz="1200" b="0" i="0" u="none" strike="noStrike" dirty="0" err="1">
                          <a:solidFill>
                            <a:srgbClr val="990066"/>
                          </a:solidFill>
                          <a:effectLst/>
                          <a:latin typeface="+mn-lt"/>
                        </a:rPr>
                        <a:t>Suède</a:t>
                      </a:r>
                      <a:endParaRPr lang="en-US" sz="1200" b="0" i="0" u="none" strike="noStrike" dirty="0">
                        <a:solidFill>
                          <a:srgbClr val="990066"/>
                        </a:solidFill>
                        <a:effectLst/>
                        <a:latin typeface="+mn-lt"/>
                      </a:endParaRPr>
                    </a:p>
                  </a:txBody>
                  <a:tcPr anchor="ctr">
                    <a:lnL w="12700" cap="flat" cmpd="sng" algn="ctr">
                      <a:solidFill>
                        <a:srgbClr val="990066"/>
                      </a:solidFill>
                      <a:prstDash val="solid"/>
                      <a:round/>
                      <a:headEnd type="none" w="med" len="med"/>
                      <a:tailEnd type="none" w="med" len="med"/>
                    </a:lnL>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ctr" fontAlgn="ctr"/>
                      <a:r>
                        <a:rPr lang="mr-IN" sz="1200" b="0" i="0" u="none" strike="noStrike" dirty="0">
                          <a:solidFill>
                            <a:schemeClr val="bg1"/>
                          </a:solidFill>
                          <a:effectLst/>
                          <a:latin typeface="Calibri" charset="0"/>
                          <a:ea typeface="Calibri" charset="0"/>
                          <a:cs typeface="Calibri" charset="0"/>
                        </a:rPr>
                        <a:t>61%</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66"/>
                    </a:solidFill>
                  </a:tcPr>
                </a:tc>
                <a:extLst>
                  <a:ext uri="{0D108BD9-81ED-4DB2-BD59-A6C34878D82A}">
                    <a16:rowId xmlns:a16="http://schemas.microsoft.com/office/drawing/2014/main" val="10004"/>
                  </a:ext>
                </a:extLst>
              </a:tr>
              <a:tr h="0">
                <a:tc>
                  <a:txBody>
                    <a:bodyPr/>
                    <a:lstStyle/>
                    <a:p>
                      <a:pPr algn="ctr"/>
                      <a:r>
                        <a:rPr lang="en-US" sz="1200" dirty="0">
                          <a:solidFill>
                            <a:srgbClr val="330099"/>
                          </a:solidFill>
                          <a:latin typeface="+mn-lt"/>
                        </a:rPr>
                        <a:t>20</a:t>
                      </a:r>
                    </a:p>
                  </a:txBody>
                  <a:tcPr>
                    <a:lnR w="12700" cap="flat" cmpd="sng" algn="ctr">
                      <a:solidFill>
                        <a:srgbClr val="330099"/>
                      </a:solidFill>
                      <a:prstDash val="solid"/>
                      <a:round/>
                      <a:headEnd type="none" w="med" len="med"/>
                      <a:tailEnd type="none" w="med" len="med"/>
                    </a:lnR>
                    <a:lnT w="12700" cap="flat" cmpd="sng" algn="ctr">
                      <a:solidFill>
                        <a:srgbClr val="990066"/>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l" fontAlgn="ctr"/>
                      <a:r>
                        <a:rPr lang="en-US" sz="1200" b="0" i="0" u="none" strike="noStrike" dirty="0">
                          <a:solidFill>
                            <a:srgbClr val="330099"/>
                          </a:solidFill>
                          <a:effectLst/>
                          <a:latin typeface="+mn-lt"/>
                        </a:rPr>
                        <a:t>France</a:t>
                      </a:r>
                    </a:p>
                  </a:txBody>
                  <a:tcPr anchor="ctr">
                    <a:lnL w="12700" cap="flat" cmpd="sng" algn="ctr">
                      <a:solidFill>
                        <a:srgbClr val="330099"/>
                      </a:solidFill>
                      <a:prstDash val="solid"/>
                      <a:round/>
                      <a:headEnd type="none" w="med" len="med"/>
                      <a:tailEnd type="none" w="med" len="med"/>
                    </a:lnL>
                    <a:lnT w="12700" cap="flat" cmpd="sng" algn="ctr">
                      <a:solidFill>
                        <a:srgbClr val="990066"/>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ctr" fontAlgn="ctr"/>
                      <a:r>
                        <a:rPr lang="mr-IN" sz="1200" b="0" i="0" u="none" strike="noStrike" dirty="0">
                          <a:solidFill>
                            <a:schemeClr val="bg1"/>
                          </a:solidFill>
                          <a:effectLst/>
                          <a:latin typeface="Calibri" charset="0"/>
                          <a:ea typeface="Calibri" charset="0"/>
                          <a:cs typeface="Calibri" charset="0"/>
                        </a:rPr>
                        <a:t>59%</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05"/>
                  </a:ext>
                </a:extLst>
              </a:tr>
              <a:tr h="0">
                <a:tc>
                  <a:txBody>
                    <a:bodyPr/>
                    <a:lstStyle/>
                    <a:p>
                      <a:pPr algn="ctr"/>
                      <a:r>
                        <a:rPr lang="en-US" sz="1200" dirty="0">
                          <a:solidFill>
                            <a:srgbClr val="330099"/>
                          </a:solidFill>
                          <a:latin typeface="+mn-lt"/>
                        </a:rPr>
                        <a:t>21</a:t>
                      </a:r>
                    </a:p>
                  </a:txBody>
                  <a:tcPr>
                    <a:lnR w="12700" cap="flat" cmpd="sng" algn="ctr">
                      <a:solidFill>
                        <a:srgbClr val="330099"/>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l" fontAlgn="ctr"/>
                      <a:r>
                        <a:rPr lang="en-US" sz="1200" b="0" i="0" u="none" strike="noStrike" dirty="0" err="1">
                          <a:solidFill>
                            <a:srgbClr val="330099"/>
                          </a:solidFill>
                          <a:effectLst/>
                          <a:latin typeface="+mn-lt"/>
                        </a:rPr>
                        <a:t>Brandebourg</a:t>
                      </a:r>
                      <a:r>
                        <a:rPr lang="en-US" sz="1200" b="0" i="0" u="none" strike="noStrike" dirty="0">
                          <a:solidFill>
                            <a:srgbClr val="330099"/>
                          </a:solidFill>
                          <a:effectLst/>
                          <a:latin typeface="+mn-lt"/>
                        </a:rPr>
                        <a:t> (DE)</a:t>
                      </a:r>
                    </a:p>
                  </a:txBody>
                  <a:tcPr anchor="ctr">
                    <a:lnL w="12700" cap="flat" cmpd="sng" algn="ctr">
                      <a:solidFill>
                        <a:srgbClr val="330099"/>
                      </a:solidFill>
                      <a:prstDash val="solid"/>
                      <a:round/>
                      <a:headEnd type="none" w="med" len="med"/>
                      <a:tailEnd type="none" w="med" len="med"/>
                    </a:lnL>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ctr" fontAlgn="ctr"/>
                      <a:r>
                        <a:rPr lang="mr-IN" sz="1200" b="0" i="0" u="none" strike="noStrike" dirty="0">
                          <a:solidFill>
                            <a:schemeClr val="bg1"/>
                          </a:solidFill>
                          <a:effectLst/>
                          <a:latin typeface="Calibri" charset="0"/>
                          <a:ea typeface="Calibri" charset="0"/>
                          <a:cs typeface="Calibri" charset="0"/>
                        </a:rPr>
                        <a:t>58%</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06"/>
                  </a:ext>
                </a:extLst>
              </a:tr>
              <a:tr h="0">
                <a:tc>
                  <a:txBody>
                    <a:bodyPr/>
                    <a:lstStyle/>
                    <a:p>
                      <a:pPr algn="ctr"/>
                      <a:r>
                        <a:rPr lang="en-US" sz="1200" dirty="0">
                          <a:solidFill>
                            <a:srgbClr val="330099"/>
                          </a:solidFill>
                          <a:latin typeface="+mn-lt"/>
                        </a:rPr>
                        <a:t>22</a:t>
                      </a:r>
                    </a:p>
                  </a:txBody>
                  <a:tcPr>
                    <a:lnR w="12700" cap="flat" cmpd="sng" algn="ctr">
                      <a:solidFill>
                        <a:srgbClr val="330099"/>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l" fontAlgn="ctr"/>
                      <a:r>
                        <a:rPr lang="en-US" sz="1200" b="0" i="0" u="none" strike="noStrike" dirty="0">
                          <a:solidFill>
                            <a:srgbClr val="330099"/>
                          </a:solidFill>
                          <a:effectLst/>
                          <a:latin typeface="+mn-lt"/>
                        </a:rPr>
                        <a:t>Lettonie</a:t>
                      </a:r>
                    </a:p>
                  </a:txBody>
                  <a:tcPr anchor="ctr">
                    <a:lnL w="12700" cap="flat" cmpd="sng" algn="ctr">
                      <a:solidFill>
                        <a:srgbClr val="330099"/>
                      </a:solidFill>
                      <a:prstDash val="solid"/>
                      <a:round/>
                      <a:headEnd type="none" w="med" len="med"/>
                      <a:tailEnd type="none" w="med" len="med"/>
                    </a:lnL>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ctr" fontAlgn="ctr"/>
                      <a:r>
                        <a:rPr lang="mr-IN" sz="1200" b="0" i="0" u="none" strike="noStrike" dirty="0">
                          <a:solidFill>
                            <a:schemeClr val="bg1"/>
                          </a:solidFill>
                          <a:effectLst/>
                          <a:latin typeface="Calibri" charset="0"/>
                          <a:ea typeface="Calibri" charset="0"/>
                          <a:cs typeface="Calibri" charset="0"/>
                        </a:rPr>
                        <a:t>57%</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07"/>
                  </a:ext>
                </a:extLst>
              </a:tr>
              <a:tr h="0">
                <a:tc>
                  <a:txBody>
                    <a:bodyPr/>
                    <a:lstStyle/>
                    <a:p>
                      <a:pPr algn="ctr"/>
                      <a:r>
                        <a:rPr lang="en-US" sz="1200" dirty="0">
                          <a:solidFill>
                            <a:srgbClr val="330099"/>
                          </a:solidFill>
                          <a:latin typeface="+mn-lt"/>
                        </a:rPr>
                        <a:t>22</a:t>
                      </a:r>
                    </a:p>
                  </a:txBody>
                  <a:tcPr>
                    <a:lnR w="12700" cap="flat" cmpd="sng" algn="ctr">
                      <a:solidFill>
                        <a:srgbClr val="330099"/>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l" fontAlgn="ctr"/>
                      <a:r>
                        <a:rPr lang="en-US" sz="1200" b="0" i="0" u="none" strike="noStrike" dirty="0" err="1">
                          <a:solidFill>
                            <a:srgbClr val="330099"/>
                          </a:solidFill>
                          <a:effectLst/>
                          <a:latin typeface="+mn-lt"/>
                        </a:rPr>
                        <a:t>Hongrie</a:t>
                      </a:r>
                      <a:endParaRPr lang="en-US" sz="1200" b="0" i="0" u="none" strike="noStrike" dirty="0">
                        <a:solidFill>
                          <a:srgbClr val="330099"/>
                        </a:solidFill>
                        <a:effectLst/>
                        <a:latin typeface="+mn-lt"/>
                      </a:endParaRPr>
                    </a:p>
                  </a:txBody>
                  <a:tcPr anchor="ctr">
                    <a:lnL w="12700" cap="flat" cmpd="sng" algn="ctr">
                      <a:solidFill>
                        <a:srgbClr val="330099"/>
                      </a:solidFill>
                      <a:prstDash val="solid"/>
                      <a:round/>
                      <a:headEnd type="none" w="med" len="med"/>
                      <a:tailEnd type="none" w="med" len="med"/>
                    </a:lnL>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ctr" fontAlgn="ctr"/>
                      <a:r>
                        <a:rPr lang="mr-IN" sz="1200" b="0" i="0" u="none" strike="noStrike" dirty="0">
                          <a:solidFill>
                            <a:schemeClr val="bg1"/>
                          </a:solidFill>
                          <a:effectLst/>
                          <a:latin typeface="Calibri" charset="0"/>
                          <a:ea typeface="Calibri" charset="0"/>
                          <a:cs typeface="Calibri" charset="0"/>
                        </a:rPr>
                        <a:t>56%</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08"/>
                  </a:ext>
                </a:extLst>
              </a:tr>
              <a:tr h="0">
                <a:tc rowSpan="2">
                  <a:txBody>
                    <a:bodyPr/>
                    <a:lstStyle/>
                    <a:p>
                      <a:pPr algn="ctr"/>
                      <a:r>
                        <a:rPr lang="en-US" sz="1200" dirty="0">
                          <a:solidFill>
                            <a:srgbClr val="330099"/>
                          </a:solidFill>
                          <a:latin typeface="+mn-lt"/>
                        </a:rPr>
                        <a:t>24</a:t>
                      </a:r>
                    </a:p>
                  </a:txBody>
                  <a:tcPr anchor="ctr">
                    <a:lnR w="12700" cap="flat" cmpd="sng" algn="ctr">
                      <a:solidFill>
                        <a:srgbClr val="330099"/>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l" fontAlgn="ctr"/>
                      <a:r>
                        <a:rPr lang="en-US" sz="1200" b="0" i="0" u="none" strike="noStrike" dirty="0" err="1">
                          <a:solidFill>
                            <a:srgbClr val="330099"/>
                          </a:solidFill>
                          <a:effectLst/>
                          <a:latin typeface="+mn-lt"/>
                        </a:rPr>
                        <a:t>Espagne</a:t>
                      </a:r>
                      <a:endParaRPr lang="en-US" sz="1200" b="0" i="0" u="none" strike="noStrike" dirty="0">
                        <a:solidFill>
                          <a:srgbClr val="330099"/>
                        </a:solidFill>
                        <a:effectLst/>
                        <a:latin typeface="+mn-lt"/>
                      </a:endParaRPr>
                    </a:p>
                  </a:txBody>
                  <a:tcPr anchor="ctr">
                    <a:lnL w="12700" cap="flat" cmpd="sng" algn="ctr">
                      <a:solidFill>
                        <a:srgbClr val="330099"/>
                      </a:solidFill>
                      <a:prstDash val="solid"/>
                      <a:round/>
                      <a:headEnd type="none" w="med" len="med"/>
                      <a:tailEnd type="none" w="med" len="med"/>
                    </a:lnL>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ctr" fontAlgn="ctr"/>
                      <a:r>
                        <a:rPr lang="mr-IN" sz="1200" b="0" i="0" u="none" strike="noStrike" dirty="0">
                          <a:solidFill>
                            <a:schemeClr val="bg1"/>
                          </a:solidFill>
                          <a:effectLst/>
                          <a:latin typeface="Calibri" charset="0"/>
                          <a:ea typeface="Calibri" charset="0"/>
                          <a:cs typeface="Calibri" charset="0"/>
                        </a:rPr>
                        <a:t>55%</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09"/>
                  </a:ext>
                </a:extLst>
              </a:tr>
              <a:tr h="0">
                <a:tc vMerge="1">
                  <a:txBody>
                    <a:bodyPr/>
                    <a:lstStyle/>
                    <a:p>
                      <a:pPr algn="ctr"/>
                      <a:endParaRPr lang="en-US" sz="12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D88"/>
                    </a:solidFill>
                  </a:tcPr>
                </a:tc>
                <a:tc>
                  <a:txBody>
                    <a:bodyPr/>
                    <a:lstStyle/>
                    <a:p>
                      <a:pPr algn="l" fontAlgn="ctr"/>
                      <a:r>
                        <a:rPr lang="en-US" sz="1200" b="0" i="0" u="none" strike="noStrike" dirty="0">
                          <a:solidFill>
                            <a:srgbClr val="330099"/>
                          </a:solidFill>
                          <a:effectLst/>
                          <a:latin typeface="+mn-lt"/>
                        </a:rPr>
                        <a:t>Suisse</a:t>
                      </a:r>
                    </a:p>
                  </a:txBody>
                  <a:tcPr anchor="ctr">
                    <a:lnL w="12700" cap="flat" cmpd="sng" algn="ctr">
                      <a:solidFill>
                        <a:srgbClr val="330099"/>
                      </a:solidFill>
                      <a:prstDash val="solid"/>
                      <a:round/>
                      <a:headEnd type="none" w="med" len="med"/>
                      <a:tailEnd type="none" w="med" len="med"/>
                    </a:lnL>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ctr" fontAlgn="ctr"/>
                      <a:r>
                        <a:rPr lang="mr-IN" sz="1200" b="0" i="0" u="none" strike="noStrike" dirty="0">
                          <a:solidFill>
                            <a:schemeClr val="bg1"/>
                          </a:solidFill>
                          <a:effectLst/>
                          <a:latin typeface="Calibri" charset="0"/>
                          <a:ea typeface="Calibri" charset="0"/>
                          <a:cs typeface="Calibri" charset="0"/>
                        </a:rPr>
                        <a:t>55%</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10"/>
                  </a:ext>
                </a:extLst>
              </a:tr>
              <a:tr h="0">
                <a:tc>
                  <a:txBody>
                    <a:bodyPr/>
                    <a:lstStyle/>
                    <a:p>
                      <a:pPr algn="ctr"/>
                      <a:r>
                        <a:rPr lang="en-US" sz="1200" dirty="0">
                          <a:solidFill>
                            <a:srgbClr val="330099"/>
                          </a:solidFill>
                          <a:latin typeface="+mn-lt"/>
                        </a:rPr>
                        <a:t>26</a:t>
                      </a:r>
                    </a:p>
                  </a:txBody>
                  <a:tcPr>
                    <a:lnR w="12700" cap="flat" cmpd="sng" algn="ctr">
                      <a:solidFill>
                        <a:srgbClr val="330099"/>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l" fontAlgn="ctr"/>
                      <a:r>
                        <a:rPr lang="en-US" sz="1200" b="0" i="0" u="none" strike="noStrike" dirty="0" err="1">
                          <a:solidFill>
                            <a:srgbClr val="330099"/>
                          </a:solidFill>
                          <a:effectLst/>
                          <a:latin typeface="+mn-lt"/>
                        </a:rPr>
                        <a:t>Serbie</a:t>
                      </a:r>
                      <a:endParaRPr lang="en-US" sz="1200" b="0" i="0" u="none" strike="noStrike" dirty="0">
                        <a:solidFill>
                          <a:srgbClr val="330099"/>
                        </a:solidFill>
                        <a:effectLst/>
                        <a:latin typeface="+mn-lt"/>
                      </a:endParaRPr>
                    </a:p>
                  </a:txBody>
                  <a:tcPr anchor="ctr">
                    <a:lnL w="12700" cap="flat" cmpd="sng" algn="ctr">
                      <a:solidFill>
                        <a:srgbClr val="330099"/>
                      </a:solidFill>
                      <a:prstDash val="solid"/>
                      <a:round/>
                      <a:headEnd type="none" w="med" len="med"/>
                      <a:tailEnd type="none" w="med" len="med"/>
                    </a:lnL>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ctr" fontAlgn="ctr"/>
                      <a:r>
                        <a:rPr lang="mr-IN" sz="1200" b="0" i="0" u="none" strike="noStrike" dirty="0">
                          <a:solidFill>
                            <a:schemeClr val="bg1"/>
                          </a:solidFill>
                          <a:effectLst/>
                          <a:latin typeface="Calibri" charset="0"/>
                          <a:ea typeface="Calibri" charset="0"/>
                          <a:cs typeface="Calibri" charset="0"/>
                        </a:rPr>
                        <a:t>51%</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11"/>
                  </a:ext>
                </a:extLst>
              </a:tr>
              <a:tr h="0">
                <a:tc>
                  <a:txBody>
                    <a:bodyPr/>
                    <a:lstStyle/>
                    <a:p>
                      <a:pPr algn="ctr"/>
                      <a:r>
                        <a:rPr lang="en-US" sz="1200" dirty="0">
                          <a:solidFill>
                            <a:srgbClr val="330099"/>
                          </a:solidFill>
                          <a:latin typeface="+mn-lt"/>
                        </a:rPr>
                        <a:t>27</a:t>
                      </a:r>
                    </a:p>
                  </a:txBody>
                  <a:tcPr>
                    <a:lnR w="12700" cap="flat" cmpd="sng" algn="ctr">
                      <a:solidFill>
                        <a:srgbClr val="330099"/>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l" fontAlgn="ctr"/>
                      <a:r>
                        <a:rPr lang="en-US" sz="1200" b="0" i="0" u="none" strike="noStrike" dirty="0" err="1">
                          <a:solidFill>
                            <a:srgbClr val="330099"/>
                          </a:solidFill>
                          <a:effectLst/>
                          <a:latin typeface="+mn-lt"/>
                        </a:rPr>
                        <a:t>Islande</a:t>
                      </a:r>
                      <a:endParaRPr lang="en-US" sz="1200" b="0" i="0" u="none" strike="noStrike" dirty="0">
                        <a:solidFill>
                          <a:srgbClr val="330099"/>
                        </a:solidFill>
                        <a:effectLst/>
                        <a:latin typeface="+mn-lt"/>
                      </a:endParaRPr>
                    </a:p>
                  </a:txBody>
                  <a:tcPr anchor="ctr">
                    <a:lnL w="12700" cap="flat" cmpd="sng" algn="ctr">
                      <a:solidFill>
                        <a:srgbClr val="330099"/>
                      </a:solidFill>
                      <a:prstDash val="solid"/>
                      <a:round/>
                      <a:headEnd type="none" w="med" len="med"/>
                      <a:tailEnd type="none" w="med" len="med"/>
                    </a:lnL>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ctr" fontAlgn="ctr"/>
                      <a:r>
                        <a:rPr lang="mr-IN" sz="1200" b="0" i="0" u="none" strike="noStrike" dirty="0">
                          <a:solidFill>
                            <a:schemeClr val="bg1"/>
                          </a:solidFill>
                          <a:effectLst/>
                          <a:latin typeface="Calibri" charset="0"/>
                          <a:ea typeface="Calibri" charset="0"/>
                          <a:cs typeface="Calibri" charset="0"/>
                        </a:rPr>
                        <a:t>49%</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12"/>
                  </a:ext>
                </a:extLst>
              </a:tr>
              <a:tr h="0">
                <a:tc>
                  <a:txBody>
                    <a:bodyPr/>
                    <a:lstStyle/>
                    <a:p>
                      <a:pPr algn="ctr"/>
                      <a:r>
                        <a:rPr lang="en-US" sz="1200" dirty="0">
                          <a:solidFill>
                            <a:srgbClr val="330099"/>
                          </a:solidFill>
                          <a:latin typeface="+mn-lt"/>
                        </a:rPr>
                        <a:t>28</a:t>
                      </a:r>
                    </a:p>
                  </a:txBody>
                  <a:tcPr>
                    <a:lnR w="12700" cap="flat" cmpd="sng" algn="ctr">
                      <a:solidFill>
                        <a:srgbClr val="330099"/>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004D88"/>
                      </a:solidFill>
                      <a:prstDash val="solid"/>
                      <a:round/>
                      <a:headEnd type="none" w="med" len="med"/>
                      <a:tailEnd type="none" w="med" len="med"/>
                    </a:lnB>
                    <a:solidFill>
                      <a:schemeClr val="bg1">
                        <a:alpha val="10000"/>
                      </a:schemeClr>
                    </a:solidFill>
                  </a:tcPr>
                </a:tc>
                <a:tc>
                  <a:txBody>
                    <a:bodyPr/>
                    <a:lstStyle/>
                    <a:p>
                      <a:pPr algn="l" fontAlgn="ctr"/>
                      <a:r>
                        <a:rPr lang="en-US" sz="1200" b="0" i="0" u="none" strike="noStrike" dirty="0" err="1">
                          <a:solidFill>
                            <a:srgbClr val="330099"/>
                          </a:solidFill>
                          <a:effectLst/>
                          <a:latin typeface="+mn-lt"/>
                        </a:rPr>
                        <a:t>Slovaquie</a:t>
                      </a:r>
                      <a:endParaRPr lang="en-US" sz="1200" b="0" i="0" u="none" strike="noStrike" dirty="0">
                        <a:solidFill>
                          <a:srgbClr val="330099"/>
                        </a:solidFill>
                        <a:effectLst/>
                        <a:latin typeface="+mn-lt"/>
                      </a:endParaRPr>
                    </a:p>
                  </a:txBody>
                  <a:tcPr anchor="ctr">
                    <a:lnL w="12700" cap="flat" cmpd="sng" algn="ctr">
                      <a:solidFill>
                        <a:srgbClr val="330099"/>
                      </a:solidFill>
                      <a:prstDash val="solid"/>
                      <a:round/>
                      <a:headEnd type="none" w="med" len="med"/>
                      <a:tailEnd type="none" w="med" len="med"/>
                    </a:lnL>
                    <a:lnT w="12700" cap="flat" cmpd="sng" algn="ctr">
                      <a:solidFill>
                        <a:srgbClr val="330099"/>
                      </a:solidFill>
                      <a:prstDash val="solid"/>
                      <a:round/>
                      <a:headEnd type="none" w="med" len="med"/>
                      <a:tailEnd type="none" w="med" len="med"/>
                    </a:lnT>
                    <a:lnB w="12700" cap="flat" cmpd="sng" algn="ctr">
                      <a:solidFill>
                        <a:srgbClr val="004D88"/>
                      </a:solidFill>
                      <a:prstDash val="solid"/>
                      <a:round/>
                      <a:headEnd type="none" w="med" len="med"/>
                      <a:tailEnd type="none" w="med" len="med"/>
                    </a:lnB>
                    <a:solidFill>
                      <a:schemeClr val="bg1">
                        <a:alpha val="10000"/>
                      </a:schemeClr>
                    </a:solidFill>
                  </a:tcPr>
                </a:tc>
                <a:tc>
                  <a:txBody>
                    <a:bodyPr/>
                    <a:lstStyle/>
                    <a:p>
                      <a:pPr algn="ctr" fontAlgn="ctr"/>
                      <a:r>
                        <a:rPr lang="mr-IN" sz="1200" b="0" i="0" u="none" strike="noStrike" dirty="0">
                          <a:solidFill>
                            <a:schemeClr val="bg1"/>
                          </a:solidFill>
                          <a:effectLst/>
                          <a:latin typeface="Calibri" charset="0"/>
                          <a:ea typeface="Calibri" charset="0"/>
                          <a:cs typeface="Calibri" charset="0"/>
                        </a:rPr>
                        <a:t>42%</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13"/>
                  </a:ext>
                </a:extLst>
              </a:tr>
              <a:tr h="0">
                <a:tc>
                  <a:txBody>
                    <a:bodyPr/>
                    <a:lstStyle/>
                    <a:p>
                      <a:pPr algn="ctr"/>
                      <a:r>
                        <a:rPr lang="en-US" sz="1200" dirty="0">
                          <a:solidFill>
                            <a:srgbClr val="004D88"/>
                          </a:solidFill>
                          <a:latin typeface="+mn-lt"/>
                        </a:rPr>
                        <a:t>29</a:t>
                      </a:r>
                    </a:p>
                  </a:txBody>
                  <a:tcPr>
                    <a:lnR w="12700" cap="flat" cmpd="sng" algn="ctr">
                      <a:solidFill>
                        <a:srgbClr val="004D88"/>
                      </a:solidFill>
                      <a:prstDash val="solid"/>
                      <a:round/>
                      <a:headEnd type="none" w="med" len="med"/>
                      <a:tailEnd type="none" w="med" len="med"/>
                    </a:lnR>
                    <a:lnT w="12700" cap="flat" cmpd="sng" algn="ctr">
                      <a:solidFill>
                        <a:srgbClr val="004D88"/>
                      </a:solidFill>
                      <a:prstDash val="solid"/>
                      <a:round/>
                      <a:headEnd type="none" w="med" len="med"/>
                      <a:tailEnd type="none" w="med" len="med"/>
                    </a:lnT>
                    <a:lnB w="12700" cap="flat" cmpd="sng" algn="ctr">
                      <a:noFill/>
                      <a:prstDash val="solid"/>
                      <a:round/>
                      <a:headEnd type="none" w="med" len="med"/>
                      <a:tailEnd type="none" w="med" len="med"/>
                    </a:lnB>
                    <a:solidFill>
                      <a:schemeClr val="bg1">
                        <a:alpha val="10000"/>
                      </a:schemeClr>
                    </a:solidFill>
                  </a:tcPr>
                </a:tc>
                <a:tc>
                  <a:txBody>
                    <a:bodyPr/>
                    <a:lstStyle/>
                    <a:p>
                      <a:pPr algn="l" fontAlgn="ctr"/>
                      <a:r>
                        <a:rPr lang="en-US" sz="1200" b="0" i="0" u="none" strike="noStrike" dirty="0">
                          <a:solidFill>
                            <a:srgbClr val="004D88"/>
                          </a:solidFill>
                          <a:effectLst/>
                          <a:latin typeface="+mn-lt"/>
                        </a:rPr>
                        <a:t>Luxembourg</a:t>
                      </a:r>
                    </a:p>
                  </a:txBody>
                  <a:tcPr anchor="ctr">
                    <a:lnL w="12700" cap="flat" cmpd="sng" algn="ctr">
                      <a:solidFill>
                        <a:srgbClr val="004D88"/>
                      </a:solidFill>
                      <a:prstDash val="solid"/>
                      <a:round/>
                      <a:headEnd type="none" w="med" len="med"/>
                      <a:tailEnd type="none" w="med" len="med"/>
                    </a:lnL>
                    <a:lnT w="12700" cap="flat" cmpd="sng" algn="ctr">
                      <a:solidFill>
                        <a:srgbClr val="004D88"/>
                      </a:solidFill>
                      <a:prstDash val="solid"/>
                      <a:round/>
                      <a:headEnd type="none" w="med" len="med"/>
                      <a:tailEnd type="none" w="med" len="med"/>
                    </a:lnT>
                    <a:lnB w="12700" cap="flat" cmpd="sng" algn="ctr">
                      <a:noFill/>
                      <a:prstDash val="solid"/>
                      <a:round/>
                      <a:headEnd type="none" w="med" len="med"/>
                      <a:tailEnd type="none" w="med" len="med"/>
                    </a:lnB>
                    <a:solidFill>
                      <a:schemeClr val="bg1">
                        <a:alpha val="10000"/>
                      </a:schemeClr>
                    </a:solidFill>
                  </a:tcPr>
                </a:tc>
                <a:tc>
                  <a:txBody>
                    <a:bodyPr/>
                    <a:lstStyle/>
                    <a:p>
                      <a:pPr algn="ctr" fontAlgn="ctr"/>
                      <a:r>
                        <a:rPr lang="mr-IN" sz="1200" b="0" i="0" u="none" strike="noStrike" dirty="0">
                          <a:solidFill>
                            <a:schemeClr val="bg1"/>
                          </a:solidFill>
                          <a:effectLst/>
                          <a:latin typeface="Calibri" charset="0"/>
                          <a:ea typeface="Calibri" charset="0"/>
                          <a:cs typeface="Calibri" charset="0"/>
                        </a:rPr>
                        <a:t>34%</a:t>
                      </a:r>
                    </a:p>
                  </a:txBody>
                  <a:tcPr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D88"/>
                    </a:solidFill>
                  </a:tcPr>
                </a:tc>
                <a:extLst>
                  <a:ext uri="{0D108BD9-81ED-4DB2-BD59-A6C34878D82A}">
                    <a16:rowId xmlns:a16="http://schemas.microsoft.com/office/drawing/2014/main" val="10014"/>
                  </a:ext>
                </a:extLst>
              </a:tr>
            </a:tbl>
          </a:graphicData>
        </a:graphic>
      </p:graphicFrame>
      <p:sp>
        <p:nvSpPr>
          <p:cNvPr id="4" name="Content Placeholder 3">
            <a:extLst>
              <a:ext uri="{FF2B5EF4-FFF2-40B4-BE49-F238E27FC236}">
                <a16:creationId xmlns:a16="http://schemas.microsoft.com/office/drawing/2014/main" id="{C65DF95A-FE0D-42F4-A99F-85808B6CF6B2}"/>
              </a:ext>
            </a:extLst>
          </p:cNvPr>
          <p:cNvSpPr>
            <a:spLocks noGrp="1"/>
          </p:cNvSpPr>
          <p:nvPr>
            <p:ph sz="quarter" idx="18"/>
          </p:nvPr>
        </p:nvSpPr>
        <p:spPr>
          <a:xfrm>
            <a:off x="235739" y="1855789"/>
            <a:ext cx="2980075" cy="3031898"/>
          </a:xfrm>
        </p:spPr>
        <p:txBody>
          <a:bodyPr/>
          <a:lstStyle/>
          <a:p>
            <a:r>
              <a:rPr lang="en-US" dirty="0" err="1">
                <a:latin typeface="Calibri"/>
              </a:rPr>
              <a:t>Autonomie</a:t>
            </a:r>
            <a:r>
              <a:rPr lang="en-US" dirty="0">
                <a:latin typeface="Calibri"/>
              </a:rPr>
              <a:t> </a:t>
            </a:r>
            <a:r>
              <a:rPr lang="en-US" dirty="0" err="1">
                <a:latin typeface="Calibri"/>
              </a:rPr>
              <a:t>organisationnelle</a:t>
            </a:r>
            <a:r>
              <a:rPr lang="en-US" dirty="0">
                <a:latin typeface="Calibri"/>
              </a:rPr>
              <a:t>: le </a:t>
            </a:r>
            <a:r>
              <a:rPr lang="en-US" dirty="0" err="1">
                <a:latin typeface="Calibri"/>
              </a:rPr>
              <a:t>classement</a:t>
            </a:r>
            <a:endParaRPr lang="en-US" dirty="0"/>
          </a:p>
          <a:p>
            <a:endParaRPr lang="en-BE" dirty="0"/>
          </a:p>
        </p:txBody>
      </p:sp>
      <p:sp>
        <p:nvSpPr>
          <p:cNvPr id="3" name="Text Placeholder 2">
            <a:extLst>
              <a:ext uri="{FF2B5EF4-FFF2-40B4-BE49-F238E27FC236}">
                <a16:creationId xmlns:a16="http://schemas.microsoft.com/office/drawing/2014/main" id="{F3E54070-2A6F-444F-8A46-DA9C8C6D3A71}"/>
              </a:ext>
            </a:extLst>
          </p:cNvPr>
          <p:cNvSpPr>
            <a:spLocks noGrp="1"/>
          </p:cNvSpPr>
          <p:nvPr>
            <p:ph type="body" idx="1"/>
          </p:nvPr>
        </p:nvSpPr>
        <p:spPr/>
        <p:txBody>
          <a:bodyPr/>
          <a:lstStyle/>
          <a:p>
            <a:endParaRPr lang="en-BE"/>
          </a:p>
        </p:txBody>
      </p:sp>
      <p:sp>
        <p:nvSpPr>
          <p:cNvPr id="2" name="Date Placeholder 1"/>
          <p:cNvSpPr>
            <a:spLocks noGrp="1"/>
          </p:cNvSpPr>
          <p:nvPr>
            <p:ph type="dt" sz="half" idx="4294967295"/>
          </p:nvPr>
        </p:nvSpPr>
        <p:spPr>
          <a:xfrm>
            <a:off x="9448800" y="6492875"/>
            <a:ext cx="2743200" cy="365125"/>
          </a:xfrm>
        </p:spPr>
        <p:txBody>
          <a:bodyPr/>
          <a:lstStyle/>
          <a:p>
            <a:r>
              <a:rPr lang="en-US"/>
              <a:t>29/06/2017</a:t>
            </a:r>
            <a:endParaRPr lang="en-US" dirty="0"/>
          </a:p>
        </p:txBody>
      </p:sp>
      <p:sp>
        <p:nvSpPr>
          <p:cNvPr id="10" name="Text Placeholder 5">
            <a:extLst>
              <a:ext uri="{FF2B5EF4-FFF2-40B4-BE49-F238E27FC236}">
                <a16:creationId xmlns:a16="http://schemas.microsoft.com/office/drawing/2014/main" id="{92706A7C-E70D-45B7-9AAE-67A10FD8AC4F}"/>
              </a:ext>
            </a:extLst>
          </p:cNvPr>
          <p:cNvSpPr>
            <a:spLocks noGrp="1"/>
          </p:cNvSpPr>
          <p:nvPr>
            <p:ph type="body" sz="quarter" idx="23"/>
          </p:nvPr>
        </p:nvSpPr>
        <p:spPr>
          <a:xfrm>
            <a:off x="620198" y="5796288"/>
            <a:ext cx="2867025" cy="831850"/>
          </a:xfrm>
        </p:spPr>
        <p:txBody>
          <a:bodyPr/>
          <a:lstStyle/>
          <a:p>
            <a:r>
              <a:rPr lang="fr-FR" dirty="0"/>
              <a:t>S</a:t>
            </a:r>
            <a:r>
              <a:rPr lang="en-BE" dirty="0"/>
              <a:t>o</a:t>
            </a:r>
            <a:r>
              <a:rPr lang="fr-FR" dirty="0"/>
              <a:t>u</a:t>
            </a:r>
            <a:r>
              <a:rPr lang="en-BE" dirty="0"/>
              <a:t>r</a:t>
            </a:r>
            <a:r>
              <a:rPr lang="fr-FR" dirty="0"/>
              <a:t>c</a:t>
            </a:r>
            <a:r>
              <a:rPr lang="en-BE" dirty="0"/>
              <a:t>e: </a:t>
            </a:r>
            <a:r>
              <a:rPr lang="en-BE" dirty="0" err="1"/>
              <a:t>Unive</a:t>
            </a:r>
            <a:r>
              <a:rPr lang="fr-FR" dirty="0"/>
              <a:t>r</a:t>
            </a:r>
            <a:r>
              <a:rPr lang="en-BE" dirty="0"/>
              <a:t>s</a:t>
            </a:r>
            <a:r>
              <a:rPr lang="fr-FR" dirty="0"/>
              <a:t>i</a:t>
            </a:r>
            <a:r>
              <a:rPr lang="en-BE" dirty="0"/>
              <a:t>t</a:t>
            </a:r>
            <a:r>
              <a:rPr lang="fr-FR" dirty="0"/>
              <a:t>y</a:t>
            </a:r>
            <a:r>
              <a:rPr lang="en-BE" dirty="0"/>
              <a:t> </a:t>
            </a:r>
            <a:r>
              <a:rPr lang="fr-FR" dirty="0"/>
              <a:t>A</a:t>
            </a:r>
            <a:r>
              <a:rPr lang="en-BE" dirty="0"/>
              <a:t>u</a:t>
            </a:r>
            <a:r>
              <a:rPr lang="fr-FR" dirty="0"/>
              <a:t>t</a:t>
            </a:r>
            <a:r>
              <a:rPr lang="en-BE" dirty="0"/>
              <a:t>o</a:t>
            </a:r>
            <a:r>
              <a:rPr lang="fr-FR" dirty="0"/>
              <a:t>n</a:t>
            </a:r>
            <a:r>
              <a:rPr lang="en-BE" dirty="0"/>
              <a:t>o</a:t>
            </a:r>
            <a:r>
              <a:rPr lang="fr-FR" dirty="0"/>
              <a:t>m</a:t>
            </a:r>
            <a:r>
              <a:rPr lang="en-BE" dirty="0"/>
              <a:t>y </a:t>
            </a:r>
            <a:r>
              <a:rPr lang="fr-FR" dirty="0"/>
              <a:t>i</a:t>
            </a:r>
            <a:r>
              <a:rPr lang="en-BE" dirty="0"/>
              <a:t>n </a:t>
            </a:r>
            <a:r>
              <a:rPr lang="fr-FR" dirty="0"/>
              <a:t>E</a:t>
            </a:r>
            <a:r>
              <a:rPr lang="en-BE" dirty="0"/>
              <a:t>u</a:t>
            </a:r>
            <a:r>
              <a:rPr lang="fr-FR" dirty="0"/>
              <a:t>r</a:t>
            </a:r>
            <a:r>
              <a:rPr lang="en-BE" dirty="0"/>
              <a:t>o</a:t>
            </a:r>
            <a:r>
              <a:rPr lang="fr-FR" dirty="0"/>
              <a:t>p</a:t>
            </a:r>
            <a:r>
              <a:rPr lang="en-BE" dirty="0"/>
              <a:t>e </a:t>
            </a:r>
            <a:r>
              <a:rPr lang="fr-FR" dirty="0"/>
              <a:t>I</a:t>
            </a:r>
            <a:r>
              <a:rPr lang="en-BE" dirty="0"/>
              <a:t>I</a:t>
            </a:r>
            <a:r>
              <a:rPr lang="fr-FR" dirty="0"/>
              <a:t>I</a:t>
            </a:r>
            <a:r>
              <a:rPr lang="en-BE" dirty="0"/>
              <a:t>: </a:t>
            </a:r>
            <a:r>
              <a:rPr lang="fr-FR" dirty="0"/>
              <a:t>T</a:t>
            </a:r>
            <a:r>
              <a:rPr lang="en-BE" dirty="0"/>
              <a:t>h</a:t>
            </a:r>
            <a:r>
              <a:rPr lang="fr-FR" dirty="0"/>
              <a:t>e</a:t>
            </a:r>
            <a:r>
              <a:rPr lang="en-BE" dirty="0"/>
              <a:t> </a:t>
            </a:r>
            <a:r>
              <a:rPr lang="fr-FR" dirty="0"/>
              <a:t>S</a:t>
            </a:r>
            <a:r>
              <a:rPr lang="en-BE" dirty="0"/>
              <a:t>c</a:t>
            </a:r>
            <a:r>
              <a:rPr lang="fr-FR" dirty="0"/>
              <a:t>o</a:t>
            </a:r>
            <a:r>
              <a:rPr lang="en-BE" dirty="0"/>
              <a:t>r</a:t>
            </a:r>
            <a:r>
              <a:rPr lang="fr-FR" dirty="0"/>
              <a:t>e</a:t>
            </a:r>
            <a:r>
              <a:rPr lang="en-BE" dirty="0"/>
              <a:t>c</a:t>
            </a:r>
            <a:r>
              <a:rPr lang="fr-FR" dirty="0"/>
              <a:t>a</a:t>
            </a:r>
            <a:r>
              <a:rPr lang="en-BE" dirty="0"/>
              <a:t>r</a:t>
            </a:r>
            <a:r>
              <a:rPr lang="fr-FR" dirty="0"/>
              <a:t>d</a:t>
            </a:r>
            <a:r>
              <a:rPr lang="en-BE" dirty="0"/>
              <a:t> 2017</a:t>
            </a:r>
          </a:p>
        </p:txBody>
      </p:sp>
    </p:spTree>
    <p:extLst>
      <p:ext uri="{BB962C8B-B14F-4D97-AF65-F5344CB8AC3E}">
        <p14:creationId xmlns:p14="http://schemas.microsoft.com/office/powerpoint/2010/main" val="2541784235"/>
      </p:ext>
    </p:extLst>
  </p:cSld>
  <p:clrMapOvr>
    <a:masterClrMapping/>
  </p:clrMapOvr>
  <mc:AlternateContent xmlns:mc="http://schemas.openxmlformats.org/markup-compatibility/2006" xmlns:p14="http://schemas.microsoft.com/office/powerpoint/2010/main">
    <mc:Choice Requires="p14">
      <p:transition spd="slow" p14:dur="2000" advTm="60587"/>
    </mc:Choice>
    <mc:Fallback xmlns="">
      <p:transition spd="slow" advTm="6058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9540AC-FBF7-43EC-849F-547CCE105FB4}"/>
              </a:ext>
            </a:extLst>
          </p:cNvPr>
          <p:cNvSpPr>
            <a:spLocks noGrp="1"/>
          </p:cNvSpPr>
          <p:nvPr>
            <p:ph type="sldNum" sz="quarter" idx="22"/>
          </p:nvPr>
        </p:nvSpPr>
        <p:spPr/>
        <p:txBody>
          <a:bodyPr/>
          <a:lstStyle/>
          <a:p>
            <a:fld id="{B15F1DB1-D9C2-1046-8BE7-EC5E2F9F1FD0}" type="slidenum">
              <a:rPr lang="en-US" smtClean="0"/>
              <a:pPr/>
              <a:t>4</a:t>
            </a:fld>
            <a:endParaRPr lang="en-US" dirty="0"/>
          </a:p>
        </p:txBody>
      </p:sp>
      <p:sp>
        <p:nvSpPr>
          <p:cNvPr id="6" name="Text Placeholder 5">
            <a:extLst>
              <a:ext uri="{FF2B5EF4-FFF2-40B4-BE49-F238E27FC236}">
                <a16:creationId xmlns:a16="http://schemas.microsoft.com/office/drawing/2014/main" id="{E1BDA979-DD0C-4ED7-8BB8-A8AA420B5535}"/>
              </a:ext>
            </a:extLst>
          </p:cNvPr>
          <p:cNvSpPr>
            <a:spLocks noGrp="1"/>
          </p:cNvSpPr>
          <p:nvPr>
            <p:ph type="body" idx="1"/>
          </p:nvPr>
        </p:nvSpPr>
        <p:spPr/>
        <p:txBody>
          <a:bodyPr/>
          <a:lstStyle/>
          <a:p>
            <a:endParaRPr lang="en-BE"/>
          </a:p>
        </p:txBody>
      </p:sp>
      <p:sp>
        <p:nvSpPr>
          <p:cNvPr id="8" name="Text Placeholder 4">
            <a:extLst>
              <a:ext uri="{FF2B5EF4-FFF2-40B4-BE49-F238E27FC236}">
                <a16:creationId xmlns:a16="http://schemas.microsoft.com/office/drawing/2014/main" id="{66DA574C-E7DD-4E4D-BCA5-D9BA3342BA3A}"/>
              </a:ext>
            </a:extLst>
          </p:cNvPr>
          <p:cNvSpPr>
            <a:spLocks noGrp="1"/>
          </p:cNvSpPr>
          <p:nvPr>
            <p:ph type="body" sz="quarter" idx="23"/>
          </p:nvPr>
        </p:nvSpPr>
        <p:spPr>
          <a:xfrm>
            <a:off x="1768515" y="6478062"/>
            <a:ext cx="6567411" cy="365125"/>
          </a:xfrm>
        </p:spPr>
        <p:txBody>
          <a:bodyPr/>
          <a:lstStyle/>
          <a:p>
            <a:r>
              <a:rPr lang="fr-FR" dirty="0"/>
              <a:t>E</a:t>
            </a:r>
            <a:r>
              <a:rPr lang="en-BE" dirty="0"/>
              <a:t>U</a:t>
            </a:r>
            <a:r>
              <a:rPr lang="fr-FR" dirty="0"/>
              <a:t>A</a:t>
            </a:r>
            <a:r>
              <a:rPr lang="en-BE" dirty="0"/>
              <a:t> </a:t>
            </a:r>
            <a:r>
              <a:rPr lang="fr-FR" dirty="0"/>
              <a:t>P</a:t>
            </a:r>
            <a:r>
              <a:rPr lang="en-BE" dirty="0"/>
              <a:t>u</a:t>
            </a:r>
            <a:r>
              <a:rPr lang="fr-FR" dirty="0"/>
              <a:t>b</a:t>
            </a:r>
            <a:r>
              <a:rPr lang="en-BE" dirty="0"/>
              <a:t>l</a:t>
            </a:r>
            <a:r>
              <a:rPr lang="fr-FR" dirty="0"/>
              <a:t>i</a:t>
            </a:r>
            <a:r>
              <a:rPr lang="en-BE" dirty="0"/>
              <a:t>c </a:t>
            </a:r>
            <a:r>
              <a:rPr lang="fr-FR" dirty="0"/>
              <a:t>F</a:t>
            </a:r>
            <a:r>
              <a:rPr lang="en-BE" dirty="0"/>
              <a:t>u</a:t>
            </a:r>
            <a:r>
              <a:rPr lang="fr-FR" dirty="0"/>
              <a:t>n</a:t>
            </a:r>
            <a:r>
              <a:rPr lang="en-BE" dirty="0"/>
              <a:t>d</a:t>
            </a:r>
            <a:r>
              <a:rPr lang="fr-FR" dirty="0"/>
              <a:t>i</a:t>
            </a:r>
            <a:r>
              <a:rPr lang="en-BE" dirty="0"/>
              <a:t>n</a:t>
            </a:r>
            <a:r>
              <a:rPr lang="fr-FR" dirty="0"/>
              <a:t>g</a:t>
            </a:r>
            <a:r>
              <a:rPr lang="en-BE" dirty="0"/>
              <a:t> </a:t>
            </a:r>
            <a:r>
              <a:rPr lang="fr-FR" dirty="0"/>
              <a:t>O</a:t>
            </a:r>
            <a:r>
              <a:rPr lang="en-BE" dirty="0"/>
              <a:t>b</a:t>
            </a:r>
            <a:r>
              <a:rPr lang="fr-FR" dirty="0"/>
              <a:t>s</a:t>
            </a:r>
            <a:r>
              <a:rPr lang="en-BE" dirty="0"/>
              <a:t>e</a:t>
            </a:r>
            <a:r>
              <a:rPr lang="fr-FR" dirty="0"/>
              <a:t>r</a:t>
            </a:r>
            <a:r>
              <a:rPr lang="en-BE" dirty="0"/>
              <a:t>v</a:t>
            </a:r>
            <a:r>
              <a:rPr lang="fr-FR" dirty="0"/>
              <a:t>a</a:t>
            </a:r>
            <a:r>
              <a:rPr lang="en-BE" dirty="0"/>
              <a:t>t</a:t>
            </a:r>
            <a:r>
              <a:rPr lang="fr-FR" dirty="0"/>
              <a:t>o</a:t>
            </a:r>
            <a:r>
              <a:rPr lang="en-BE" dirty="0"/>
              <a:t>r</a:t>
            </a:r>
            <a:r>
              <a:rPr lang="fr-FR" dirty="0"/>
              <a:t>y</a:t>
            </a:r>
            <a:r>
              <a:rPr lang="en-BE" dirty="0"/>
              <a:t> 2020 (</a:t>
            </a:r>
            <a:r>
              <a:rPr lang="fr-FR" dirty="0"/>
              <a:t>d</a:t>
            </a:r>
            <a:r>
              <a:rPr lang="en-BE" dirty="0"/>
              <a:t>a</a:t>
            </a:r>
            <a:r>
              <a:rPr lang="fr-FR" dirty="0"/>
              <a:t>t</a:t>
            </a:r>
            <a:r>
              <a:rPr lang="en-BE" dirty="0"/>
              <a:t>a preview </a:t>
            </a:r>
            <a:r>
              <a:rPr lang="fr-FR" dirty="0"/>
              <a:t>f</a:t>
            </a:r>
            <a:r>
              <a:rPr lang="en-BE" dirty="0"/>
              <a:t>o</a:t>
            </a:r>
            <a:r>
              <a:rPr lang="fr-FR" dirty="0"/>
              <a:t>r</a:t>
            </a:r>
            <a:r>
              <a:rPr lang="en-BE" dirty="0"/>
              <a:t> 11 </a:t>
            </a:r>
            <a:r>
              <a:rPr lang="fr-FR" dirty="0"/>
              <a:t>s</a:t>
            </a:r>
            <a:r>
              <a:rPr lang="en-BE" dirty="0"/>
              <a:t>y</a:t>
            </a:r>
            <a:r>
              <a:rPr lang="fr-FR" dirty="0"/>
              <a:t>s</a:t>
            </a:r>
            <a:r>
              <a:rPr lang="en-BE" dirty="0"/>
              <a:t>t</a:t>
            </a:r>
            <a:r>
              <a:rPr lang="fr-FR" dirty="0"/>
              <a:t>e</a:t>
            </a:r>
            <a:r>
              <a:rPr lang="en-BE" dirty="0"/>
              <a:t>m</a:t>
            </a:r>
            <a:r>
              <a:rPr lang="fr-FR" dirty="0"/>
              <a:t>s</a:t>
            </a:r>
            <a:r>
              <a:rPr lang="en-BE" dirty="0"/>
              <a:t>)</a:t>
            </a:r>
          </a:p>
        </p:txBody>
      </p:sp>
      <p:pic>
        <p:nvPicPr>
          <p:cNvPr id="2" name="Picture 1">
            <a:extLst>
              <a:ext uri="{FF2B5EF4-FFF2-40B4-BE49-F238E27FC236}">
                <a16:creationId xmlns:a16="http://schemas.microsoft.com/office/drawing/2014/main" id="{CE1DA983-6CF3-4598-A796-5F30C7B8F379}"/>
              </a:ext>
            </a:extLst>
          </p:cNvPr>
          <p:cNvPicPr>
            <a:picLocks noChangeAspect="1"/>
          </p:cNvPicPr>
          <p:nvPr/>
        </p:nvPicPr>
        <p:blipFill>
          <a:blip r:embed="rId3"/>
          <a:stretch>
            <a:fillRect/>
          </a:stretch>
        </p:blipFill>
        <p:spPr>
          <a:xfrm>
            <a:off x="1272376" y="851878"/>
            <a:ext cx="9498391" cy="5560034"/>
          </a:xfrm>
          <a:prstGeom prst="rect">
            <a:avLst/>
          </a:prstGeom>
        </p:spPr>
      </p:pic>
    </p:spTree>
    <p:extLst>
      <p:ext uri="{BB962C8B-B14F-4D97-AF65-F5344CB8AC3E}">
        <p14:creationId xmlns:p14="http://schemas.microsoft.com/office/powerpoint/2010/main" val="13884823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4968" y="1206558"/>
            <a:ext cx="4447032" cy="4379976"/>
          </a:xfrm>
          <a:prstGeom prst="rect">
            <a:avLst/>
          </a:prstGeom>
        </p:spPr>
      </p:pic>
      <p:sp>
        <p:nvSpPr>
          <p:cNvPr id="13" name="TextBox 12"/>
          <p:cNvSpPr txBox="1"/>
          <p:nvPr/>
        </p:nvSpPr>
        <p:spPr>
          <a:xfrm>
            <a:off x="927296" y="4400931"/>
            <a:ext cx="2120704" cy="2246769"/>
          </a:xfrm>
          <a:prstGeom prst="rect">
            <a:avLst/>
          </a:prstGeom>
          <a:noFill/>
        </p:spPr>
        <p:txBody>
          <a:bodyPr wrap="square" rtlCol="0">
            <a:spAutoFit/>
          </a:bodyPr>
          <a:lstStyle/>
          <a:p>
            <a:r>
              <a:rPr lang="en-US" sz="1400" dirty="0" err="1">
                <a:solidFill>
                  <a:srgbClr val="00B0F0"/>
                </a:solidFill>
                <a:latin typeface="Arial" panose="020B0604020202020204" pitchFamily="34" charset="0"/>
                <a:cs typeface="Arial" panose="020B0604020202020204" pitchFamily="34" charset="0"/>
              </a:rPr>
              <a:t>Membres</a:t>
            </a:r>
            <a:r>
              <a:rPr lang="en-US" sz="1400" dirty="0">
                <a:solidFill>
                  <a:srgbClr val="00B0F0"/>
                </a:solidFill>
                <a:latin typeface="Arial" panose="020B0604020202020204" pitchFamily="34" charset="0"/>
                <a:cs typeface="Arial" panose="020B0604020202020204" pitchFamily="34" charset="0"/>
              </a:rPr>
              <a:t> </a:t>
            </a:r>
            <a:r>
              <a:rPr lang="en-US" sz="1400" dirty="0" err="1">
                <a:solidFill>
                  <a:srgbClr val="00B0F0"/>
                </a:solidFill>
                <a:latin typeface="Arial" panose="020B0604020202020204" pitchFamily="34" charset="0"/>
                <a:cs typeface="Arial" panose="020B0604020202020204" pitchFamily="34" charset="0"/>
              </a:rPr>
              <a:t>externes</a:t>
            </a:r>
            <a:r>
              <a:rPr lang="en-US" sz="1400" dirty="0">
                <a:solidFill>
                  <a:srgbClr val="00B0F0"/>
                </a:solidFill>
                <a:latin typeface="Arial" panose="020B0604020202020204" pitchFamily="34" charset="0"/>
                <a:cs typeface="Arial" panose="020B0604020202020204" pitchFamily="34" charset="0"/>
              </a:rPr>
              <a:t> </a:t>
            </a:r>
            <a:r>
              <a:rPr lang="en-US" sz="1400" dirty="0" err="1">
                <a:solidFill>
                  <a:srgbClr val="00B0F0"/>
                </a:solidFill>
                <a:latin typeface="Arial" panose="020B0604020202020204" pitchFamily="34" charset="0"/>
                <a:cs typeface="Arial" panose="020B0604020202020204" pitchFamily="34" charset="0"/>
              </a:rPr>
              <a:t>désignés</a:t>
            </a:r>
            <a:r>
              <a:rPr lang="en-US" sz="1400" dirty="0">
                <a:solidFill>
                  <a:srgbClr val="00B0F0"/>
                </a:solidFill>
                <a:latin typeface="Arial" panose="020B0604020202020204" pitchFamily="34" charset="0"/>
                <a:cs typeface="Arial" panose="020B0604020202020204" pitchFamily="34" charset="0"/>
              </a:rPr>
              <a:t> par </a:t>
            </a:r>
            <a:r>
              <a:rPr lang="en-US" sz="1400" dirty="0" err="1">
                <a:solidFill>
                  <a:srgbClr val="00B0F0"/>
                </a:solidFill>
                <a:latin typeface="Arial" panose="020B0604020202020204" pitchFamily="34" charset="0"/>
                <a:cs typeface="Arial" panose="020B0604020202020204" pitchFamily="34" charset="0"/>
              </a:rPr>
              <a:t>l’EES</a:t>
            </a:r>
            <a:endParaRPr lang="en-US" sz="1400" dirty="0">
              <a:solidFill>
                <a:srgbClr val="00B0F0"/>
              </a:solidFill>
              <a:latin typeface="Arial" panose="020B0604020202020204" pitchFamily="34" charset="0"/>
              <a:cs typeface="Arial" panose="020B0604020202020204" pitchFamily="34" charset="0"/>
            </a:endParaRPr>
          </a:p>
          <a:p>
            <a:r>
              <a:rPr lang="en-US" sz="1400" i="1" dirty="0">
                <a:solidFill>
                  <a:srgbClr val="00B0F0"/>
                </a:solidFill>
                <a:latin typeface="Arial" panose="020B0604020202020204" pitchFamily="34" charset="0"/>
                <a:cs typeface="Arial" panose="020B0604020202020204" pitchFamily="34" charset="0"/>
              </a:rPr>
              <a:t>DK, EE, FI, IT, LT, PT, UK</a:t>
            </a:r>
          </a:p>
          <a:p>
            <a:endParaRPr lang="en-US" sz="1400" dirty="0">
              <a:solidFill>
                <a:srgbClr val="00B0F0"/>
              </a:solidFill>
              <a:latin typeface="Arial" panose="020B0604020202020204" pitchFamily="34" charset="0"/>
              <a:cs typeface="Arial" panose="020B0604020202020204" pitchFamily="34" charset="0"/>
            </a:endParaRPr>
          </a:p>
          <a:p>
            <a:r>
              <a:rPr lang="en-US" sz="1400" dirty="0" err="1">
                <a:solidFill>
                  <a:srgbClr val="00B0F0"/>
                </a:solidFill>
                <a:latin typeface="Arial" panose="020B0604020202020204" pitchFamily="34" charset="0"/>
                <a:cs typeface="Arial" panose="020B0604020202020204" pitchFamily="34" charset="0"/>
              </a:rPr>
              <a:t>Membres</a:t>
            </a:r>
            <a:r>
              <a:rPr lang="en-US" sz="1400" dirty="0">
                <a:solidFill>
                  <a:srgbClr val="00B0F0"/>
                </a:solidFill>
                <a:latin typeface="Arial" panose="020B0604020202020204" pitchFamily="34" charset="0"/>
                <a:cs typeface="Arial" panose="020B0604020202020204" pitchFamily="34" charset="0"/>
              </a:rPr>
              <a:t> </a:t>
            </a:r>
            <a:r>
              <a:rPr lang="en-US" sz="1400" dirty="0" err="1">
                <a:solidFill>
                  <a:srgbClr val="00B0F0"/>
                </a:solidFill>
                <a:latin typeface="Arial" panose="020B0604020202020204" pitchFamily="34" charset="0"/>
                <a:cs typeface="Arial" panose="020B0604020202020204" pitchFamily="34" charset="0"/>
              </a:rPr>
              <a:t>externes</a:t>
            </a:r>
            <a:r>
              <a:rPr lang="en-US" sz="1400" dirty="0">
                <a:solidFill>
                  <a:srgbClr val="00B0F0"/>
                </a:solidFill>
                <a:latin typeface="Arial" panose="020B0604020202020204" pitchFamily="34" charset="0"/>
                <a:cs typeface="Arial" panose="020B0604020202020204" pitchFamily="34" charset="0"/>
              </a:rPr>
              <a:t> proposes par </a:t>
            </a:r>
            <a:r>
              <a:rPr lang="en-US" sz="1400" dirty="0" err="1">
                <a:solidFill>
                  <a:srgbClr val="00B0F0"/>
                </a:solidFill>
                <a:latin typeface="Arial" panose="020B0604020202020204" pitchFamily="34" charset="0"/>
                <a:cs typeface="Arial" panose="020B0604020202020204" pitchFamily="34" charset="0"/>
              </a:rPr>
              <a:t>l’EES</a:t>
            </a:r>
            <a:r>
              <a:rPr lang="en-US" sz="1400" dirty="0">
                <a:solidFill>
                  <a:srgbClr val="00B0F0"/>
                </a:solidFill>
                <a:latin typeface="Arial" panose="020B0604020202020204" pitchFamily="34" charset="0"/>
                <a:cs typeface="Arial" panose="020B0604020202020204" pitchFamily="34" charset="0"/>
              </a:rPr>
              <a:t> </a:t>
            </a:r>
            <a:r>
              <a:rPr lang="en-US" sz="1400" dirty="0" err="1">
                <a:solidFill>
                  <a:srgbClr val="00B0F0"/>
                </a:solidFill>
                <a:latin typeface="Arial" panose="020B0604020202020204" pitchFamily="34" charset="0"/>
                <a:cs typeface="Arial" panose="020B0604020202020204" pitchFamily="34" charset="0"/>
              </a:rPr>
              <a:t>mais</a:t>
            </a:r>
            <a:r>
              <a:rPr lang="en-US" sz="1400" dirty="0">
                <a:solidFill>
                  <a:srgbClr val="00B0F0"/>
                </a:solidFill>
                <a:latin typeface="Arial" panose="020B0604020202020204" pitchFamily="34" charset="0"/>
                <a:cs typeface="Arial" panose="020B0604020202020204" pitchFamily="34" charset="0"/>
              </a:rPr>
              <a:t> </a:t>
            </a:r>
            <a:r>
              <a:rPr lang="en-US" sz="1400" dirty="0" err="1">
                <a:solidFill>
                  <a:srgbClr val="00B0F0"/>
                </a:solidFill>
                <a:latin typeface="Arial" panose="020B0604020202020204" pitchFamily="34" charset="0"/>
                <a:cs typeface="Arial" panose="020B0604020202020204" pitchFamily="34" charset="0"/>
              </a:rPr>
              <a:t>désignés</a:t>
            </a:r>
            <a:r>
              <a:rPr lang="en-US" sz="1400" dirty="0">
                <a:solidFill>
                  <a:srgbClr val="00B0F0"/>
                </a:solidFill>
                <a:latin typeface="Arial" panose="020B0604020202020204" pitchFamily="34" charset="0"/>
                <a:cs typeface="Arial" panose="020B0604020202020204" pitchFamily="34" charset="0"/>
              </a:rPr>
              <a:t> par </a:t>
            </a:r>
            <a:r>
              <a:rPr lang="en-US" sz="1400" dirty="0" err="1">
                <a:solidFill>
                  <a:srgbClr val="00B0F0"/>
                </a:solidFill>
                <a:latin typeface="Arial" panose="020B0604020202020204" pitchFamily="34" charset="0"/>
                <a:cs typeface="Arial" panose="020B0604020202020204" pitchFamily="34" charset="0"/>
              </a:rPr>
              <a:t>une</a:t>
            </a:r>
            <a:r>
              <a:rPr lang="en-US" sz="1400" dirty="0">
                <a:solidFill>
                  <a:srgbClr val="00B0F0"/>
                </a:solidFill>
                <a:latin typeface="Arial" panose="020B0604020202020204" pitchFamily="34" charset="0"/>
                <a:cs typeface="Arial" panose="020B0604020202020204" pitchFamily="34" charset="0"/>
              </a:rPr>
              <a:t> </a:t>
            </a:r>
            <a:r>
              <a:rPr lang="en-US" sz="1400" dirty="0" err="1">
                <a:solidFill>
                  <a:srgbClr val="00B0F0"/>
                </a:solidFill>
                <a:latin typeface="Arial" panose="020B0604020202020204" pitchFamily="34" charset="0"/>
                <a:cs typeface="Arial" panose="020B0604020202020204" pitchFamily="34" charset="0"/>
              </a:rPr>
              <a:t>autorité</a:t>
            </a:r>
            <a:r>
              <a:rPr lang="en-US" sz="1400" dirty="0">
                <a:solidFill>
                  <a:srgbClr val="00B0F0"/>
                </a:solidFill>
                <a:latin typeface="Arial" panose="020B0604020202020204" pitchFamily="34" charset="0"/>
                <a:cs typeface="Arial" panose="020B0604020202020204" pitchFamily="34" charset="0"/>
              </a:rPr>
              <a:t> </a:t>
            </a:r>
            <a:r>
              <a:rPr lang="en-US" sz="1400" dirty="0" err="1">
                <a:solidFill>
                  <a:srgbClr val="00B0F0"/>
                </a:solidFill>
                <a:latin typeface="Arial" panose="020B0604020202020204" pitchFamily="34" charset="0"/>
                <a:cs typeface="Arial" panose="020B0604020202020204" pitchFamily="34" charset="0"/>
              </a:rPr>
              <a:t>externe</a:t>
            </a:r>
            <a:r>
              <a:rPr lang="en-BE" sz="1400" dirty="0">
                <a:solidFill>
                  <a:srgbClr val="00B0F0"/>
                </a:solidFill>
                <a:latin typeface="Arial" panose="020B0604020202020204" pitchFamily="34" charset="0"/>
                <a:cs typeface="Arial" panose="020B0604020202020204" pitchFamily="34" charset="0"/>
              </a:rPr>
              <a:t> - </a:t>
            </a:r>
            <a:r>
              <a:rPr lang="en-US" sz="1400" i="1" dirty="0">
                <a:solidFill>
                  <a:srgbClr val="00B0F0"/>
                </a:solidFill>
                <a:latin typeface="Arial" panose="020B0604020202020204" pitchFamily="34" charset="0"/>
                <a:cs typeface="Arial" panose="020B0604020202020204" pitchFamily="34" charset="0"/>
              </a:rPr>
              <a:t>NO, SE, SK</a:t>
            </a:r>
          </a:p>
        </p:txBody>
      </p:sp>
      <p:sp>
        <p:nvSpPr>
          <p:cNvPr id="14" name="Rectangle 13"/>
          <p:cNvSpPr/>
          <p:nvPr/>
        </p:nvSpPr>
        <p:spPr>
          <a:xfrm>
            <a:off x="591008" y="4469897"/>
            <a:ext cx="297881" cy="297881"/>
          </a:xfrm>
          <a:prstGeom prst="rect">
            <a:avLst/>
          </a:prstGeom>
          <a:solidFill>
            <a:srgbClr val="F05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91008" y="5559077"/>
            <a:ext cx="297881" cy="297881"/>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596135" y="4400931"/>
            <a:ext cx="2313931" cy="2031325"/>
          </a:xfrm>
          <a:prstGeom prst="rect">
            <a:avLst/>
          </a:prstGeom>
          <a:noFill/>
        </p:spPr>
        <p:txBody>
          <a:bodyPr wrap="square" rtlCol="0">
            <a:spAutoFit/>
          </a:bodyPr>
          <a:lstStyle>
            <a:defPPr>
              <a:defRPr lang="en-US"/>
            </a:defPPr>
            <a:lvl1pPr>
              <a:defRPr sz="1400">
                <a:solidFill>
                  <a:srgbClr val="00B0F0"/>
                </a:solidFill>
                <a:latin typeface="Arial" panose="020B0604020202020204" pitchFamily="34" charset="0"/>
                <a:cs typeface="Arial" panose="020B0604020202020204" pitchFamily="34" charset="0"/>
              </a:defRPr>
            </a:lvl1pPr>
          </a:lstStyle>
          <a:p>
            <a:r>
              <a:rPr lang="en-US" dirty="0" err="1"/>
              <a:t>Membres</a:t>
            </a:r>
            <a:r>
              <a:rPr lang="en-US" dirty="0"/>
              <a:t> </a:t>
            </a:r>
            <a:r>
              <a:rPr lang="en-US" dirty="0" err="1"/>
              <a:t>externes</a:t>
            </a:r>
            <a:r>
              <a:rPr lang="en-US" dirty="0"/>
              <a:t> pour </a:t>
            </a:r>
            <a:r>
              <a:rPr lang="en-US" dirty="0" err="1"/>
              <a:t>partie</a:t>
            </a:r>
            <a:r>
              <a:rPr lang="en-US" dirty="0"/>
              <a:t> </a:t>
            </a:r>
            <a:r>
              <a:rPr lang="en-US" dirty="0" err="1"/>
              <a:t>désignés</a:t>
            </a:r>
            <a:r>
              <a:rPr lang="en-US" dirty="0"/>
              <a:t> par </a:t>
            </a:r>
            <a:r>
              <a:rPr lang="en-US" dirty="0" err="1"/>
              <a:t>l’EES</a:t>
            </a:r>
            <a:r>
              <a:rPr lang="en-US" dirty="0"/>
              <a:t> </a:t>
            </a:r>
          </a:p>
          <a:p>
            <a:r>
              <a:rPr lang="en-US" dirty="0"/>
              <a:t>AT, BE-FR, HE (DE), FR, HR, IS, SI</a:t>
            </a:r>
          </a:p>
          <a:p>
            <a:endParaRPr lang="en-US" dirty="0"/>
          </a:p>
          <a:p>
            <a:r>
              <a:rPr lang="en-US" dirty="0" err="1"/>
              <a:t>Membres</a:t>
            </a:r>
            <a:r>
              <a:rPr lang="en-US" dirty="0"/>
              <a:t> </a:t>
            </a:r>
            <a:r>
              <a:rPr lang="en-US" dirty="0" err="1"/>
              <a:t>externes</a:t>
            </a:r>
            <a:r>
              <a:rPr lang="en-US" dirty="0"/>
              <a:t> </a:t>
            </a:r>
            <a:r>
              <a:rPr lang="en-US" dirty="0" err="1"/>
              <a:t>désignés</a:t>
            </a:r>
            <a:r>
              <a:rPr lang="en-US" dirty="0"/>
              <a:t> par </a:t>
            </a:r>
            <a:r>
              <a:rPr lang="en-US" dirty="0" err="1"/>
              <a:t>une</a:t>
            </a:r>
            <a:r>
              <a:rPr lang="en-US" dirty="0"/>
              <a:t> </a:t>
            </a:r>
            <a:r>
              <a:rPr lang="en-US" dirty="0" err="1"/>
              <a:t>autorité</a:t>
            </a:r>
            <a:r>
              <a:rPr lang="en-US" dirty="0"/>
              <a:t> </a:t>
            </a:r>
            <a:r>
              <a:rPr lang="en-US" dirty="0" err="1"/>
              <a:t>externe</a:t>
            </a:r>
            <a:endParaRPr lang="en-US" dirty="0"/>
          </a:p>
          <a:p>
            <a:r>
              <a:rPr lang="en-US" dirty="0"/>
              <a:t>CH, ES, HU, LU, NL, RS</a:t>
            </a:r>
          </a:p>
        </p:txBody>
      </p:sp>
      <p:sp>
        <p:nvSpPr>
          <p:cNvPr id="17" name="Rectangle 16"/>
          <p:cNvSpPr/>
          <p:nvPr/>
        </p:nvSpPr>
        <p:spPr>
          <a:xfrm>
            <a:off x="3272547" y="4469897"/>
            <a:ext cx="297881" cy="297881"/>
          </a:xfrm>
          <a:prstGeom prst="rect">
            <a:avLst/>
          </a:prstGeom>
          <a:solidFill>
            <a:srgbClr val="33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272700" y="5496235"/>
            <a:ext cx="297881" cy="297881"/>
          </a:xfrm>
          <a:prstGeom prst="rect">
            <a:avLst/>
          </a:prstGeom>
          <a:solidFill>
            <a:srgbClr val="004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432647" y="4400931"/>
            <a:ext cx="1892646" cy="1600438"/>
          </a:xfrm>
          <a:prstGeom prst="rect">
            <a:avLst/>
          </a:prstGeom>
          <a:noFill/>
        </p:spPr>
        <p:txBody>
          <a:bodyPr wrap="square" rtlCol="0">
            <a:spAutoFit/>
          </a:bodyPr>
          <a:lstStyle>
            <a:defPPr>
              <a:defRPr lang="en-US"/>
            </a:defPPr>
            <a:lvl1pPr>
              <a:defRPr sz="1400">
                <a:solidFill>
                  <a:srgbClr val="00B0F0"/>
                </a:solidFill>
                <a:latin typeface="Arial" panose="020B0604020202020204" pitchFamily="34" charset="0"/>
                <a:cs typeface="Arial" panose="020B0604020202020204" pitchFamily="34" charset="0"/>
              </a:defRPr>
            </a:lvl1pPr>
          </a:lstStyle>
          <a:p>
            <a:r>
              <a:rPr lang="en-US" dirty="0" err="1"/>
              <a:t>Autres</a:t>
            </a:r>
            <a:r>
              <a:rPr lang="en-US" dirty="0"/>
              <a:t> procedures de </a:t>
            </a:r>
            <a:r>
              <a:rPr lang="en-US" dirty="0" err="1"/>
              <a:t>désignation</a:t>
            </a:r>
            <a:endParaRPr lang="en-US" dirty="0"/>
          </a:p>
          <a:p>
            <a:r>
              <a:rPr lang="en-US" dirty="0"/>
              <a:t>BE-FL, NRW (DE), IE </a:t>
            </a:r>
          </a:p>
          <a:p>
            <a:endParaRPr lang="en-US" dirty="0"/>
          </a:p>
          <a:p>
            <a:r>
              <a:rPr lang="en-US" dirty="0"/>
              <a:t>Pas de </a:t>
            </a:r>
            <a:r>
              <a:rPr lang="en-US" dirty="0" err="1"/>
              <a:t>membres</a:t>
            </a:r>
            <a:r>
              <a:rPr lang="en-US" dirty="0"/>
              <a:t> </a:t>
            </a:r>
            <a:r>
              <a:rPr lang="en-US" dirty="0" err="1"/>
              <a:t>externes</a:t>
            </a:r>
            <a:endParaRPr lang="en-US" dirty="0"/>
          </a:p>
          <a:p>
            <a:r>
              <a:rPr lang="en-US" dirty="0"/>
              <a:t>BB (DE), LV, PL</a:t>
            </a:r>
          </a:p>
        </p:txBody>
      </p:sp>
      <p:sp>
        <p:nvSpPr>
          <p:cNvPr id="21" name="Rectangle 20"/>
          <p:cNvSpPr/>
          <p:nvPr/>
        </p:nvSpPr>
        <p:spPr>
          <a:xfrm>
            <a:off x="6083659" y="4469897"/>
            <a:ext cx="297881" cy="29788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109212" y="5347294"/>
            <a:ext cx="297881" cy="29788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D3D6CC-06BE-497E-ADFF-A11FC0FD3C82}"/>
              </a:ext>
            </a:extLst>
          </p:cNvPr>
          <p:cNvSpPr>
            <a:spLocks noGrp="1"/>
          </p:cNvSpPr>
          <p:nvPr>
            <p:ph sz="quarter" idx="18"/>
          </p:nvPr>
        </p:nvSpPr>
        <p:spPr>
          <a:xfrm>
            <a:off x="888889" y="964565"/>
            <a:ext cx="4634916" cy="3031898"/>
          </a:xfrm>
        </p:spPr>
        <p:txBody>
          <a:bodyPr>
            <a:normAutofit lnSpcReduction="10000"/>
          </a:bodyPr>
          <a:lstStyle/>
          <a:p>
            <a:r>
              <a:rPr lang="en-US" sz="3600" dirty="0" err="1">
                <a:latin typeface="Calibri"/>
              </a:rPr>
              <a:t>Membres</a:t>
            </a:r>
            <a:r>
              <a:rPr lang="en-US" sz="3600" dirty="0">
                <a:latin typeface="Calibri"/>
              </a:rPr>
              <a:t> </a:t>
            </a:r>
            <a:r>
              <a:rPr lang="en-US" sz="3600" dirty="0" err="1">
                <a:latin typeface="Calibri"/>
              </a:rPr>
              <a:t>externes</a:t>
            </a:r>
            <a:r>
              <a:rPr lang="en-US" sz="3600" dirty="0">
                <a:latin typeface="Calibri"/>
              </a:rPr>
              <a:t> dans les instances </a:t>
            </a:r>
            <a:r>
              <a:rPr lang="en-US" sz="3600" dirty="0" err="1">
                <a:latin typeface="Calibri"/>
              </a:rPr>
              <a:t>dirigeantes</a:t>
            </a:r>
            <a:r>
              <a:rPr lang="en-US" sz="3600" dirty="0">
                <a:latin typeface="Calibri"/>
              </a:rPr>
              <a:t>: </a:t>
            </a:r>
          </a:p>
          <a:p>
            <a:endParaRPr lang="en-US" sz="3200" dirty="0"/>
          </a:p>
          <a:p>
            <a:r>
              <a:rPr lang="en-US" sz="2600" dirty="0"/>
              <a:t>De + </a:t>
            </a:r>
            <a:r>
              <a:rPr lang="en-US" sz="2600" dirty="0" err="1"/>
              <a:t>en</a:t>
            </a:r>
            <a:r>
              <a:rPr lang="en-US" sz="2600" dirty="0"/>
              <a:t> + </a:t>
            </a:r>
            <a:r>
              <a:rPr lang="en-US" sz="2600" dirty="0" err="1"/>
              <a:t>fréquent</a:t>
            </a:r>
            <a:r>
              <a:rPr lang="en-US" sz="2600" dirty="0"/>
              <a:t>, </a:t>
            </a:r>
            <a:r>
              <a:rPr lang="en-US" sz="2600" dirty="0" err="1"/>
              <a:t>mais</a:t>
            </a:r>
            <a:r>
              <a:rPr lang="en-US" sz="2600" dirty="0"/>
              <a:t> </a:t>
            </a:r>
            <a:r>
              <a:rPr lang="en-US" sz="2600" dirty="0" err="1"/>
              <a:t>l’intervention</a:t>
            </a:r>
            <a:r>
              <a:rPr lang="en-US" sz="2600" dirty="0"/>
              <a:t> </a:t>
            </a:r>
            <a:r>
              <a:rPr lang="en-US" sz="2600" dirty="0" err="1"/>
              <a:t>régulière</a:t>
            </a:r>
            <a:r>
              <a:rPr lang="en-US" sz="2600" dirty="0"/>
              <a:t> des </a:t>
            </a:r>
            <a:r>
              <a:rPr lang="en-US" sz="2600" dirty="0" err="1"/>
              <a:t>pouvoirs</a:t>
            </a:r>
            <a:r>
              <a:rPr lang="en-US" sz="2600" dirty="0"/>
              <a:t> publics</a:t>
            </a:r>
          </a:p>
          <a:p>
            <a:endParaRPr lang="en-BE" dirty="0"/>
          </a:p>
        </p:txBody>
      </p:sp>
      <p:sp>
        <p:nvSpPr>
          <p:cNvPr id="2" name="Text Placeholder 1">
            <a:extLst>
              <a:ext uri="{FF2B5EF4-FFF2-40B4-BE49-F238E27FC236}">
                <a16:creationId xmlns:a16="http://schemas.microsoft.com/office/drawing/2014/main" id="{B2FB0BCB-5969-4E73-814F-1BCD2E4A8600}"/>
              </a:ext>
            </a:extLst>
          </p:cNvPr>
          <p:cNvSpPr>
            <a:spLocks noGrp="1"/>
          </p:cNvSpPr>
          <p:nvPr>
            <p:ph type="body" idx="1"/>
          </p:nvPr>
        </p:nvSpPr>
        <p:spPr/>
        <p:txBody>
          <a:bodyPr/>
          <a:lstStyle/>
          <a:p>
            <a:endParaRPr lang="en-BE"/>
          </a:p>
        </p:txBody>
      </p:sp>
      <p:sp>
        <p:nvSpPr>
          <p:cNvPr id="23" name="Text Placeholder 5">
            <a:extLst>
              <a:ext uri="{FF2B5EF4-FFF2-40B4-BE49-F238E27FC236}">
                <a16:creationId xmlns:a16="http://schemas.microsoft.com/office/drawing/2014/main" id="{E6F6C6CF-5D2C-42A8-A07E-163CBF70A612}"/>
              </a:ext>
            </a:extLst>
          </p:cNvPr>
          <p:cNvSpPr>
            <a:spLocks noGrp="1"/>
          </p:cNvSpPr>
          <p:nvPr>
            <p:ph type="body" sz="quarter" idx="23"/>
          </p:nvPr>
        </p:nvSpPr>
        <p:spPr>
          <a:xfrm>
            <a:off x="9324975" y="5653482"/>
            <a:ext cx="2867025" cy="831850"/>
          </a:xfrm>
        </p:spPr>
        <p:txBody>
          <a:bodyPr/>
          <a:lstStyle/>
          <a:p>
            <a:r>
              <a:rPr lang="fr-FR" dirty="0"/>
              <a:t>S</a:t>
            </a:r>
            <a:r>
              <a:rPr lang="en-BE" dirty="0"/>
              <a:t>o</a:t>
            </a:r>
            <a:r>
              <a:rPr lang="fr-FR" dirty="0"/>
              <a:t>u</a:t>
            </a:r>
            <a:r>
              <a:rPr lang="en-BE" dirty="0"/>
              <a:t>r</a:t>
            </a:r>
            <a:r>
              <a:rPr lang="fr-FR" dirty="0"/>
              <a:t>c</a:t>
            </a:r>
            <a:r>
              <a:rPr lang="en-BE" dirty="0"/>
              <a:t>e: </a:t>
            </a:r>
            <a:r>
              <a:rPr lang="en-BE" dirty="0" err="1"/>
              <a:t>Unive</a:t>
            </a:r>
            <a:r>
              <a:rPr lang="fr-FR" dirty="0"/>
              <a:t>r</a:t>
            </a:r>
            <a:r>
              <a:rPr lang="en-BE" dirty="0"/>
              <a:t>s</a:t>
            </a:r>
            <a:r>
              <a:rPr lang="fr-FR" dirty="0"/>
              <a:t>i</a:t>
            </a:r>
            <a:r>
              <a:rPr lang="en-BE" dirty="0"/>
              <a:t>t</a:t>
            </a:r>
            <a:r>
              <a:rPr lang="fr-FR" dirty="0"/>
              <a:t>y</a:t>
            </a:r>
            <a:r>
              <a:rPr lang="en-BE" dirty="0"/>
              <a:t> </a:t>
            </a:r>
            <a:r>
              <a:rPr lang="fr-FR" dirty="0"/>
              <a:t>A</a:t>
            </a:r>
            <a:r>
              <a:rPr lang="en-BE" dirty="0"/>
              <a:t>u</a:t>
            </a:r>
            <a:r>
              <a:rPr lang="fr-FR" dirty="0"/>
              <a:t>t</a:t>
            </a:r>
            <a:r>
              <a:rPr lang="en-BE" dirty="0"/>
              <a:t>o</a:t>
            </a:r>
            <a:r>
              <a:rPr lang="fr-FR" dirty="0"/>
              <a:t>n</a:t>
            </a:r>
            <a:r>
              <a:rPr lang="en-BE" dirty="0"/>
              <a:t>o</a:t>
            </a:r>
            <a:r>
              <a:rPr lang="fr-FR" dirty="0"/>
              <a:t>m</a:t>
            </a:r>
            <a:r>
              <a:rPr lang="en-BE" dirty="0"/>
              <a:t>y </a:t>
            </a:r>
            <a:r>
              <a:rPr lang="fr-FR" dirty="0"/>
              <a:t>i</a:t>
            </a:r>
            <a:r>
              <a:rPr lang="en-BE" dirty="0"/>
              <a:t>n </a:t>
            </a:r>
            <a:r>
              <a:rPr lang="fr-FR" dirty="0"/>
              <a:t>E</a:t>
            </a:r>
            <a:r>
              <a:rPr lang="en-BE" dirty="0"/>
              <a:t>u</a:t>
            </a:r>
            <a:r>
              <a:rPr lang="fr-FR" dirty="0"/>
              <a:t>r</a:t>
            </a:r>
            <a:r>
              <a:rPr lang="en-BE" dirty="0"/>
              <a:t>o</a:t>
            </a:r>
            <a:r>
              <a:rPr lang="fr-FR" dirty="0"/>
              <a:t>p</a:t>
            </a:r>
            <a:r>
              <a:rPr lang="en-BE" dirty="0"/>
              <a:t>e </a:t>
            </a:r>
            <a:r>
              <a:rPr lang="fr-FR" dirty="0"/>
              <a:t>I</a:t>
            </a:r>
            <a:r>
              <a:rPr lang="en-BE" dirty="0"/>
              <a:t>I</a:t>
            </a:r>
            <a:r>
              <a:rPr lang="fr-FR" dirty="0"/>
              <a:t>I</a:t>
            </a:r>
            <a:r>
              <a:rPr lang="en-BE" dirty="0"/>
              <a:t>: </a:t>
            </a:r>
            <a:r>
              <a:rPr lang="fr-FR" dirty="0"/>
              <a:t>T</a:t>
            </a:r>
            <a:r>
              <a:rPr lang="en-BE" dirty="0"/>
              <a:t>h</a:t>
            </a:r>
            <a:r>
              <a:rPr lang="fr-FR" dirty="0"/>
              <a:t>e</a:t>
            </a:r>
            <a:r>
              <a:rPr lang="en-BE" dirty="0"/>
              <a:t> </a:t>
            </a:r>
            <a:r>
              <a:rPr lang="fr-FR" dirty="0"/>
              <a:t>S</a:t>
            </a:r>
            <a:r>
              <a:rPr lang="en-BE" dirty="0"/>
              <a:t>c</a:t>
            </a:r>
            <a:r>
              <a:rPr lang="fr-FR" dirty="0"/>
              <a:t>o</a:t>
            </a:r>
            <a:r>
              <a:rPr lang="en-BE" dirty="0"/>
              <a:t>r</a:t>
            </a:r>
            <a:r>
              <a:rPr lang="fr-FR" dirty="0"/>
              <a:t>e</a:t>
            </a:r>
            <a:r>
              <a:rPr lang="en-BE" dirty="0"/>
              <a:t>c</a:t>
            </a:r>
            <a:r>
              <a:rPr lang="fr-FR" dirty="0"/>
              <a:t>a</a:t>
            </a:r>
            <a:r>
              <a:rPr lang="en-BE" dirty="0"/>
              <a:t>r</a:t>
            </a:r>
            <a:r>
              <a:rPr lang="fr-FR" dirty="0"/>
              <a:t>d</a:t>
            </a:r>
            <a:r>
              <a:rPr lang="en-BE" dirty="0"/>
              <a:t> 2017</a:t>
            </a:r>
          </a:p>
        </p:txBody>
      </p:sp>
    </p:spTree>
    <p:extLst>
      <p:ext uri="{BB962C8B-B14F-4D97-AF65-F5344CB8AC3E}">
        <p14:creationId xmlns:p14="http://schemas.microsoft.com/office/powerpoint/2010/main" val="2486740433"/>
      </p:ext>
    </p:extLst>
  </p:cSld>
  <p:clrMapOvr>
    <a:masterClrMapping/>
  </p:clrMapOvr>
  <mc:AlternateContent xmlns:mc="http://schemas.openxmlformats.org/markup-compatibility/2006" xmlns:p14="http://schemas.microsoft.com/office/powerpoint/2010/main">
    <mc:Choice Requires="p14">
      <p:transition spd="slow" p14:dur="2000" advTm="34994"/>
    </mc:Choice>
    <mc:Fallback xmlns="">
      <p:transition spd="slow" advTm="34994"/>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20805529"/>
              </p:ext>
            </p:extLst>
          </p:nvPr>
        </p:nvGraphicFramePr>
        <p:xfrm>
          <a:off x="455060" y="1405053"/>
          <a:ext cx="11281880" cy="4450080"/>
        </p:xfrm>
        <a:graphic>
          <a:graphicData uri="http://schemas.openxmlformats.org/drawingml/2006/table">
            <a:tbl>
              <a:tblPr firstRow="1" bandRow="1">
                <a:tableStyleId>{2D5ABB26-0587-4C30-8999-92F81FD0307C}</a:tableStyleId>
              </a:tblPr>
              <a:tblGrid>
                <a:gridCol w="2664000">
                  <a:extLst>
                    <a:ext uri="{9D8B030D-6E8A-4147-A177-3AD203B41FA5}">
                      <a16:colId xmlns:a16="http://schemas.microsoft.com/office/drawing/2014/main" val="20000"/>
                    </a:ext>
                  </a:extLst>
                </a:gridCol>
                <a:gridCol w="208800">
                  <a:extLst>
                    <a:ext uri="{9D8B030D-6E8A-4147-A177-3AD203B41FA5}">
                      <a16:colId xmlns:a16="http://schemas.microsoft.com/office/drawing/2014/main" val="20001"/>
                    </a:ext>
                  </a:extLst>
                </a:gridCol>
                <a:gridCol w="266400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664000">
                  <a:extLst>
                    <a:ext uri="{9D8B030D-6E8A-4147-A177-3AD203B41FA5}">
                      <a16:colId xmlns:a16="http://schemas.microsoft.com/office/drawing/2014/main" val="20004"/>
                    </a:ext>
                  </a:extLst>
                </a:gridCol>
                <a:gridCol w="208800">
                  <a:extLst>
                    <a:ext uri="{9D8B030D-6E8A-4147-A177-3AD203B41FA5}">
                      <a16:colId xmlns:a16="http://schemas.microsoft.com/office/drawing/2014/main" val="20005"/>
                    </a:ext>
                  </a:extLst>
                </a:gridCol>
                <a:gridCol w="2664000">
                  <a:extLst>
                    <a:ext uri="{9D8B030D-6E8A-4147-A177-3AD203B41FA5}">
                      <a16:colId xmlns:a16="http://schemas.microsoft.com/office/drawing/2014/main" val="20006"/>
                    </a:ext>
                  </a:extLst>
                </a:gridCol>
              </a:tblGrid>
              <a:tr h="321347">
                <a:tc>
                  <a:txBody>
                    <a:bodyPr/>
                    <a:lstStyle/>
                    <a:p>
                      <a:pPr algn="ctr"/>
                      <a:r>
                        <a:rPr lang="en-US" sz="2000" dirty="0" err="1">
                          <a:solidFill>
                            <a:schemeClr val="bg1"/>
                          </a:solidFill>
                        </a:rPr>
                        <a:t>Autonomie</a:t>
                      </a:r>
                      <a:r>
                        <a:rPr lang="en-US" sz="2000" baseline="0" dirty="0">
                          <a:solidFill>
                            <a:schemeClr val="bg1"/>
                          </a:solidFill>
                        </a:rPr>
                        <a:t> </a:t>
                      </a:r>
                      <a:r>
                        <a:rPr lang="en-US" sz="2000" baseline="0" dirty="0" err="1">
                          <a:solidFill>
                            <a:schemeClr val="bg1"/>
                          </a:solidFill>
                        </a:rPr>
                        <a:t>organisationnelle</a:t>
                      </a:r>
                      <a:endParaRPr lang="en-US" sz="2000" dirty="0">
                        <a:solidFill>
                          <a:schemeClr val="bg1"/>
                        </a:solidFill>
                      </a:endParaRPr>
                    </a:p>
                  </a:txBody>
                  <a:tcPr>
                    <a:solidFill>
                      <a:schemeClr val="bg1">
                        <a:lumMod val="65000"/>
                      </a:schemeClr>
                    </a:solidFill>
                  </a:tcPr>
                </a:tc>
                <a:tc>
                  <a:txBody>
                    <a:bodyPr/>
                    <a:lstStyle/>
                    <a:p>
                      <a:pPr algn="ctr"/>
                      <a:endParaRPr lang="en-US" sz="2000" dirty="0"/>
                    </a:p>
                  </a:txBody>
                  <a:tcPr marL="0" marR="0" marT="0" marB="0"/>
                </a:tc>
                <a:tc>
                  <a:txBody>
                    <a:bodyPr/>
                    <a:lstStyle/>
                    <a:p>
                      <a:pPr algn="ctr"/>
                      <a:r>
                        <a:rPr lang="en-US" sz="2000" dirty="0" err="1">
                          <a:solidFill>
                            <a:schemeClr val="bg1"/>
                          </a:solidFill>
                        </a:rPr>
                        <a:t>Autonomie</a:t>
                      </a:r>
                      <a:r>
                        <a:rPr lang="en-US" sz="2000" dirty="0">
                          <a:solidFill>
                            <a:schemeClr val="bg1"/>
                          </a:solidFill>
                        </a:rPr>
                        <a:t> </a:t>
                      </a:r>
                      <a:r>
                        <a:rPr lang="en-US" sz="2000" dirty="0" err="1">
                          <a:solidFill>
                            <a:schemeClr val="bg1"/>
                          </a:solidFill>
                        </a:rPr>
                        <a:t>financière</a:t>
                      </a:r>
                      <a:endParaRPr lang="en-US" sz="2000" dirty="0">
                        <a:solidFill>
                          <a:schemeClr val="bg1"/>
                        </a:solidFill>
                      </a:endParaRPr>
                    </a:p>
                  </a:txBody>
                  <a:tcPr>
                    <a:solidFill>
                      <a:srgbClr val="990066"/>
                    </a:solidFill>
                  </a:tcPr>
                </a:tc>
                <a:tc>
                  <a:txBody>
                    <a:bodyPr/>
                    <a:lstStyle/>
                    <a:p>
                      <a:pPr algn="ctr"/>
                      <a:endParaRPr lang="en-US" sz="2000" dirty="0">
                        <a:solidFill>
                          <a:schemeClr val="bg1"/>
                        </a:solidFill>
                      </a:endParaRPr>
                    </a:p>
                  </a:txBody>
                  <a:tcPr/>
                </a:tc>
                <a:tc>
                  <a:txBody>
                    <a:bodyPr/>
                    <a:lstStyle/>
                    <a:p>
                      <a:pPr algn="ctr"/>
                      <a:r>
                        <a:rPr lang="en-US" sz="2000" dirty="0" err="1">
                          <a:solidFill>
                            <a:schemeClr val="bg1"/>
                          </a:solidFill>
                        </a:rPr>
                        <a:t>Ressources</a:t>
                      </a:r>
                      <a:r>
                        <a:rPr lang="en-US" sz="2000" dirty="0">
                          <a:solidFill>
                            <a:schemeClr val="bg1"/>
                          </a:solidFill>
                        </a:rPr>
                        <a:t> </a:t>
                      </a:r>
                      <a:r>
                        <a:rPr lang="en-US" sz="2000" dirty="0" err="1">
                          <a:solidFill>
                            <a:schemeClr val="bg1"/>
                          </a:solidFill>
                        </a:rPr>
                        <a:t>humaines</a:t>
                      </a:r>
                      <a:endParaRPr lang="en-US" sz="2000" dirty="0">
                        <a:solidFill>
                          <a:schemeClr val="bg1"/>
                        </a:solidFill>
                      </a:endParaRPr>
                    </a:p>
                  </a:txBody>
                  <a:tcPr>
                    <a:solidFill>
                      <a:schemeClr val="bg1">
                        <a:lumMod val="75000"/>
                      </a:schemeClr>
                    </a:solidFill>
                  </a:tcPr>
                </a:tc>
                <a:tc>
                  <a:txBody>
                    <a:bodyPr/>
                    <a:lstStyle/>
                    <a:p>
                      <a:pPr algn="ctr"/>
                      <a:endParaRPr lang="en-US" sz="2000" dirty="0">
                        <a:solidFill>
                          <a:schemeClr val="bg1"/>
                        </a:solidFill>
                      </a:endParaRPr>
                    </a:p>
                  </a:txBody>
                  <a:tcPr/>
                </a:tc>
                <a:tc>
                  <a:txBody>
                    <a:bodyPr/>
                    <a:lstStyle/>
                    <a:p>
                      <a:pPr algn="ctr"/>
                      <a:r>
                        <a:rPr lang="en-US" sz="2000" dirty="0" err="1">
                          <a:solidFill>
                            <a:schemeClr val="bg1"/>
                          </a:solidFill>
                        </a:rPr>
                        <a:t>Autonomie</a:t>
                      </a:r>
                      <a:r>
                        <a:rPr lang="en-US" sz="2000" dirty="0">
                          <a:solidFill>
                            <a:schemeClr val="bg1"/>
                          </a:solidFill>
                        </a:rPr>
                        <a:t> </a:t>
                      </a:r>
                      <a:r>
                        <a:rPr lang="en-US" sz="2000" dirty="0" err="1">
                          <a:solidFill>
                            <a:schemeClr val="bg1"/>
                          </a:solidFill>
                        </a:rPr>
                        <a:t>académique</a:t>
                      </a:r>
                      <a:endParaRPr lang="en-US" sz="2000" dirty="0">
                        <a:solidFill>
                          <a:schemeClr val="bg1"/>
                        </a:solidFill>
                      </a:endParaRPr>
                    </a:p>
                  </a:txBody>
                  <a:tcPr>
                    <a:solidFill>
                      <a:schemeClr val="bg1">
                        <a:lumMod val="75000"/>
                      </a:schemeClr>
                    </a:solidFill>
                  </a:tcPr>
                </a:tc>
                <a:extLst>
                  <a:ext uri="{0D108BD9-81ED-4DB2-BD59-A6C34878D82A}">
                    <a16:rowId xmlns:a16="http://schemas.microsoft.com/office/drawing/2014/main" val="10000"/>
                  </a:ext>
                </a:extLst>
              </a:tr>
              <a:tr h="3418126">
                <a:tc>
                  <a:txBody>
                    <a:bodyPr/>
                    <a:lstStyle/>
                    <a:p>
                      <a:pPr marL="285750" indent="-213750" algn="l" defTabSz="914400" rtl="0" eaLnBrk="1" latinLnBrk="0" hangingPunct="1">
                        <a:buFont typeface="Arial" charset="0"/>
                        <a:buChar char="•"/>
                      </a:pPr>
                      <a:r>
                        <a:rPr lang="en-US" sz="1600" kern="1200" dirty="0" err="1">
                          <a:solidFill>
                            <a:schemeClr val="bg1">
                              <a:lumMod val="65000"/>
                            </a:schemeClr>
                          </a:solidFill>
                          <a:latin typeface="+mn-lt"/>
                          <a:ea typeface="+mn-ea"/>
                          <a:cs typeface="+mn-cs"/>
                        </a:rPr>
                        <a:t>Procédure</a:t>
                      </a:r>
                      <a:r>
                        <a:rPr lang="en-US" sz="1600" kern="1200" dirty="0">
                          <a:solidFill>
                            <a:schemeClr val="bg1">
                              <a:lumMod val="65000"/>
                            </a:schemeClr>
                          </a:solidFill>
                          <a:latin typeface="+mn-lt"/>
                          <a:ea typeface="+mn-ea"/>
                          <a:cs typeface="+mn-cs"/>
                        </a:rPr>
                        <a:t> de </a:t>
                      </a:r>
                      <a:r>
                        <a:rPr lang="fr-FR" sz="1600" kern="1200" noProof="0" dirty="0">
                          <a:solidFill>
                            <a:schemeClr val="bg1">
                              <a:lumMod val="65000"/>
                            </a:schemeClr>
                          </a:solidFill>
                          <a:latin typeface="+mn-lt"/>
                          <a:ea typeface="+mn-ea"/>
                          <a:cs typeface="+mn-cs"/>
                        </a:rPr>
                        <a:t>sélection</a:t>
                      </a:r>
                      <a:r>
                        <a:rPr lang="en-US" sz="1600" kern="1200" dirty="0">
                          <a:solidFill>
                            <a:schemeClr val="bg1">
                              <a:lumMod val="65000"/>
                            </a:schemeClr>
                          </a:solidFill>
                          <a:latin typeface="+mn-lt"/>
                          <a:ea typeface="+mn-ea"/>
                          <a:cs typeface="+mn-cs"/>
                        </a:rPr>
                        <a:t> du chef </a:t>
                      </a:r>
                      <a:r>
                        <a:rPr lang="en-US" sz="1600" kern="1200" dirty="0" err="1">
                          <a:solidFill>
                            <a:schemeClr val="bg1">
                              <a:lumMod val="65000"/>
                            </a:schemeClr>
                          </a:solidFill>
                          <a:latin typeface="+mn-lt"/>
                          <a:ea typeface="+mn-ea"/>
                          <a:cs typeface="+mn-cs"/>
                        </a:rPr>
                        <a:t>d’établissement</a:t>
                      </a:r>
                      <a:endParaRPr lang="en-US" sz="1600" kern="1200" dirty="0">
                        <a:solidFill>
                          <a:schemeClr val="bg1">
                            <a:lumMod val="65000"/>
                          </a:schemeClr>
                        </a:solidFill>
                        <a:latin typeface="+mn-lt"/>
                        <a:ea typeface="+mn-ea"/>
                        <a:cs typeface="+mn-cs"/>
                      </a:endParaRPr>
                    </a:p>
                    <a:p>
                      <a:pPr marL="285750" indent="-213750" algn="l" defTabSz="914400" rtl="0" eaLnBrk="1" latinLnBrk="0" hangingPunct="1">
                        <a:buFont typeface="Arial" charset="0"/>
                        <a:buChar char="•"/>
                      </a:pPr>
                      <a:r>
                        <a:rPr lang="en-US" sz="1600" kern="1200" dirty="0" err="1">
                          <a:solidFill>
                            <a:schemeClr val="bg1">
                              <a:lumMod val="65000"/>
                            </a:schemeClr>
                          </a:solidFill>
                          <a:latin typeface="+mn-lt"/>
                          <a:ea typeface="+mn-ea"/>
                          <a:cs typeface="+mn-cs"/>
                        </a:rPr>
                        <a:t>Critères</a:t>
                      </a:r>
                      <a:r>
                        <a:rPr lang="en-US" sz="1600" kern="1200" dirty="0">
                          <a:solidFill>
                            <a:schemeClr val="bg1">
                              <a:lumMod val="65000"/>
                            </a:schemeClr>
                          </a:solidFill>
                          <a:latin typeface="+mn-lt"/>
                          <a:ea typeface="+mn-ea"/>
                          <a:cs typeface="+mn-cs"/>
                        </a:rPr>
                        <a:t> de </a:t>
                      </a:r>
                      <a:r>
                        <a:rPr lang="en-US" sz="1600" kern="1200" dirty="0" err="1">
                          <a:solidFill>
                            <a:schemeClr val="bg1">
                              <a:lumMod val="65000"/>
                            </a:schemeClr>
                          </a:solidFill>
                          <a:latin typeface="+mn-lt"/>
                          <a:ea typeface="+mn-ea"/>
                          <a:cs typeface="+mn-cs"/>
                        </a:rPr>
                        <a:t>sélection</a:t>
                      </a:r>
                      <a:r>
                        <a:rPr lang="en-US" sz="1600" kern="1200" dirty="0">
                          <a:solidFill>
                            <a:schemeClr val="bg1">
                              <a:lumMod val="65000"/>
                            </a:schemeClr>
                          </a:solidFill>
                          <a:latin typeface="+mn-lt"/>
                          <a:ea typeface="+mn-ea"/>
                          <a:cs typeface="+mn-cs"/>
                        </a:rPr>
                        <a:t> du chef </a:t>
                      </a:r>
                      <a:r>
                        <a:rPr lang="en-US" sz="1600" kern="1200" noProof="1">
                          <a:solidFill>
                            <a:schemeClr val="bg1">
                              <a:lumMod val="65000"/>
                            </a:schemeClr>
                          </a:solidFill>
                          <a:latin typeface="+mn-lt"/>
                          <a:ea typeface="+mn-ea"/>
                          <a:cs typeface="+mn-cs"/>
                        </a:rPr>
                        <a:t>d’établissement</a:t>
                      </a:r>
                    </a:p>
                    <a:p>
                      <a:pPr marL="285750" indent="-213750" algn="l" defTabSz="914400" rtl="0" eaLnBrk="1" latinLnBrk="0" hangingPunct="1">
                        <a:buFont typeface="Arial" charset="0"/>
                        <a:buChar char="•"/>
                      </a:pPr>
                      <a:r>
                        <a:rPr lang="en-US" sz="1600" kern="1200" dirty="0" err="1">
                          <a:solidFill>
                            <a:schemeClr val="bg1">
                              <a:lumMod val="65000"/>
                            </a:schemeClr>
                          </a:solidFill>
                          <a:latin typeface="+mn-lt"/>
                          <a:ea typeface="+mn-ea"/>
                          <a:cs typeface="+mn-cs"/>
                        </a:rPr>
                        <a:t>Révocation</a:t>
                      </a:r>
                      <a:r>
                        <a:rPr lang="en-US" sz="1600" kern="1200" dirty="0">
                          <a:solidFill>
                            <a:schemeClr val="bg1">
                              <a:lumMod val="65000"/>
                            </a:schemeClr>
                          </a:solidFill>
                          <a:latin typeface="+mn-lt"/>
                          <a:ea typeface="+mn-ea"/>
                          <a:cs typeface="+mn-cs"/>
                        </a:rPr>
                        <a:t> du chef </a:t>
                      </a:r>
                      <a:r>
                        <a:rPr lang="en-US" sz="1600" kern="1200" dirty="0" err="1">
                          <a:solidFill>
                            <a:schemeClr val="bg1">
                              <a:lumMod val="65000"/>
                            </a:schemeClr>
                          </a:solidFill>
                          <a:latin typeface="+mn-lt"/>
                          <a:ea typeface="+mn-ea"/>
                          <a:cs typeface="+mn-cs"/>
                        </a:rPr>
                        <a:t>d’établissement</a:t>
                      </a:r>
                      <a:endParaRPr lang="en-US" sz="1600" kern="1200" dirty="0">
                        <a:solidFill>
                          <a:schemeClr val="bg1">
                            <a:lumMod val="65000"/>
                          </a:schemeClr>
                        </a:solidFill>
                        <a:latin typeface="+mn-lt"/>
                        <a:ea typeface="+mn-ea"/>
                        <a:cs typeface="+mn-cs"/>
                      </a:endParaRPr>
                    </a:p>
                    <a:p>
                      <a:pPr marL="285750" indent="-213750" algn="l" defTabSz="914400" rtl="0" eaLnBrk="1" latinLnBrk="0" hangingPunct="1">
                        <a:buFont typeface="Arial" charset="0"/>
                        <a:buChar char="•"/>
                      </a:pPr>
                      <a:r>
                        <a:rPr lang="en-US" sz="1600" kern="1200" dirty="0" err="1">
                          <a:solidFill>
                            <a:schemeClr val="bg1">
                              <a:lumMod val="65000"/>
                            </a:schemeClr>
                          </a:solidFill>
                          <a:latin typeface="+mn-lt"/>
                          <a:ea typeface="+mn-ea"/>
                          <a:cs typeface="+mn-cs"/>
                        </a:rPr>
                        <a:t>Durée</a:t>
                      </a:r>
                      <a:r>
                        <a:rPr lang="en-US" sz="1600" kern="1200" dirty="0">
                          <a:solidFill>
                            <a:schemeClr val="bg1">
                              <a:lumMod val="65000"/>
                            </a:schemeClr>
                          </a:solidFill>
                          <a:latin typeface="+mn-lt"/>
                          <a:ea typeface="+mn-ea"/>
                          <a:cs typeface="+mn-cs"/>
                        </a:rPr>
                        <a:t> du </a:t>
                      </a:r>
                      <a:r>
                        <a:rPr lang="en-US" sz="1600" kern="1200" dirty="0" err="1">
                          <a:solidFill>
                            <a:schemeClr val="bg1">
                              <a:lumMod val="65000"/>
                            </a:schemeClr>
                          </a:solidFill>
                          <a:latin typeface="+mn-lt"/>
                          <a:ea typeface="+mn-ea"/>
                          <a:cs typeface="+mn-cs"/>
                        </a:rPr>
                        <a:t>mandat</a:t>
                      </a:r>
                      <a:r>
                        <a:rPr lang="en-US" sz="1600" kern="1200" dirty="0">
                          <a:solidFill>
                            <a:schemeClr val="bg1">
                              <a:lumMod val="65000"/>
                            </a:schemeClr>
                          </a:solidFill>
                          <a:latin typeface="+mn-lt"/>
                          <a:ea typeface="+mn-ea"/>
                          <a:cs typeface="+mn-cs"/>
                        </a:rPr>
                        <a:t> du chef </a:t>
                      </a:r>
                      <a:r>
                        <a:rPr lang="en-US" sz="1600" kern="1200" dirty="0" err="1">
                          <a:solidFill>
                            <a:schemeClr val="bg1">
                              <a:lumMod val="65000"/>
                            </a:schemeClr>
                          </a:solidFill>
                          <a:latin typeface="+mn-lt"/>
                          <a:ea typeface="+mn-ea"/>
                          <a:cs typeface="+mn-cs"/>
                        </a:rPr>
                        <a:t>d’établissement</a:t>
                      </a:r>
                      <a:endParaRPr lang="en-US" sz="1600" kern="1200" dirty="0">
                        <a:solidFill>
                          <a:schemeClr val="bg1">
                            <a:lumMod val="65000"/>
                          </a:schemeClr>
                        </a:solidFill>
                        <a:latin typeface="+mn-lt"/>
                        <a:ea typeface="+mn-ea"/>
                        <a:cs typeface="+mn-cs"/>
                      </a:endParaRPr>
                    </a:p>
                    <a:p>
                      <a:pPr marL="285750" indent="-213750" algn="l" defTabSz="914400" rtl="0" eaLnBrk="1" latinLnBrk="0" hangingPunct="1">
                        <a:buFont typeface="Arial" charset="0"/>
                        <a:buChar char="•"/>
                      </a:pPr>
                      <a:r>
                        <a:rPr lang="en-US" sz="1600" kern="1200" dirty="0">
                          <a:solidFill>
                            <a:schemeClr val="bg1">
                              <a:lumMod val="65000"/>
                            </a:schemeClr>
                          </a:solidFill>
                          <a:latin typeface="+mn-lt"/>
                          <a:ea typeface="+mn-ea"/>
                          <a:cs typeface="+mn-cs"/>
                        </a:rPr>
                        <a:t>Inclusion et </a:t>
                      </a:r>
                      <a:r>
                        <a:rPr lang="en-US" sz="1600" kern="1200" dirty="0" err="1">
                          <a:solidFill>
                            <a:schemeClr val="bg1">
                              <a:lumMod val="65000"/>
                            </a:schemeClr>
                          </a:solidFill>
                          <a:latin typeface="+mn-lt"/>
                          <a:ea typeface="+mn-ea"/>
                          <a:cs typeface="+mn-cs"/>
                        </a:rPr>
                        <a:t>sélection</a:t>
                      </a:r>
                      <a:r>
                        <a:rPr lang="en-US" sz="1600" kern="1200" dirty="0">
                          <a:solidFill>
                            <a:schemeClr val="bg1">
                              <a:lumMod val="65000"/>
                            </a:schemeClr>
                          </a:solidFill>
                          <a:latin typeface="+mn-lt"/>
                          <a:ea typeface="+mn-ea"/>
                          <a:cs typeface="+mn-cs"/>
                        </a:rPr>
                        <a:t> de </a:t>
                      </a:r>
                      <a:r>
                        <a:rPr lang="en-US" sz="1600" kern="1200" dirty="0" err="1">
                          <a:solidFill>
                            <a:schemeClr val="bg1">
                              <a:lumMod val="65000"/>
                            </a:schemeClr>
                          </a:solidFill>
                          <a:latin typeface="+mn-lt"/>
                          <a:ea typeface="+mn-ea"/>
                          <a:cs typeface="+mn-cs"/>
                        </a:rPr>
                        <a:t>membres</a:t>
                      </a:r>
                      <a:r>
                        <a:rPr lang="en-US" sz="1600" kern="1200" dirty="0">
                          <a:solidFill>
                            <a:schemeClr val="bg1">
                              <a:lumMod val="65000"/>
                            </a:schemeClr>
                          </a:solidFill>
                          <a:latin typeface="+mn-lt"/>
                          <a:ea typeface="+mn-ea"/>
                          <a:cs typeface="+mn-cs"/>
                        </a:rPr>
                        <a:t> </a:t>
                      </a:r>
                      <a:r>
                        <a:rPr lang="en-US" sz="1600" kern="1200" dirty="0" err="1">
                          <a:solidFill>
                            <a:schemeClr val="bg1">
                              <a:lumMod val="65000"/>
                            </a:schemeClr>
                          </a:solidFill>
                          <a:latin typeface="+mn-lt"/>
                          <a:ea typeface="+mn-ea"/>
                          <a:cs typeface="+mn-cs"/>
                        </a:rPr>
                        <a:t>externes</a:t>
                      </a:r>
                      <a:r>
                        <a:rPr lang="en-US" sz="1600" kern="1200" dirty="0">
                          <a:solidFill>
                            <a:schemeClr val="bg1">
                              <a:lumMod val="65000"/>
                            </a:schemeClr>
                          </a:solidFill>
                          <a:latin typeface="+mn-lt"/>
                          <a:ea typeface="+mn-ea"/>
                          <a:cs typeface="+mn-cs"/>
                        </a:rPr>
                        <a:t> </a:t>
                      </a:r>
                      <a:r>
                        <a:rPr lang="en-US" sz="1600" kern="1200" dirty="0" err="1">
                          <a:solidFill>
                            <a:schemeClr val="bg1">
                              <a:lumMod val="65000"/>
                            </a:schemeClr>
                          </a:solidFill>
                          <a:latin typeface="+mn-lt"/>
                          <a:ea typeface="+mn-ea"/>
                          <a:cs typeface="+mn-cs"/>
                        </a:rPr>
                        <a:t>dans</a:t>
                      </a:r>
                      <a:r>
                        <a:rPr lang="en-US" sz="1600" kern="1200" dirty="0">
                          <a:solidFill>
                            <a:schemeClr val="bg1">
                              <a:lumMod val="65000"/>
                            </a:schemeClr>
                          </a:solidFill>
                          <a:latin typeface="+mn-lt"/>
                          <a:ea typeface="+mn-ea"/>
                          <a:cs typeface="+mn-cs"/>
                        </a:rPr>
                        <a:t> les instances </a:t>
                      </a:r>
                      <a:r>
                        <a:rPr lang="en-US" sz="1600" kern="1200" dirty="0" err="1">
                          <a:solidFill>
                            <a:schemeClr val="bg1">
                              <a:lumMod val="65000"/>
                            </a:schemeClr>
                          </a:solidFill>
                          <a:latin typeface="+mn-lt"/>
                          <a:ea typeface="+mn-ea"/>
                          <a:cs typeface="+mn-cs"/>
                        </a:rPr>
                        <a:t>dirigeantes</a:t>
                      </a:r>
                      <a:endParaRPr lang="en-US" sz="1600" kern="1200" dirty="0">
                        <a:solidFill>
                          <a:schemeClr val="bg1">
                            <a:lumMod val="65000"/>
                          </a:schemeClr>
                        </a:solidFill>
                        <a:latin typeface="+mn-lt"/>
                        <a:ea typeface="+mn-ea"/>
                        <a:cs typeface="+mn-cs"/>
                      </a:endParaRPr>
                    </a:p>
                    <a:p>
                      <a:pPr marL="285750" indent="-213750" algn="l" defTabSz="914400" rtl="0" eaLnBrk="1" latinLnBrk="0" hangingPunct="1">
                        <a:buFont typeface="Arial" charset="0"/>
                        <a:buChar char="•"/>
                      </a:pPr>
                      <a:r>
                        <a:rPr lang="en-US" sz="1600" kern="1200" dirty="0" err="1">
                          <a:solidFill>
                            <a:schemeClr val="bg1">
                              <a:lumMod val="65000"/>
                            </a:schemeClr>
                          </a:solidFill>
                          <a:latin typeface="+mn-lt"/>
                          <a:ea typeface="+mn-ea"/>
                          <a:cs typeface="+mn-cs"/>
                        </a:rPr>
                        <a:t>Mise</a:t>
                      </a:r>
                      <a:r>
                        <a:rPr lang="en-US" sz="1600" kern="1200" dirty="0">
                          <a:solidFill>
                            <a:schemeClr val="bg1">
                              <a:lumMod val="65000"/>
                            </a:schemeClr>
                          </a:solidFill>
                          <a:latin typeface="+mn-lt"/>
                          <a:ea typeface="+mn-ea"/>
                          <a:cs typeface="+mn-cs"/>
                        </a:rPr>
                        <a:t> </a:t>
                      </a:r>
                      <a:r>
                        <a:rPr lang="en-US" sz="1600" kern="1200" dirty="0" err="1">
                          <a:solidFill>
                            <a:schemeClr val="bg1">
                              <a:lumMod val="65000"/>
                            </a:schemeClr>
                          </a:solidFill>
                          <a:latin typeface="+mn-lt"/>
                          <a:ea typeface="+mn-ea"/>
                          <a:cs typeface="+mn-cs"/>
                        </a:rPr>
                        <a:t>en</a:t>
                      </a:r>
                      <a:r>
                        <a:rPr lang="en-US" sz="1600" kern="1200" dirty="0">
                          <a:solidFill>
                            <a:schemeClr val="bg1">
                              <a:lumMod val="65000"/>
                            </a:schemeClr>
                          </a:solidFill>
                          <a:latin typeface="+mn-lt"/>
                          <a:ea typeface="+mn-ea"/>
                          <a:cs typeface="+mn-cs"/>
                        </a:rPr>
                        <a:t> place des structures </a:t>
                      </a:r>
                      <a:r>
                        <a:rPr lang="en-US" sz="1600" kern="1200" dirty="0" err="1">
                          <a:solidFill>
                            <a:schemeClr val="bg1">
                              <a:lumMod val="65000"/>
                            </a:schemeClr>
                          </a:solidFill>
                          <a:latin typeface="+mn-lt"/>
                          <a:ea typeface="+mn-ea"/>
                          <a:cs typeface="+mn-cs"/>
                        </a:rPr>
                        <a:t>académiques</a:t>
                      </a:r>
                      <a:endParaRPr lang="en-US" sz="1600" kern="1200" dirty="0">
                        <a:solidFill>
                          <a:schemeClr val="bg1">
                            <a:lumMod val="65000"/>
                          </a:schemeClr>
                        </a:solidFill>
                        <a:latin typeface="+mn-lt"/>
                        <a:ea typeface="+mn-ea"/>
                        <a:cs typeface="+mn-cs"/>
                      </a:endParaRPr>
                    </a:p>
                    <a:p>
                      <a:pPr marL="285750" indent="-213750" algn="l" defTabSz="914400" rtl="0" eaLnBrk="1" latinLnBrk="0" hangingPunct="1">
                        <a:buFont typeface="Arial" charset="0"/>
                        <a:buChar char="•"/>
                      </a:pPr>
                      <a:r>
                        <a:rPr lang="en-US" sz="1600" kern="1200" dirty="0" err="1">
                          <a:solidFill>
                            <a:schemeClr val="bg1">
                              <a:lumMod val="65000"/>
                            </a:schemeClr>
                          </a:solidFill>
                          <a:latin typeface="+mn-lt"/>
                          <a:ea typeface="+mn-ea"/>
                          <a:cs typeface="+mn-cs"/>
                        </a:rPr>
                        <a:t>Création</a:t>
                      </a:r>
                      <a:r>
                        <a:rPr lang="en-US" sz="1600" kern="1200" dirty="0">
                          <a:solidFill>
                            <a:schemeClr val="bg1">
                              <a:lumMod val="65000"/>
                            </a:schemeClr>
                          </a:solidFill>
                          <a:latin typeface="+mn-lt"/>
                          <a:ea typeface="+mn-ea"/>
                          <a:cs typeface="+mn-cs"/>
                        </a:rPr>
                        <a:t> </a:t>
                      </a:r>
                      <a:r>
                        <a:rPr lang="en-US" sz="1600" kern="1200" dirty="0" err="1">
                          <a:solidFill>
                            <a:schemeClr val="bg1">
                              <a:lumMod val="65000"/>
                            </a:schemeClr>
                          </a:solidFill>
                          <a:latin typeface="+mn-lt"/>
                          <a:ea typeface="+mn-ea"/>
                          <a:cs typeface="+mn-cs"/>
                        </a:rPr>
                        <a:t>d’entités</a:t>
                      </a:r>
                      <a:r>
                        <a:rPr lang="en-US" sz="1600" kern="1200" dirty="0">
                          <a:solidFill>
                            <a:schemeClr val="bg1">
                              <a:lumMod val="65000"/>
                            </a:schemeClr>
                          </a:solidFill>
                          <a:latin typeface="+mn-lt"/>
                          <a:ea typeface="+mn-ea"/>
                          <a:cs typeface="+mn-cs"/>
                        </a:rPr>
                        <a:t> </a:t>
                      </a:r>
                      <a:r>
                        <a:rPr lang="en-US" sz="1600" kern="1200" dirty="0" err="1">
                          <a:solidFill>
                            <a:schemeClr val="bg1">
                              <a:lumMod val="65000"/>
                            </a:schemeClr>
                          </a:solidFill>
                          <a:latin typeface="+mn-lt"/>
                          <a:ea typeface="+mn-ea"/>
                          <a:cs typeface="+mn-cs"/>
                        </a:rPr>
                        <a:t>juridiques</a:t>
                      </a:r>
                      <a:endParaRPr lang="en-US" sz="1600" kern="1200" dirty="0">
                        <a:solidFill>
                          <a:schemeClr val="bg1">
                            <a:lumMod val="65000"/>
                          </a:schemeClr>
                        </a:solidFill>
                        <a:latin typeface="+mn-lt"/>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bg1">
                          <a:lumMod val="65000"/>
                        </a:schemeClr>
                      </a:solidFill>
                      <a:prstDash val="solid"/>
                      <a:round/>
                      <a:headEnd type="none" w="med" len="med"/>
                      <a:tailEnd type="none" w="med" len="med"/>
                    </a:lnL>
                    <a:lnR w="12700" cap="flat" cmpd="sng" algn="ctr">
                      <a:solidFill>
                        <a:srgbClr val="990066"/>
                      </a:solidFill>
                      <a:prstDash val="solid"/>
                      <a:round/>
                      <a:headEnd type="none" w="med" len="med"/>
                      <a:tailEnd type="none" w="med" len="med"/>
                    </a:lnR>
                  </a:tcPr>
                </a:tc>
                <a:tc>
                  <a:txBody>
                    <a:bodyPr/>
                    <a:lstStyle/>
                    <a:p>
                      <a:pPr marL="285750" indent="-213750">
                        <a:buFont typeface="Arial" charset="0"/>
                        <a:buChar char="•"/>
                      </a:pPr>
                      <a:r>
                        <a:rPr lang="en-US" sz="1600" kern="1200" dirty="0" err="1">
                          <a:solidFill>
                            <a:srgbClr val="990066"/>
                          </a:solidFill>
                          <a:latin typeface="+mn-lt"/>
                          <a:ea typeface="+mn-ea"/>
                          <a:cs typeface="+mn-cs"/>
                        </a:rPr>
                        <a:t>Période</a:t>
                      </a:r>
                      <a:r>
                        <a:rPr lang="en-US" sz="1600" kern="1200" dirty="0">
                          <a:solidFill>
                            <a:srgbClr val="990066"/>
                          </a:solidFill>
                          <a:latin typeface="+mn-lt"/>
                          <a:ea typeface="+mn-ea"/>
                          <a:cs typeface="+mn-cs"/>
                        </a:rPr>
                        <a:t> et type de </a:t>
                      </a:r>
                      <a:r>
                        <a:rPr lang="en-US" sz="1600" kern="1200" dirty="0" err="1">
                          <a:solidFill>
                            <a:srgbClr val="990066"/>
                          </a:solidFill>
                          <a:latin typeface="+mn-lt"/>
                          <a:ea typeface="+mn-ea"/>
                          <a:cs typeface="+mn-cs"/>
                        </a:rPr>
                        <a:t>financement</a:t>
                      </a:r>
                      <a:r>
                        <a:rPr lang="en-US" sz="1600" kern="1200" dirty="0">
                          <a:solidFill>
                            <a:srgbClr val="990066"/>
                          </a:solidFill>
                          <a:latin typeface="+mn-lt"/>
                          <a:ea typeface="+mn-ea"/>
                          <a:cs typeface="+mn-cs"/>
                        </a:rPr>
                        <a:t> public</a:t>
                      </a:r>
                    </a:p>
                    <a:p>
                      <a:pPr marL="285750" indent="-213750">
                        <a:buFont typeface="Arial" charset="0"/>
                        <a:buChar char="•"/>
                      </a:pPr>
                      <a:r>
                        <a:rPr lang="en-US" sz="1600" kern="1200" dirty="0" err="1">
                          <a:solidFill>
                            <a:srgbClr val="990066"/>
                          </a:solidFill>
                          <a:latin typeface="+mn-lt"/>
                          <a:ea typeface="+mn-ea"/>
                          <a:cs typeface="+mn-cs"/>
                        </a:rPr>
                        <a:t>Création</a:t>
                      </a:r>
                      <a:r>
                        <a:rPr lang="en-US" sz="1600" kern="1200" dirty="0">
                          <a:solidFill>
                            <a:srgbClr val="990066"/>
                          </a:solidFill>
                          <a:latin typeface="+mn-lt"/>
                          <a:ea typeface="+mn-ea"/>
                          <a:cs typeface="+mn-cs"/>
                        </a:rPr>
                        <a:t> de </a:t>
                      </a:r>
                      <a:r>
                        <a:rPr lang="fr-FR" sz="1600" kern="1200" noProof="0" dirty="0">
                          <a:solidFill>
                            <a:srgbClr val="990066"/>
                          </a:solidFill>
                          <a:latin typeface="+mn-lt"/>
                          <a:ea typeface="+mn-ea"/>
                          <a:cs typeface="+mn-cs"/>
                        </a:rPr>
                        <a:t>réserves</a:t>
                      </a:r>
                      <a:r>
                        <a:rPr lang="en-US" sz="1600" kern="1200" dirty="0">
                          <a:solidFill>
                            <a:srgbClr val="990066"/>
                          </a:solidFill>
                          <a:latin typeface="+mn-lt"/>
                          <a:ea typeface="+mn-ea"/>
                          <a:cs typeface="+mn-cs"/>
                        </a:rPr>
                        <a:t> </a:t>
                      </a:r>
                      <a:r>
                        <a:rPr lang="en-US" sz="1600" kern="1200" dirty="0" err="1">
                          <a:solidFill>
                            <a:srgbClr val="990066"/>
                          </a:solidFill>
                          <a:latin typeface="+mn-lt"/>
                          <a:ea typeface="+mn-ea"/>
                          <a:cs typeface="+mn-cs"/>
                        </a:rPr>
                        <a:t>budgétaires</a:t>
                      </a:r>
                      <a:endParaRPr lang="en-US" sz="1600" kern="1200" dirty="0">
                        <a:solidFill>
                          <a:srgbClr val="990066"/>
                        </a:solidFill>
                        <a:latin typeface="+mn-lt"/>
                        <a:ea typeface="+mn-ea"/>
                        <a:cs typeface="+mn-cs"/>
                      </a:endParaRPr>
                    </a:p>
                    <a:p>
                      <a:pPr marL="285750" indent="-213750">
                        <a:buFont typeface="Arial" charset="0"/>
                        <a:buChar char="•"/>
                      </a:pPr>
                      <a:r>
                        <a:rPr lang="en-US" sz="1600" kern="1200" dirty="0" err="1">
                          <a:solidFill>
                            <a:srgbClr val="990066"/>
                          </a:solidFill>
                          <a:latin typeface="+mn-lt"/>
                          <a:ea typeface="+mn-ea"/>
                          <a:cs typeface="+mn-cs"/>
                        </a:rPr>
                        <a:t>Capacité</a:t>
                      </a:r>
                      <a:r>
                        <a:rPr lang="en-US" sz="1600" kern="1200" dirty="0">
                          <a:solidFill>
                            <a:srgbClr val="990066"/>
                          </a:solidFill>
                          <a:latin typeface="+mn-lt"/>
                          <a:ea typeface="+mn-ea"/>
                          <a:cs typeface="+mn-cs"/>
                        </a:rPr>
                        <a:t> à </a:t>
                      </a:r>
                      <a:r>
                        <a:rPr lang="en-US" sz="1600" kern="1200" dirty="0" err="1">
                          <a:solidFill>
                            <a:srgbClr val="990066"/>
                          </a:solidFill>
                          <a:latin typeface="+mn-lt"/>
                          <a:ea typeface="+mn-ea"/>
                          <a:cs typeface="+mn-cs"/>
                        </a:rPr>
                        <a:t>contracter</a:t>
                      </a:r>
                      <a:r>
                        <a:rPr lang="en-US" sz="1600" kern="1200" dirty="0">
                          <a:solidFill>
                            <a:srgbClr val="990066"/>
                          </a:solidFill>
                          <a:latin typeface="+mn-lt"/>
                          <a:ea typeface="+mn-ea"/>
                          <a:cs typeface="+mn-cs"/>
                        </a:rPr>
                        <a:t> des </a:t>
                      </a:r>
                      <a:r>
                        <a:rPr lang="en-US" sz="1600" kern="1200" dirty="0" err="1">
                          <a:solidFill>
                            <a:srgbClr val="990066"/>
                          </a:solidFill>
                          <a:latin typeface="+mn-lt"/>
                          <a:ea typeface="+mn-ea"/>
                          <a:cs typeface="+mn-cs"/>
                        </a:rPr>
                        <a:t>emprunts</a:t>
                      </a:r>
                      <a:endParaRPr lang="en-US" sz="1600" kern="1200" dirty="0">
                        <a:solidFill>
                          <a:srgbClr val="990066"/>
                        </a:solidFill>
                        <a:latin typeface="+mn-lt"/>
                        <a:ea typeface="+mn-ea"/>
                        <a:cs typeface="+mn-cs"/>
                      </a:endParaRPr>
                    </a:p>
                    <a:p>
                      <a:pPr marL="285750" indent="-213750">
                        <a:buFont typeface="Arial" charset="0"/>
                        <a:buChar char="•"/>
                      </a:pPr>
                      <a:r>
                        <a:rPr lang="fr-FR" sz="1600" kern="1200" noProof="0" dirty="0">
                          <a:solidFill>
                            <a:srgbClr val="990066"/>
                          </a:solidFill>
                          <a:latin typeface="+mn-lt"/>
                          <a:ea typeface="+mn-ea"/>
                          <a:cs typeface="+mn-cs"/>
                        </a:rPr>
                        <a:t>Propriété</a:t>
                      </a:r>
                      <a:r>
                        <a:rPr lang="en-US" sz="1600" kern="1200" dirty="0">
                          <a:solidFill>
                            <a:srgbClr val="990066"/>
                          </a:solidFill>
                          <a:latin typeface="+mn-lt"/>
                          <a:ea typeface="+mn-ea"/>
                          <a:cs typeface="+mn-cs"/>
                        </a:rPr>
                        <a:t> des </a:t>
                      </a:r>
                      <a:r>
                        <a:rPr lang="en-US" sz="1600" kern="1200" dirty="0" err="1">
                          <a:solidFill>
                            <a:srgbClr val="990066"/>
                          </a:solidFill>
                          <a:latin typeface="+mn-lt"/>
                          <a:ea typeface="+mn-ea"/>
                          <a:cs typeface="+mn-cs"/>
                        </a:rPr>
                        <a:t>bâtiments</a:t>
                      </a:r>
                      <a:endParaRPr lang="en-US" sz="1600" kern="1200" dirty="0">
                        <a:solidFill>
                          <a:srgbClr val="990066"/>
                        </a:solidFill>
                        <a:latin typeface="+mn-lt"/>
                        <a:ea typeface="+mn-ea"/>
                        <a:cs typeface="+mn-cs"/>
                      </a:endParaRPr>
                    </a:p>
                    <a:p>
                      <a:pPr marL="285750" indent="-213750">
                        <a:buFont typeface="Arial" charset="0"/>
                        <a:buChar char="•"/>
                      </a:pPr>
                      <a:r>
                        <a:rPr lang="en-US" sz="1600" kern="1200" dirty="0">
                          <a:solidFill>
                            <a:srgbClr val="990066"/>
                          </a:solidFill>
                          <a:latin typeface="+mn-lt"/>
                          <a:ea typeface="+mn-ea"/>
                          <a:cs typeface="+mn-cs"/>
                        </a:rPr>
                        <a:t>Droits </a:t>
                      </a:r>
                      <a:r>
                        <a:rPr lang="en-US" sz="1600" kern="1200" dirty="0" err="1">
                          <a:solidFill>
                            <a:srgbClr val="990066"/>
                          </a:solidFill>
                          <a:latin typeface="+mn-lt"/>
                          <a:ea typeface="+mn-ea"/>
                          <a:cs typeface="+mn-cs"/>
                        </a:rPr>
                        <a:t>d’inscription</a:t>
                      </a:r>
                      <a:r>
                        <a:rPr lang="en-US" sz="1600" kern="1200" dirty="0">
                          <a:solidFill>
                            <a:srgbClr val="990066"/>
                          </a:solidFill>
                          <a:latin typeface="+mn-lt"/>
                          <a:ea typeface="+mn-ea"/>
                          <a:cs typeface="+mn-cs"/>
                        </a:rPr>
                        <a:t> aux </a:t>
                      </a:r>
                      <a:r>
                        <a:rPr lang="en-US" sz="1600" kern="1200" dirty="0" err="1">
                          <a:solidFill>
                            <a:srgbClr val="990066"/>
                          </a:solidFill>
                          <a:latin typeface="+mn-lt"/>
                          <a:ea typeface="+mn-ea"/>
                          <a:cs typeface="+mn-cs"/>
                        </a:rPr>
                        <a:t>étudiants</a:t>
                      </a:r>
                      <a:r>
                        <a:rPr lang="en-US" sz="1600" kern="1200" dirty="0">
                          <a:solidFill>
                            <a:srgbClr val="990066"/>
                          </a:solidFill>
                          <a:latin typeface="+mn-lt"/>
                          <a:ea typeface="+mn-ea"/>
                          <a:cs typeface="+mn-cs"/>
                        </a:rPr>
                        <a:t> </a:t>
                      </a:r>
                      <a:r>
                        <a:rPr lang="en-US" sz="1600" kern="1200" dirty="0" err="1">
                          <a:solidFill>
                            <a:srgbClr val="990066"/>
                          </a:solidFill>
                          <a:latin typeface="+mn-lt"/>
                          <a:ea typeface="+mn-ea"/>
                          <a:cs typeface="+mn-cs"/>
                        </a:rPr>
                        <a:t>nationaux</a:t>
                      </a:r>
                      <a:r>
                        <a:rPr lang="en-US" sz="1600" kern="1200" dirty="0">
                          <a:solidFill>
                            <a:srgbClr val="990066"/>
                          </a:solidFill>
                          <a:latin typeface="+mn-lt"/>
                          <a:ea typeface="+mn-ea"/>
                          <a:cs typeface="+mn-cs"/>
                        </a:rPr>
                        <a:t>/UE</a:t>
                      </a:r>
                    </a:p>
                    <a:p>
                      <a:pPr marL="285750" indent="-213750">
                        <a:buFont typeface="Arial" charset="0"/>
                        <a:buChar char="•"/>
                      </a:pPr>
                      <a:r>
                        <a:rPr lang="en-US" sz="1600" kern="1200" dirty="0">
                          <a:solidFill>
                            <a:srgbClr val="990066"/>
                          </a:solidFill>
                          <a:latin typeface="+mn-lt"/>
                          <a:ea typeface="+mn-ea"/>
                          <a:cs typeface="+mn-cs"/>
                        </a:rPr>
                        <a:t>Droits </a:t>
                      </a:r>
                      <a:r>
                        <a:rPr lang="en-US" sz="1600" kern="1200" dirty="0" err="1">
                          <a:solidFill>
                            <a:srgbClr val="990066"/>
                          </a:solidFill>
                          <a:latin typeface="+mn-lt"/>
                          <a:ea typeface="+mn-ea"/>
                          <a:cs typeface="+mn-cs"/>
                        </a:rPr>
                        <a:t>d’inscription</a:t>
                      </a:r>
                      <a:r>
                        <a:rPr lang="en-US" sz="1600" kern="1200" dirty="0">
                          <a:solidFill>
                            <a:srgbClr val="990066"/>
                          </a:solidFill>
                          <a:latin typeface="+mn-lt"/>
                          <a:ea typeface="+mn-ea"/>
                          <a:cs typeface="+mn-cs"/>
                        </a:rPr>
                        <a:t> aux </a:t>
                      </a:r>
                      <a:r>
                        <a:rPr lang="en-US" sz="1600" kern="1200" dirty="0" err="1">
                          <a:solidFill>
                            <a:srgbClr val="990066"/>
                          </a:solidFill>
                          <a:latin typeface="+mn-lt"/>
                          <a:ea typeface="+mn-ea"/>
                          <a:cs typeface="+mn-cs"/>
                        </a:rPr>
                        <a:t>étudiants</a:t>
                      </a:r>
                      <a:r>
                        <a:rPr lang="en-US" sz="1600" kern="1200" dirty="0">
                          <a:solidFill>
                            <a:srgbClr val="990066"/>
                          </a:solidFill>
                          <a:latin typeface="+mn-lt"/>
                          <a:ea typeface="+mn-ea"/>
                          <a:cs typeface="+mn-cs"/>
                        </a:rPr>
                        <a:t> hors UE</a:t>
                      </a:r>
                    </a:p>
                    <a:p>
                      <a:pPr marL="285750" indent="-213750">
                        <a:buFont typeface="Arial" charset="0"/>
                        <a:buChar char="•"/>
                      </a:pPr>
                      <a:endParaRPr lang="en-US" sz="1600" dirty="0">
                        <a:solidFill>
                          <a:srgbClr val="990066"/>
                        </a:solidFill>
                      </a:endParaRPr>
                    </a:p>
                  </a:txBody>
                  <a:tcPr>
                    <a:lnL w="12700" cap="flat" cmpd="sng" algn="ctr">
                      <a:solidFill>
                        <a:srgbClr val="990066"/>
                      </a:solidFill>
                      <a:prstDash val="solid"/>
                      <a:round/>
                      <a:headEnd type="none" w="med" len="med"/>
                      <a:tailEnd type="none" w="med" len="med"/>
                    </a:lnL>
                    <a:lnR w="12700" cap="flat" cmpd="sng" algn="ctr">
                      <a:solidFill>
                        <a:srgbClr val="990066"/>
                      </a:solidFill>
                      <a:prstDash val="solid"/>
                      <a:round/>
                      <a:headEnd type="none" w="med" len="med"/>
                      <a:tailEnd type="none" w="med" len="med"/>
                    </a:lnR>
                    <a:lnB w="12700" cap="flat" cmpd="sng" algn="ctr">
                      <a:solidFill>
                        <a:srgbClr val="990066"/>
                      </a:solidFill>
                      <a:prstDash val="solid"/>
                      <a:round/>
                      <a:headEnd type="none" w="med" len="med"/>
                      <a:tailEnd type="none" w="med" len="med"/>
                    </a:lnB>
                  </a:tcPr>
                </a:tc>
                <a:tc>
                  <a:txBody>
                    <a:bodyPr/>
                    <a:lstStyle/>
                    <a:p>
                      <a:endParaRPr lang="en-US" sz="1600" dirty="0"/>
                    </a:p>
                  </a:txBody>
                  <a:tcPr>
                    <a:lnL w="12700" cap="flat" cmpd="sng" algn="ctr">
                      <a:solidFill>
                        <a:srgbClr val="990066"/>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tcPr>
                </a:tc>
                <a:tc>
                  <a:txBody>
                    <a:bodyPr/>
                    <a:lstStyle/>
                    <a:p>
                      <a:pPr marL="285750" indent="-213750">
                        <a:buFont typeface="Arial" charset="0"/>
                        <a:buChar char="•"/>
                      </a:pPr>
                      <a:r>
                        <a:rPr lang="en-US" sz="1600" baseline="0" dirty="0" err="1">
                          <a:solidFill>
                            <a:schemeClr val="bg1">
                              <a:lumMod val="65000"/>
                            </a:schemeClr>
                          </a:solidFill>
                        </a:rPr>
                        <a:t>Procédures</a:t>
                      </a:r>
                      <a:r>
                        <a:rPr lang="en-US" sz="1600" baseline="0" dirty="0">
                          <a:solidFill>
                            <a:schemeClr val="bg1">
                              <a:lumMod val="65000"/>
                            </a:schemeClr>
                          </a:solidFill>
                        </a:rPr>
                        <a:t> de </a:t>
                      </a:r>
                      <a:r>
                        <a:rPr lang="en-US" sz="1600" baseline="0" dirty="0" err="1">
                          <a:solidFill>
                            <a:schemeClr val="bg1">
                              <a:lumMod val="65000"/>
                            </a:schemeClr>
                          </a:solidFill>
                        </a:rPr>
                        <a:t>recrutement</a:t>
                      </a:r>
                      <a:r>
                        <a:rPr lang="en-US" sz="1600" baseline="0" dirty="0">
                          <a:solidFill>
                            <a:schemeClr val="bg1">
                              <a:lumMod val="65000"/>
                            </a:schemeClr>
                          </a:solidFill>
                        </a:rPr>
                        <a:t> (personnel </a:t>
                      </a:r>
                      <a:r>
                        <a:rPr lang="en-US" sz="1600" baseline="0" dirty="0" err="1">
                          <a:solidFill>
                            <a:schemeClr val="bg1">
                              <a:lumMod val="65000"/>
                            </a:schemeClr>
                          </a:solidFill>
                        </a:rPr>
                        <a:t>académique</a:t>
                      </a:r>
                      <a:r>
                        <a:rPr lang="en-US" sz="1600" baseline="0" dirty="0">
                          <a:solidFill>
                            <a:schemeClr val="bg1">
                              <a:lumMod val="65000"/>
                            </a:schemeClr>
                          </a:solidFill>
                        </a:rPr>
                        <a:t>/</a:t>
                      </a:r>
                      <a:r>
                        <a:rPr lang="en-US" sz="1600" baseline="0" dirty="0" err="1">
                          <a:solidFill>
                            <a:schemeClr val="bg1">
                              <a:lumMod val="65000"/>
                            </a:schemeClr>
                          </a:solidFill>
                        </a:rPr>
                        <a:t>administratif</a:t>
                      </a:r>
                      <a:r>
                        <a:rPr lang="en-US" sz="1600" baseline="0" dirty="0">
                          <a:solidFill>
                            <a:schemeClr val="bg1">
                              <a:lumMod val="65000"/>
                            </a:schemeClr>
                          </a:solidFill>
                        </a:rPr>
                        <a:t> de haut rang)</a:t>
                      </a:r>
                    </a:p>
                    <a:p>
                      <a:pPr marL="285750" indent="-213750">
                        <a:buFont typeface="Arial" charset="0"/>
                        <a:buChar char="•"/>
                      </a:pPr>
                      <a:r>
                        <a:rPr lang="en-US" sz="1600" dirty="0" err="1">
                          <a:solidFill>
                            <a:schemeClr val="bg1">
                              <a:lumMod val="65000"/>
                            </a:schemeClr>
                          </a:solidFill>
                        </a:rPr>
                        <a:t>Rémunérations</a:t>
                      </a:r>
                      <a:endParaRPr lang="en-US" sz="1600" baseline="0" dirty="0">
                        <a:solidFill>
                          <a:schemeClr val="bg1">
                            <a:lumMod val="65000"/>
                          </a:schemeClr>
                        </a:solidFill>
                      </a:endParaRPr>
                    </a:p>
                    <a:p>
                      <a:pPr marL="285750" indent="-213750">
                        <a:buFont typeface="Arial" charset="0"/>
                        <a:buChar char="•"/>
                      </a:pPr>
                      <a:r>
                        <a:rPr lang="en-US" sz="1600" dirty="0" err="1">
                          <a:solidFill>
                            <a:schemeClr val="bg1">
                              <a:lumMod val="65000"/>
                            </a:schemeClr>
                          </a:solidFill>
                        </a:rPr>
                        <a:t>Licenciements</a:t>
                      </a:r>
                      <a:endParaRPr lang="en-US" sz="1600" dirty="0">
                        <a:solidFill>
                          <a:schemeClr val="bg1">
                            <a:lumMod val="65000"/>
                          </a:schemeClr>
                        </a:solidFill>
                      </a:endParaRPr>
                    </a:p>
                    <a:p>
                      <a:pPr marL="285750" indent="-213750">
                        <a:buFont typeface="Arial" charset="0"/>
                        <a:buChar char="•"/>
                      </a:pPr>
                      <a:r>
                        <a:rPr lang="en-US" sz="1600" dirty="0" err="1">
                          <a:solidFill>
                            <a:schemeClr val="bg1">
                              <a:lumMod val="65000"/>
                            </a:schemeClr>
                          </a:solidFill>
                        </a:rPr>
                        <a:t>Avancements</a:t>
                      </a:r>
                      <a:endParaRPr lang="en-US" sz="1600" dirty="0">
                        <a:solidFill>
                          <a:schemeClr val="bg1">
                            <a:lumMod val="65000"/>
                          </a:schemeClr>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tcPr>
                </a:tc>
                <a:tc>
                  <a:txBody>
                    <a:bodyPr/>
                    <a:lstStyle/>
                    <a:p>
                      <a:endParaRPr lang="en-US" sz="16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tcPr>
                </a:tc>
                <a:tc>
                  <a:txBody>
                    <a:bodyPr/>
                    <a:lstStyle/>
                    <a:p>
                      <a:pPr marL="285750" indent="-213750">
                        <a:buFont typeface="Arial" charset="0"/>
                        <a:buChar char="•"/>
                      </a:pPr>
                      <a:r>
                        <a:rPr lang="en-US" sz="1600" dirty="0" err="1">
                          <a:solidFill>
                            <a:schemeClr val="bg1">
                              <a:lumMod val="65000"/>
                            </a:schemeClr>
                          </a:solidFill>
                        </a:rPr>
                        <a:t>Nombre</a:t>
                      </a:r>
                      <a:r>
                        <a:rPr lang="en-US" sz="1600" dirty="0">
                          <a:solidFill>
                            <a:schemeClr val="bg1">
                              <a:lumMod val="65000"/>
                            </a:schemeClr>
                          </a:solidFill>
                        </a:rPr>
                        <a:t> </a:t>
                      </a:r>
                      <a:r>
                        <a:rPr lang="en-US" sz="1600" dirty="0" err="1">
                          <a:solidFill>
                            <a:schemeClr val="bg1">
                              <a:lumMod val="65000"/>
                            </a:schemeClr>
                          </a:solidFill>
                        </a:rPr>
                        <a:t>d’étudiants</a:t>
                      </a:r>
                      <a:endParaRPr lang="en-US" sz="1600" dirty="0">
                        <a:solidFill>
                          <a:schemeClr val="bg1">
                            <a:lumMod val="65000"/>
                          </a:schemeClr>
                        </a:solidFill>
                      </a:endParaRPr>
                    </a:p>
                    <a:p>
                      <a:pPr marL="285750" indent="-213750">
                        <a:buFont typeface="Arial" charset="0"/>
                        <a:buChar char="•"/>
                      </a:pPr>
                      <a:r>
                        <a:rPr lang="en-US" sz="1600" dirty="0" err="1">
                          <a:solidFill>
                            <a:schemeClr val="bg1">
                              <a:lumMod val="65000"/>
                            </a:schemeClr>
                          </a:solidFill>
                        </a:rPr>
                        <a:t>Modalités</a:t>
                      </a:r>
                      <a:r>
                        <a:rPr lang="en-US" sz="1600" baseline="0" dirty="0">
                          <a:solidFill>
                            <a:schemeClr val="bg1">
                              <a:lumMod val="65000"/>
                            </a:schemeClr>
                          </a:solidFill>
                        </a:rPr>
                        <a:t> </a:t>
                      </a:r>
                      <a:r>
                        <a:rPr lang="en-US" sz="1600" baseline="0" dirty="0" err="1">
                          <a:solidFill>
                            <a:schemeClr val="bg1">
                              <a:lumMod val="65000"/>
                            </a:schemeClr>
                          </a:solidFill>
                        </a:rPr>
                        <a:t>d’admission</a:t>
                      </a:r>
                      <a:endParaRPr lang="en-US" sz="1600" dirty="0">
                        <a:solidFill>
                          <a:schemeClr val="bg1">
                            <a:lumMod val="65000"/>
                          </a:schemeClr>
                        </a:solidFill>
                      </a:endParaRPr>
                    </a:p>
                    <a:p>
                      <a:pPr marL="285750" indent="-213750">
                        <a:buFont typeface="Arial" charset="0"/>
                        <a:buChar char="•"/>
                      </a:pPr>
                      <a:r>
                        <a:rPr lang="en-US" sz="1600" dirty="0" err="1">
                          <a:solidFill>
                            <a:schemeClr val="bg1">
                              <a:lumMod val="65000"/>
                            </a:schemeClr>
                          </a:solidFill>
                        </a:rPr>
                        <a:t>Ouverture</a:t>
                      </a:r>
                      <a:r>
                        <a:rPr lang="en-US" sz="1600" dirty="0">
                          <a:solidFill>
                            <a:schemeClr val="bg1">
                              <a:lumMod val="65000"/>
                            </a:schemeClr>
                          </a:solidFill>
                        </a:rPr>
                        <a:t> et </a:t>
                      </a:r>
                      <a:r>
                        <a:rPr lang="en-US" sz="1600" dirty="0" err="1">
                          <a:solidFill>
                            <a:schemeClr val="bg1">
                              <a:lumMod val="65000"/>
                            </a:schemeClr>
                          </a:solidFill>
                        </a:rPr>
                        <a:t>fermeture</a:t>
                      </a:r>
                      <a:r>
                        <a:rPr lang="en-US" sz="1600" dirty="0">
                          <a:solidFill>
                            <a:schemeClr val="bg1">
                              <a:lumMod val="65000"/>
                            </a:schemeClr>
                          </a:solidFill>
                        </a:rPr>
                        <a:t> des cycles </a:t>
                      </a:r>
                      <a:r>
                        <a:rPr lang="en-US" sz="1600" dirty="0" err="1">
                          <a:solidFill>
                            <a:schemeClr val="bg1">
                              <a:lumMod val="65000"/>
                            </a:schemeClr>
                          </a:solidFill>
                        </a:rPr>
                        <a:t>d’étude</a:t>
                      </a:r>
                      <a:endParaRPr lang="en-US" sz="1600" dirty="0">
                        <a:solidFill>
                          <a:schemeClr val="bg1">
                            <a:lumMod val="65000"/>
                          </a:schemeClr>
                        </a:solidFill>
                      </a:endParaRPr>
                    </a:p>
                    <a:p>
                      <a:pPr marL="285750" indent="-213750">
                        <a:buFont typeface="Arial" charset="0"/>
                        <a:buChar char="•"/>
                      </a:pPr>
                      <a:r>
                        <a:rPr lang="en-US" sz="1600" dirty="0">
                          <a:solidFill>
                            <a:schemeClr val="bg1">
                              <a:lumMod val="65000"/>
                            </a:schemeClr>
                          </a:solidFill>
                        </a:rPr>
                        <a:t>Langue </a:t>
                      </a:r>
                      <a:r>
                        <a:rPr lang="en-US" sz="1600" dirty="0" err="1">
                          <a:solidFill>
                            <a:schemeClr val="bg1">
                              <a:lumMod val="65000"/>
                            </a:schemeClr>
                          </a:solidFill>
                        </a:rPr>
                        <a:t>d’enseignement</a:t>
                      </a:r>
                      <a:endParaRPr lang="en-US" sz="1600" dirty="0">
                        <a:solidFill>
                          <a:schemeClr val="bg1">
                            <a:lumMod val="65000"/>
                          </a:schemeClr>
                        </a:solidFill>
                      </a:endParaRPr>
                    </a:p>
                    <a:p>
                      <a:pPr marL="285750" indent="-213750">
                        <a:buFont typeface="Arial" charset="0"/>
                        <a:buChar char="•"/>
                      </a:pPr>
                      <a:r>
                        <a:rPr lang="en-US" sz="1600" dirty="0" err="1">
                          <a:solidFill>
                            <a:schemeClr val="bg1">
                              <a:lumMod val="65000"/>
                            </a:schemeClr>
                          </a:solidFill>
                        </a:rPr>
                        <a:t>Mécanismes</a:t>
                      </a:r>
                      <a:r>
                        <a:rPr lang="en-US" sz="1600" dirty="0">
                          <a:solidFill>
                            <a:schemeClr val="bg1">
                              <a:lumMod val="65000"/>
                            </a:schemeClr>
                          </a:solidFill>
                        </a:rPr>
                        <a:t> et </a:t>
                      </a:r>
                      <a:r>
                        <a:rPr lang="en-US" sz="1600" dirty="0" err="1">
                          <a:solidFill>
                            <a:schemeClr val="bg1">
                              <a:lumMod val="65000"/>
                            </a:schemeClr>
                          </a:solidFill>
                        </a:rPr>
                        <a:t>prestataires</a:t>
                      </a:r>
                      <a:r>
                        <a:rPr lang="en-US" sz="1600" baseline="0" dirty="0">
                          <a:solidFill>
                            <a:schemeClr val="bg1">
                              <a:lumMod val="65000"/>
                            </a:schemeClr>
                          </a:solidFill>
                        </a:rPr>
                        <a:t> </a:t>
                      </a:r>
                      <a:r>
                        <a:rPr lang="en-US" sz="1600" baseline="0" dirty="0" err="1">
                          <a:solidFill>
                            <a:schemeClr val="bg1">
                              <a:lumMod val="65000"/>
                            </a:schemeClr>
                          </a:solidFill>
                        </a:rPr>
                        <a:t>d’assurance</a:t>
                      </a:r>
                      <a:r>
                        <a:rPr lang="en-US" sz="1600" baseline="0" dirty="0">
                          <a:solidFill>
                            <a:schemeClr val="bg1">
                              <a:lumMod val="65000"/>
                            </a:schemeClr>
                          </a:solidFill>
                        </a:rPr>
                        <a:t> </a:t>
                      </a:r>
                      <a:r>
                        <a:rPr lang="en-US" sz="1600" baseline="0" dirty="0" err="1">
                          <a:solidFill>
                            <a:schemeClr val="bg1">
                              <a:lumMod val="65000"/>
                            </a:schemeClr>
                          </a:solidFill>
                        </a:rPr>
                        <a:t>qualité</a:t>
                      </a:r>
                      <a:endParaRPr lang="en-US" sz="1600" dirty="0">
                        <a:solidFill>
                          <a:schemeClr val="bg1">
                            <a:lumMod val="65000"/>
                          </a:schemeClr>
                        </a:solidFill>
                      </a:endParaRPr>
                    </a:p>
                    <a:p>
                      <a:pPr marL="285750" indent="-213750">
                        <a:buFont typeface="Arial" charset="0"/>
                        <a:buChar char="•"/>
                      </a:pPr>
                      <a:r>
                        <a:rPr lang="en-US" sz="1600" dirty="0" err="1">
                          <a:solidFill>
                            <a:schemeClr val="bg1">
                              <a:lumMod val="65000"/>
                            </a:schemeClr>
                          </a:solidFill>
                        </a:rPr>
                        <a:t>Contenu</a:t>
                      </a:r>
                      <a:r>
                        <a:rPr lang="en-US" sz="1600" dirty="0">
                          <a:solidFill>
                            <a:schemeClr val="bg1">
                              <a:lumMod val="65000"/>
                            </a:schemeClr>
                          </a:solidFill>
                        </a:rPr>
                        <a:t> des</a:t>
                      </a:r>
                      <a:r>
                        <a:rPr lang="en-US" sz="1600" baseline="0" dirty="0">
                          <a:solidFill>
                            <a:schemeClr val="bg1">
                              <a:lumMod val="65000"/>
                            </a:schemeClr>
                          </a:solidFill>
                        </a:rPr>
                        <a:t> cycles </a:t>
                      </a:r>
                      <a:r>
                        <a:rPr lang="en-US" sz="1600" baseline="0" dirty="0" err="1">
                          <a:solidFill>
                            <a:schemeClr val="bg1">
                              <a:lumMod val="65000"/>
                            </a:schemeClr>
                          </a:solidFill>
                        </a:rPr>
                        <a:t>d’étude</a:t>
                      </a:r>
                      <a:endParaRPr lang="en-US" sz="1600" dirty="0"/>
                    </a:p>
                    <a:p>
                      <a:endParaRPr lang="en-US" sz="16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Text Placeholder 2">
            <a:extLst>
              <a:ext uri="{FF2B5EF4-FFF2-40B4-BE49-F238E27FC236}">
                <a16:creationId xmlns:a16="http://schemas.microsoft.com/office/drawing/2014/main" id="{22006D3B-8618-4BC9-A824-F819492250B8}"/>
              </a:ext>
            </a:extLst>
          </p:cNvPr>
          <p:cNvSpPr>
            <a:spLocks noGrp="1"/>
          </p:cNvSpPr>
          <p:nvPr>
            <p:ph type="body" idx="1"/>
          </p:nvPr>
        </p:nvSpPr>
        <p:spPr/>
        <p:txBody>
          <a:bodyPr/>
          <a:lstStyle/>
          <a:p>
            <a:endParaRPr lang="en-BE"/>
          </a:p>
        </p:txBody>
      </p:sp>
    </p:spTree>
    <p:extLst>
      <p:ext uri="{BB962C8B-B14F-4D97-AF65-F5344CB8AC3E}">
        <p14:creationId xmlns:p14="http://schemas.microsoft.com/office/powerpoint/2010/main" val="3569186549"/>
      </p:ext>
    </p:extLst>
  </p:cSld>
  <p:clrMapOvr>
    <a:masterClrMapping/>
  </p:clrMapOvr>
  <mc:AlternateContent xmlns:mc="http://schemas.openxmlformats.org/markup-compatibility/2006" xmlns:p14="http://schemas.microsoft.com/office/powerpoint/2010/main">
    <mc:Choice Requires="p14">
      <p:transition spd="slow" p14:dur="2000" advTm="1165"/>
    </mc:Choice>
    <mc:Fallback xmlns="">
      <p:transition spd="slow" advTm="1165"/>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8"/>
          </p:nvPr>
        </p:nvSpPr>
        <p:spPr/>
        <p:txBody>
          <a:bodyPr>
            <a:normAutofit/>
          </a:bodyPr>
          <a:lstStyle/>
          <a:p>
            <a:pPr>
              <a:lnSpc>
                <a:spcPct val="120000"/>
              </a:lnSpc>
            </a:pPr>
            <a:r>
              <a:rPr lang="fr-FR" noProof="1"/>
              <a:t>Autonomie financière </a:t>
            </a:r>
            <a:endParaRPr lang="en-BE" noProof="1"/>
          </a:p>
          <a:p>
            <a:pPr>
              <a:lnSpc>
                <a:spcPct val="120000"/>
              </a:lnSpc>
            </a:pPr>
            <a:r>
              <a:rPr lang="fr-FR" noProof="1"/>
              <a:t>– les tendances</a:t>
            </a:r>
          </a:p>
          <a:p>
            <a:pPr>
              <a:lnSpc>
                <a:spcPct val="120000"/>
              </a:lnSpc>
              <a:buFont typeface="Wingdings" charset="2"/>
              <a:buChar char="§"/>
            </a:pPr>
            <a:endParaRPr lang="fr-FR" noProof="1">
              <a:solidFill>
                <a:srgbClr val="990066"/>
              </a:solidFill>
            </a:endParaRPr>
          </a:p>
        </p:txBody>
      </p:sp>
      <p:sp>
        <p:nvSpPr>
          <p:cNvPr id="5" name="Content Placeholder 4">
            <a:extLst>
              <a:ext uri="{FF2B5EF4-FFF2-40B4-BE49-F238E27FC236}">
                <a16:creationId xmlns:a16="http://schemas.microsoft.com/office/drawing/2014/main" id="{566574A5-0D0B-4987-80D9-1D5C36A4970F}"/>
              </a:ext>
            </a:extLst>
          </p:cNvPr>
          <p:cNvSpPr>
            <a:spLocks noGrp="1"/>
          </p:cNvSpPr>
          <p:nvPr>
            <p:ph sz="quarter" idx="19"/>
          </p:nvPr>
        </p:nvSpPr>
        <p:spPr>
          <a:xfrm>
            <a:off x="4072720" y="1169582"/>
            <a:ext cx="7281080" cy="4931182"/>
          </a:xfrm>
        </p:spPr>
        <p:txBody>
          <a:bodyPr>
            <a:normAutofit fontScale="85000" lnSpcReduction="20000"/>
          </a:bodyPr>
          <a:lstStyle/>
          <a:p>
            <a:pPr marL="342900" indent="-342900">
              <a:lnSpc>
                <a:spcPct val="120000"/>
              </a:lnSpc>
              <a:buFont typeface="Arial" panose="020B0604020202020204" pitchFamily="34" charset="0"/>
              <a:buChar char="•"/>
            </a:pPr>
            <a:r>
              <a:rPr lang="fr-FR" sz="2200" b="0" noProof="1"/>
              <a:t>Plannification financière pluriannuelle plus fréquemment utilisée, bien que l’affectation des fonds reste organisée sur une base annuelle </a:t>
            </a:r>
          </a:p>
          <a:p>
            <a:pPr marL="342900" indent="-342900">
              <a:lnSpc>
                <a:spcPct val="120000"/>
              </a:lnSpc>
              <a:buFont typeface="Arial" panose="020B0604020202020204" pitchFamily="34" charset="0"/>
              <a:buChar char="•"/>
            </a:pPr>
            <a:r>
              <a:rPr lang="fr-FR" sz="2200" b="0" noProof="1"/>
              <a:t>Constat préoccupant lié au tarissement des ressources publiques: </a:t>
            </a:r>
          </a:p>
          <a:p>
            <a:pPr lvl="4">
              <a:lnSpc>
                <a:spcPct val="120000"/>
              </a:lnSpc>
              <a:spcBef>
                <a:spcPts val="1000"/>
              </a:spcBef>
              <a:buFont typeface="Arial" panose="020B0604020202020204" pitchFamily="34" charset="0"/>
              <a:buChar char="•"/>
            </a:pPr>
            <a:r>
              <a:rPr lang="fr-FR" sz="2200" b="0" noProof="1">
                <a:solidFill>
                  <a:schemeClr val="tx2"/>
                </a:solidFill>
              </a:rPr>
              <a:t>Fléchage accru des fonds publics</a:t>
            </a:r>
          </a:p>
          <a:p>
            <a:pPr lvl="4">
              <a:lnSpc>
                <a:spcPct val="120000"/>
              </a:lnSpc>
              <a:spcBef>
                <a:spcPts val="1000"/>
              </a:spcBef>
              <a:buFont typeface="Arial" panose="020B0604020202020204" pitchFamily="34" charset="0"/>
              <a:buChar char="•"/>
            </a:pPr>
            <a:r>
              <a:rPr lang="fr-FR" sz="2200" b="0" noProof="1">
                <a:solidFill>
                  <a:schemeClr val="tx2"/>
                </a:solidFill>
              </a:rPr>
              <a:t>Coupes budgétaires limitant la marge de manœuvre des EES en terme de gestion et utilisation stratégique de leurs finances</a:t>
            </a:r>
          </a:p>
          <a:p>
            <a:pPr lvl="4">
              <a:lnSpc>
                <a:spcPct val="120000"/>
              </a:lnSpc>
              <a:spcBef>
                <a:spcPts val="1000"/>
              </a:spcBef>
              <a:buFont typeface="Arial" panose="020B0604020202020204" pitchFamily="34" charset="0"/>
              <a:buChar char="•"/>
            </a:pPr>
            <a:r>
              <a:rPr lang="fr-FR" sz="2200" b="0" noProof="1">
                <a:solidFill>
                  <a:schemeClr val="tx2"/>
                </a:solidFill>
              </a:rPr>
              <a:t>Intervention accrue des autorités publiques dans les décisions ayant des co</a:t>
            </a:r>
            <a:r>
              <a:rPr lang="en-BE" sz="2200" b="0" noProof="1">
                <a:solidFill>
                  <a:schemeClr val="tx2"/>
                </a:solidFill>
              </a:rPr>
              <a:t>n</a:t>
            </a:r>
            <a:r>
              <a:rPr lang="fr-FR" sz="2200" b="0" noProof="1">
                <a:solidFill>
                  <a:schemeClr val="tx2"/>
                </a:solidFill>
              </a:rPr>
              <a:t>séquences financières</a:t>
            </a:r>
          </a:p>
          <a:p>
            <a:pPr marL="342900" indent="-342900">
              <a:lnSpc>
                <a:spcPct val="120000"/>
              </a:lnSpc>
              <a:buFont typeface="Arial" panose="020B0604020202020204" pitchFamily="34" charset="0"/>
              <a:buChar char="•"/>
            </a:pPr>
            <a:endParaRPr lang="en-BE" sz="2200" b="0" noProof="1"/>
          </a:p>
          <a:p>
            <a:pPr marL="342900" indent="-342900">
              <a:lnSpc>
                <a:spcPct val="120000"/>
              </a:lnSpc>
              <a:buFont typeface="Arial" panose="020B0604020202020204" pitchFamily="34" charset="0"/>
              <a:buChar char="•"/>
            </a:pPr>
            <a:r>
              <a:rPr lang="fr-FR" sz="2200" b="0" noProof="1"/>
              <a:t>Persistence de mesures prises dans le contexte de la crise économique, créant des cadres reglémentaires plus restrictifs. </a:t>
            </a:r>
          </a:p>
          <a:p>
            <a:endParaRPr lang="en-BE" dirty="0"/>
          </a:p>
        </p:txBody>
      </p:sp>
      <p:sp>
        <p:nvSpPr>
          <p:cNvPr id="2" name="Subtitle 1"/>
          <p:cNvSpPr>
            <a:spLocks noGrp="1"/>
          </p:cNvSpPr>
          <p:nvPr>
            <p:ph type="body" idx="1"/>
          </p:nvPr>
        </p:nvSpPr>
        <p:spPr>
          <a:xfrm>
            <a:off x="290028" y="325437"/>
            <a:ext cx="5157787" cy="279400"/>
          </a:xfrm>
        </p:spPr>
        <p:txBody>
          <a:bodyPr/>
          <a:lstStyle/>
          <a:p>
            <a:endParaRPr lang="fr-FR" noProof="1"/>
          </a:p>
        </p:txBody>
      </p:sp>
      <p:sp>
        <p:nvSpPr>
          <p:cNvPr id="4" name="Date Placeholder 3"/>
          <p:cNvSpPr>
            <a:spLocks noGrp="1"/>
          </p:cNvSpPr>
          <p:nvPr>
            <p:ph type="dt" sz="half" idx="4294967295"/>
          </p:nvPr>
        </p:nvSpPr>
        <p:spPr>
          <a:xfrm>
            <a:off x="9702800" y="6481763"/>
            <a:ext cx="2489200" cy="365125"/>
          </a:xfrm>
        </p:spPr>
        <p:txBody>
          <a:bodyPr/>
          <a:lstStyle/>
          <a:p>
            <a:r>
              <a:rPr lang="en-US"/>
              <a:t>29/06/2017</a:t>
            </a:r>
            <a:endParaRPr lang="en-US" dirty="0"/>
          </a:p>
        </p:txBody>
      </p:sp>
      <p:sp>
        <p:nvSpPr>
          <p:cNvPr id="7" name="Text Placeholder 5">
            <a:extLst>
              <a:ext uri="{FF2B5EF4-FFF2-40B4-BE49-F238E27FC236}">
                <a16:creationId xmlns:a16="http://schemas.microsoft.com/office/drawing/2014/main" id="{BF64EECB-1184-4EE7-9948-B11D27C38D1F}"/>
              </a:ext>
            </a:extLst>
          </p:cNvPr>
          <p:cNvSpPr txBox="1">
            <a:spLocks/>
          </p:cNvSpPr>
          <p:nvPr/>
        </p:nvSpPr>
        <p:spPr>
          <a:xfrm>
            <a:off x="932087" y="5421313"/>
            <a:ext cx="2867025" cy="831850"/>
          </a:xfrm>
          <a:prstGeom prst="rect">
            <a:avLst/>
          </a:prstGeom>
          <a:ln>
            <a:solidFill>
              <a:schemeClr val="bg1">
                <a:alpha val="0"/>
              </a:schemeClr>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1400" kern="1200" baseline="0">
                <a:solidFill>
                  <a:schemeClr val="bg2">
                    <a:lumMod val="50000"/>
                  </a:schemeClr>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a:t>S</a:t>
            </a:r>
            <a:r>
              <a:rPr lang="en-BE"/>
              <a:t>o</a:t>
            </a:r>
            <a:r>
              <a:rPr lang="fr-FR"/>
              <a:t>u</a:t>
            </a:r>
            <a:r>
              <a:rPr lang="en-BE"/>
              <a:t>r</a:t>
            </a:r>
            <a:r>
              <a:rPr lang="fr-FR"/>
              <a:t>c</a:t>
            </a:r>
            <a:r>
              <a:rPr lang="en-BE"/>
              <a:t>e: Unive</a:t>
            </a:r>
            <a:r>
              <a:rPr lang="fr-FR"/>
              <a:t>r</a:t>
            </a:r>
            <a:r>
              <a:rPr lang="en-BE"/>
              <a:t>s</a:t>
            </a:r>
            <a:r>
              <a:rPr lang="fr-FR"/>
              <a:t>i</a:t>
            </a:r>
            <a:r>
              <a:rPr lang="en-BE"/>
              <a:t>t</a:t>
            </a:r>
            <a:r>
              <a:rPr lang="fr-FR"/>
              <a:t>y</a:t>
            </a:r>
            <a:r>
              <a:rPr lang="en-BE"/>
              <a:t> </a:t>
            </a:r>
            <a:r>
              <a:rPr lang="fr-FR"/>
              <a:t>A</a:t>
            </a:r>
            <a:r>
              <a:rPr lang="en-BE"/>
              <a:t>u</a:t>
            </a:r>
            <a:r>
              <a:rPr lang="fr-FR"/>
              <a:t>t</a:t>
            </a:r>
            <a:r>
              <a:rPr lang="en-BE"/>
              <a:t>o</a:t>
            </a:r>
            <a:r>
              <a:rPr lang="fr-FR"/>
              <a:t>n</a:t>
            </a:r>
            <a:r>
              <a:rPr lang="en-BE"/>
              <a:t>o</a:t>
            </a:r>
            <a:r>
              <a:rPr lang="fr-FR"/>
              <a:t>m</a:t>
            </a:r>
            <a:r>
              <a:rPr lang="en-BE"/>
              <a:t>y </a:t>
            </a:r>
            <a:r>
              <a:rPr lang="fr-FR"/>
              <a:t>i</a:t>
            </a:r>
            <a:r>
              <a:rPr lang="en-BE"/>
              <a:t>n </a:t>
            </a:r>
            <a:r>
              <a:rPr lang="fr-FR"/>
              <a:t>E</a:t>
            </a:r>
            <a:r>
              <a:rPr lang="en-BE"/>
              <a:t>u</a:t>
            </a:r>
            <a:r>
              <a:rPr lang="fr-FR"/>
              <a:t>r</a:t>
            </a:r>
            <a:r>
              <a:rPr lang="en-BE"/>
              <a:t>o</a:t>
            </a:r>
            <a:r>
              <a:rPr lang="fr-FR"/>
              <a:t>p</a:t>
            </a:r>
            <a:r>
              <a:rPr lang="en-BE"/>
              <a:t>e </a:t>
            </a:r>
            <a:r>
              <a:rPr lang="fr-FR"/>
              <a:t>I</a:t>
            </a:r>
            <a:r>
              <a:rPr lang="en-BE"/>
              <a:t>I</a:t>
            </a:r>
            <a:r>
              <a:rPr lang="fr-FR"/>
              <a:t>I</a:t>
            </a:r>
            <a:r>
              <a:rPr lang="en-BE"/>
              <a:t>: </a:t>
            </a:r>
            <a:r>
              <a:rPr lang="fr-FR"/>
              <a:t>T</a:t>
            </a:r>
            <a:r>
              <a:rPr lang="en-BE"/>
              <a:t>h</a:t>
            </a:r>
            <a:r>
              <a:rPr lang="fr-FR"/>
              <a:t>e</a:t>
            </a:r>
            <a:r>
              <a:rPr lang="en-BE"/>
              <a:t> </a:t>
            </a:r>
            <a:r>
              <a:rPr lang="fr-FR"/>
              <a:t>S</a:t>
            </a:r>
            <a:r>
              <a:rPr lang="en-BE"/>
              <a:t>c</a:t>
            </a:r>
            <a:r>
              <a:rPr lang="fr-FR"/>
              <a:t>o</a:t>
            </a:r>
            <a:r>
              <a:rPr lang="en-BE"/>
              <a:t>r</a:t>
            </a:r>
            <a:r>
              <a:rPr lang="fr-FR"/>
              <a:t>e</a:t>
            </a:r>
            <a:r>
              <a:rPr lang="en-BE"/>
              <a:t>c</a:t>
            </a:r>
            <a:r>
              <a:rPr lang="fr-FR"/>
              <a:t>a</a:t>
            </a:r>
            <a:r>
              <a:rPr lang="en-BE"/>
              <a:t>r</a:t>
            </a:r>
            <a:r>
              <a:rPr lang="fr-FR"/>
              <a:t>d</a:t>
            </a:r>
            <a:r>
              <a:rPr lang="en-BE"/>
              <a:t> 2017</a:t>
            </a:r>
            <a:endParaRPr lang="en-BE" dirty="0"/>
          </a:p>
        </p:txBody>
      </p:sp>
    </p:spTree>
    <p:extLst>
      <p:ext uri="{BB962C8B-B14F-4D97-AF65-F5344CB8AC3E}">
        <p14:creationId xmlns:p14="http://schemas.microsoft.com/office/powerpoint/2010/main" val="412868956"/>
      </p:ext>
    </p:extLst>
  </p:cSld>
  <p:clrMapOvr>
    <a:masterClrMapping/>
  </p:clrMapOvr>
  <mc:AlternateContent xmlns:mc="http://schemas.openxmlformats.org/markup-compatibility/2006" xmlns:p14="http://schemas.microsoft.com/office/powerpoint/2010/main">
    <mc:Choice Requires="p14">
      <p:transition spd="slow" p14:dur="2000" advTm="74912"/>
    </mc:Choice>
    <mc:Fallback xmlns="">
      <p:transition spd="slow" advTm="74912"/>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567131" y="1973956"/>
          <a:ext cx="3780000" cy="4114800"/>
        </p:xfrm>
        <a:graphic>
          <a:graphicData uri="http://schemas.openxmlformats.org/drawingml/2006/table">
            <a:tbl>
              <a:tblPr firstRow="1" bandRow="1">
                <a:tableStyleId>{2D5ABB26-0587-4C30-8999-92F81FD0307C}</a:tableStyleId>
              </a:tblPr>
              <a:tblGrid>
                <a:gridCol w="628287">
                  <a:extLst>
                    <a:ext uri="{9D8B030D-6E8A-4147-A177-3AD203B41FA5}">
                      <a16:colId xmlns:a16="http://schemas.microsoft.com/office/drawing/2014/main" val="20000"/>
                    </a:ext>
                  </a:extLst>
                </a:gridCol>
                <a:gridCol w="2022044">
                  <a:extLst>
                    <a:ext uri="{9D8B030D-6E8A-4147-A177-3AD203B41FA5}">
                      <a16:colId xmlns:a16="http://schemas.microsoft.com/office/drawing/2014/main" val="20001"/>
                    </a:ext>
                  </a:extLst>
                </a:gridCol>
                <a:gridCol w="1129669">
                  <a:extLst>
                    <a:ext uri="{9D8B030D-6E8A-4147-A177-3AD203B41FA5}">
                      <a16:colId xmlns:a16="http://schemas.microsoft.com/office/drawing/2014/main" val="20002"/>
                    </a:ext>
                  </a:extLst>
                </a:gridCol>
              </a:tblGrid>
              <a:tr h="236297">
                <a:tc>
                  <a:txBody>
                    <a:bodyPr/>
                    <a:lstStyle/>
                    <a:p>
                      <a:pPr algn="ctr"/>
                      <a:r>
                        <a:rPr lang="en-US" sz="1200" dirty="0">
                          <a:solidFill>
                            <a:schemeClr val="bg1"/>
                          </a:solidFill>
                          <a:latin typeface="+mn-lt"/>
                        </a:rPr>
                        <a:t>Rang</a:t>
                      </a:r>
                    </a:p>
                  </a:txBody>
                  <a:tcPr>
                    <a:solidFill>
                      <a:srgbClr val="004D88"/>
                    </a:solidFill>
                  </a:tcPr>
                </a:tc>
                <a:tc>
                  <a:txBody>
                    <a:bodyPr/>
                    <a:lstStyle/>
                    <a:p>
                      <a:pPr algn="ctr"/>
                      <a:r>
                        <a:rPr lang="en-US" sz="1200" dirty="0" err="1">
                          <a:solidFill>
                            <a:schemeClr val="bg1"/>
                          </a:solidFill>
                          <a:latin typeface="+mn-lt"/>
                        </a:rPr>
                        <a:t>Système</a:t>
                      </a:r>
                      <a:endParaRPr lang="en-US" sz="1200" dirty="0">
                        <a:solidFill>
                          <a:schemeClr val="bg1"/>
                        </a:solidFill>
                        <a:latin typeface="+mn-lt"/>
                      </a:endParaRPr>
                    </a:p>
                  </a:txBody>
                  <a:tcPr>
                    <a:solidFill>
                      <a:srgbClr val="004D88"/>
                    </a:solidFill>
                  </a:tcPr>
                </a:tc>
                <a:tc>
                  <a:txBody>
                    <a:bodyPr/>
                    <a:lstStyle/>
                    <a:p>
                      <a:pPr algn="ctr"/>
                      <a:r>
                        <a:rPr lang="en-US" sz="1200" dirty="0">
                          <a:solidFill>
                            <a:schemeClr val="bg1"/>
                          </a:solidFill>
                          <a:latin typeface="+mn-lt"/>
                        </a:rPr>
                        <a:t>Score</a:t>
                      </a:r>
                    </a:p>
                  </a:txBody>
                  <a:tcPr>
                    <a:solidFill>
                      <a:srgbClr val="004D88"/>
                    </a:solidFill>
                  </a:tcPr>
                </a:tc>
                <a:extLst>
                  <a:ext uri="{0D108BD9-81ED-4DB2-BD59-A6C34878D82A}">
                    <a16:rowId xmlns:a16="http://schemas.microsoft.com/office/drawing/2014/main" val="10000"/>
                  </a:ext>
                </a:extLst>
              </a:tr>
              <a:tr h="0">
                <a:tc>
                  <a:txBody>
                    <a:bodyPr/>
                    <a:lstStyle/>
                    <a:p>
                      <a:pPr algn="ctr"/>
                      <a:r>
                        <a:rPr lang="en-US" sz="1200" dirty="0">
                          <a:solidFill>
                            <a:srgbClr val="F05B01"/>
                          </a:solidFill>
                          <a:latin typeface="Calibri" charset="0"/>
                          <a:ea typeface="Calibri" charset="0"/>
                          <a:cs typeface="Calibri" charset="0"/>
                        </a:rPr>
                        <a:t>1</a:t>
                      </a:r>
                    </a:p>
                  </a:txBody>
                  <a:tcPr>
                    <a:lnR w="12700" cap="flat" cmpd="sng" algn="ctr">
                      <a:solidFill>
                        <a:srgbClr val="F05B01"/>
                      </a:solidFill>
                      <a:prstDash val="solid"/>
                      <a:round/>
                      <a:headEnd type="none" w="med" len="med"/>
                      <a:tailEnd type="none" w="med" len="med"/>
                    </a:lnR>
                    <a:lnB w="12700" cap="flat" cmpd="sng" algn="ctr">
                      <a:solidFill>
                        <a:srgbClr val="F05B01"/>
                      </a:solid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a:solidFill>
                            <a:srgbClr val="F05B01"/>
                          </a:solidFill>
                          <a:effectLst/>
                          <a:latin typeface="Calibri" charset="0"/>
                          <a:ea typeface="Calibri" charset="0"/>
                          <a:cs typeface="Calibri" charset="0"/>
                        </a:rPr>
                        <a:t>Luxembourg</a:t>
                      </a:r>
                    </a:p>
                  </a:txBody>
                  <a:tcPr anchor="b">
                    <a:lnL w="12700" cap="flat" cmpd="sng" algn="ctr">
                      <a:solidFill>
                        <a:srgbClr val="F05B01"/>
                      </a:solidFill>
                      <a:prstDash val="solid"/>
                      <a:round/>
                      <a:headEnd type="none" w="med" len="med"/>
                      <a:tailEnd type="none" w="med" len="med"/>
                    </a:lnL>
                    <a:lnB w="12700" cap="flat" cmpd="sng" algn="ctr">
                      <a:solidFill>
                        <a:srgbClr val="F05B01"/>
                      </a:solidFill>
                      <a:prstDash val="solid"/>
                      <a:round/>
                      <a:headEnd type="none" w="med" len="med"/>
                      <a:tailEnd type="none" w="med" len="med"/>
                    </a:lnB>
                    <a:solidFill>
                      <a:schemeClr val="bg1">
                        <a:alpha val="10000"/>
                      </a:schemeClr>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91%</a:t>
                      </a:r>
                    </a:p>
                  </a:txBody>
                  <a:tcPr anchor="b">
                    <a:lnB w="12700" cap="flat" cmpd="sng" algn="ctr">
                      <a:solidFill>
                        <a:schemeClr val="bg1"/>
                      </a:solidFill>
                      <a:prstDash val="solid"/>
                      <a:round/>
                      <a:headEnd type="none" w="med" len="med"/>
                      <a:tailEnd type="none" w="med" len="med"/>
                    </a:lnB>
                    <a:solidFill>
                      <a:srgbClr val="F05B01"/>
                    </a:solidFill>
                  </a:tcPr>
                </a:tc>
                <a:extLst>
                  <a:ext uri="{0D108BD9-81ED-4DB2-BD59-A6C34878D82A}">
                    <a16:rowId xmlns:a16="http://schemas.microsoft.com/office/drawing/2014/main" val="10001"/>
                  </a:ext>
                </a:extLst>
              </a:tr>
              <a:tr h="0">
                <a:tc>
                  <a:txBody>
                    <a:bodyPr/>
                    <a:lstStyle/>
                    <a:p>
                      <a:pPr algn="ctr"/>
                      <a:r>
                        <a:rPr lang="en-US" sz="1200" dirty="0">
                          <a:solidFill>
                            <a:srgbClr val="F05B01"/>
                          </a:solidFill>
                          <a:latin typeface="Calibri" charset="0"/>
                          <a:ea typeface="Calibri" charset="0"/>
                          <a:cs typeface="Calibri" charset="0"/>
                        </a:rPr>
                        <a:t>2</a:t>
                      </a:r>
                    </a:p>
                  </a:txBody>
                  <a:tcPr>
                    <a:lnR w="12700" cap="flat" cmpd="sng" algn="ctr">
                      <a:solidFill>
                        <a:srgbClr val="F05B01"/>
                      </a:solidFill>
                      <a:prstDash val="solid"/>
                      <a:round/>
                      <a:headEnd type="none" w="med" len="med"/>
                      <a:tailEnd type="none" w="med" len="med"/>
                    </a:lnR>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a:solidFill>
                            <a:srgbClr val="F05B01"/>
                          </a:solidFill>
                          <a:effectLst/>
                          <a:latin typeface="Calibri" charset="0"/>
                          <a:ea typeface="Calibri" charset="0"/>
                          <a:cs typeface="Calibri" charset="0"/>
                        </a:rPr>
                        <a:t>Lettonie</a:t>
                      </a:r>
                    </a:p>
                  </a:txBody>
                  <a:tcPr anchor="b">
                    <a:lnL w="12700" cap="flat" cmpd="sng" algn="ctr">
                      <a:solidFill>
                        <a:srgbClr val="F05B01"/>
                      </a:solidFill>
                      <a:prstDash val="solid"/>
                      <a:round/>
                      <a:headEnd type="none" w="med" len="med"/>
                      <a:tailEnd type="none" w="med" len="med"/>
                    </a:lnL>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alpha val="10000"/>
                      </a:schemeClr>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90%</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5B01"/>
                    </a:solidFill>
                  </a:tcPr>
                </a:tc>
                <a:extLst>
                  <a:ext uri="{0D108BD9-81ED-4DB2-BD59-A6C34878D82A}">
                    <a16:rowId xmlns:a16="http://schemas.microsoft.com/office/drawing/2014/main" val="10002"/>
                  </a:ext>
                </a:extLst>
              </a:tr>
              <a:tr h="0">
                <a:tc>
                  <a:txBody>
                    <a:bodyPr/>
                    <a:lstStyle/>
                    <a:p>
                      <a:pPr algn="ctr"/>
                      <a:r>
                        <a:rPr lang="en-US" sz="1200" dirty="0">
                          <a:solidFill>
                            <a:srgbClr val="F05B01"/>
                          </a:solidFill>
                          <a:latin typeface="Calibri" charset="0"/>
                          <a:ea typeface="Calibri" charset="0"/>
                          <a:cs typeface="Calibri" charset="0"/>
                        </a:rPr>
                        <a:t>3</a:t>
                      </a:r>
                    </a:p>
                  </a:txBody>
                  <a:tcPr>
                    <a:lnR w="12700" cap="flat" cmpd="sng" algn="ctr">
                      <a:solidFill>
                        <a:srgbClr val="F05B01"/>
                      </a:solidFill>
                      <a:prstDash val="solid"/>
                      <a:round/>
                      <a:headEnd type="none" w="med" len="med"/>
                      <a:tailEnd type="none" w="med" len="med"/>
                    </a:lnR>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err="1">
                          <a:solidFill>
                            <a:srgbClr val="F05B01"/>
                          </a:solidFill>
                          <a:effectLst/>
                          <a:latin typeface="Calibri" charset="0"/>
                          <a:ea typeface="Calibri" charset="0"/>
                          <a:cs typeface="Calibri" charset="0"/>
                        </a:rPr>
                        <a:t>Royaume</a:t>
                      </a:r>
                      <a:r>
                        <a:rPr lang="en-US" sz="1200" b="0" i="0" u="none" strike="noStrike" dirty="0">
                          <a:solidFill>
                            <a:srgbClr val="F05B01"/>
                          </a:solidFill>
                          <a:effectLst/>
                          <a:latin typeface="Calibri" charset="0"/>
                          <a:ea typeface="Calibri" charset="0"/>
                          <a:cs typeface="Calibri" charset="0"/>
                        </a:rPr>
                        <a:t>-Uni</a:t>
                      </a:r>
                      <a:r>
                        <a:rPr lang="en-US" sz="1200" b="0" i="0" u="none" strike="noStrike" baseline="0" dirty="0">
                          <a:solidFill>
                            <a:srgbClr val="F05B01"/>
                          </a:solidFill>
                          <a:effectLst/>
                          <a:latin typeface="Calibri" charset="0"/>
                          <a:ea typeface="Calibri" charset="0"/>
                          <a:cs typeface="Calibri" charset="0"/>
                        </a:rPr>
                        <a:t> (Angleterre)</a:t>
                      </a:r>
                      <a:endParaRPr lang="en-US" sz="1200" b="0" i="0" u="none" strike="noStrike" dirty="0">
                        <a:solidFill>
                          <a:srgbClr val="F05B01"/>
                        </a:solidFill>
                        <a:effectLst/>
                        <a:latin typeface="Calibri" charset="0"/>
                        <a:ea typeface="Calibri" charset="0"/>
                        <a:cs typeface="Calibri" charset="0"/>
                      </a:endParaRPr>
                    </a:p>
                  </a:txBody>
                  <a:tcPr anchor="b">
                    <a:lnL w="12700" cap="flat" cmpd="sng" algn="ctr">
                      <a:solidFill>
                        <a:srgbClr val="F05B01"/>
                      </a:solidFill>
                      <a:prstDash val="solid"/>
                      <a:round/>
                      <a:headEnd type="none" w="med" len="med"/>
                      <a:tailEnd type="none" w="med" len="med"/>
                    </a:lnL>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alpha val="10000"/>
                      </a:schemeClr>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89%</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5B01"/>
                    </a:solidFill>
                  </a:tcPr>
                </a:tc>
                <a:extLst>
                  <a:ext uri="{0D108BD9-81ED-4DB2-BD59-A6C34878D82A}">
                    <a16:rowId xmlns:a16="http://schemas.microsoft.com/office/drawing/2014/main" val="10003"/>
                  </a:ext>
                </a:extLst>
              </a:tr>
              <a:tr h="0">
                <a:tc rowSpan="2">
                  <a:txBody>
                    <a:bodyPr/>
                    <a:lstStyle/>
                    <a:p>
                      <a:pPr algn="ctr"/>
                      <a:r>
                        <a:rPr lang="en-US" sz="1200" dirty="0">
                          <a:solidFill>
                            <a:srgbClr val="990066"/>
                          </a:solidFill>
                          <a:latin typeface="Calibri" charset="0"/>
                          <a:ea typeface="Calibri" charset="0"/>
                          <a:cs typeface="Calibri" charset="0"/>
                        </a:rPr>
                        <a:t>4</a:t>
                      </a:r>
                    </a:p>
                  </a:txBody>
                  <a:tcPr anchor="ctr">
                    <a:lnR w="12700" cap="flat" cmpd="sng" algn="ctr">
                      <a:solidFill>
                        <a:srgbClr val="990066"/>
                      </a:solidFill>
                      <a:prstDash val="solid"/>
                      <a:round/>
                      <a:headEnd type="none" w="med" len="med"/>
                      <a:tailEnd type="none" w="med" len="med"/>
                    </a:lnR>
                    <a:lnT w="12700" cap="flat" cmpd="sng" algn="ctr">
                      <a:solidFill>
                        <a:srgbClr val="F05B01"/>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a:solidFill>
                            <a:srgbClr val="990066"/>
                          </a:solidFill>
                          <a:effectLst/>
                          <a:latin typeface="Calibri" charset="0"/>
                          <a:ea typeface="Calibri" charset="0"/>
                          <a:cs typeface="Calibri" charset="0"/>
                        </a:rPr>
                        <a:t>Estonie</a:t>
                      </a:r>
                    </a:p>
                  </a:txBody>
                  <a:tcPr anchor="b">
                    <a:lnL w="12700" cap="flat" cmpd="sng" algn="ctr">
                      <a:solidFill>
                        <a:srgbClr val="990066"/>
                      </a:solidFill>
                      <a:prstDash val="solid"/>
                      <a:round/>
                      <a:headEnd type="none" w="med" len="med"/>
                      <a:tailEnd type="none" w="med" len="med"/>
                    </a:lnL>
                    <a:lnT w="12700" cap="flat" cmpd="sng" algn="ctr">
                      <a:solidFill>
                        <a:srgbClr val="F05B01"/>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77%</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66"/>
                    </a:solidFill>
                  </a:tcPr>
                </a:tc>
                <a:extLst>
                  <a:ext uri="{0D108BD9-81ED-4DB2-BD59-A6C34878D82A}">
                    <a16:rowId xmlns:a16="http://schemas.microsoft.com/office/drawing/2014/main" val="10004"/>
                  </a:ext>
                </a:extLst>
              </a:tr>
              <a:tr h="235526">
                <a:tc vMerge="1">
                  <a:txBody>
                    <a:bodyPr/>
                    <a:lstStyle/>
                    <a:p>
                      <a:pPr algn="ctr"/>
                      <a:endParaRPr lang="en-US" sz="12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D88">
                        <a:alpha val="10000"/>
                      </a:srgbClr>
                    </a:solidFill>
                  </a:tcPr>
                </a:tc>
                <a:tc>
                  <a:txBody>
                    <a:bodyPr/>
                    <a:lstStyle/>
                    <a:p>
                      <a:pPr algn="l" fontAlgn="b"/>
                      <a:r>
                        <a:rPr lang="en-US" sz="1200" b="0" i="0" u="none" strike="noStrike" dirty="0">
                          <a:solidFill>
                            <a:srgbClr val="990066"/>
                          </a:solidFill>
                          <a:effectLst/>
                          <a:latin typeface="Calibri" charset="0"/>
                          <a:ea typeface="Calibri" charset="0"/>
                          <a:cs typeface="Calibri" charset="0"/>
                        </a:rPr>
                        <a:t>Pays-Bas</a:t>
                      </a:r>
                    </a:p>
                  </a:txBody>
                  <a:tcPr anchor="b">
                    <a:lnL w="12700" cap="flat" cmpd="sng" algn="ctr">
                      <a:solidFill>
                        <a:srgbClr val="990066"/>
                      </a:solidFill>
                      <a:prstDash val="solid"/>
                      <a:round/>
                      <a:headEnd type="none" w="med" len="med"/>
                      <a:tailEnd type="none" w="med" len="med"/>
                    </a:lnL>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77%</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66"/>
                    </a:solidFill>
                  </a:tcPr>
                </a:tc>
                <a:extLst>
                  <a:ext uri="{0D108BD9-81ED-4DB2-BD59-A6C34878D82A}">
                    <a16:rowId xmlns:a16="http://schemas.microsoft.com/office/drawing/2014/main" val="10005"/>
                  </a:ext>
                </a:extLst>
              </a:tr>
              <a:tr h="0">
                <a:tc>
                  <a:txBody>
                    <a:bodyPr/>
                    <a:lstStyle/>
                    <a:p>
                      <a:pPr algn="ctr"/>
                      <a:r>
                        <a:rPr lang="en-US" sz="1200" dirty="0">
                          <a:solidFill>
                            <a:srgbClr val="990066"/>
                          </a:solidFill>
                          <a:latin typeface="Calibri" charset="0"/>
                          <a:ea typeface="Calibri" charset="0"/>
                          <a:cs typeface="Calibri" charset="0"/>
                        </a:rPr>
                        <a:t>6</a:t>
                      </a:r>
                    </a:p>
                  </a:txBody>
                  <a:tcPr>
                    <a:lnR w="12700" cap="flat" cmpd="sng" algn="ctr">
                      <a:solidFill>
                        <a:srgbClr val="990066"/>
                      </a:solidFill>
                      <a:prstDash val="solid"/>
                      <a:round/>
                      <a:headEnd type="none" w="med" len="med"/>
                      <a:tailEnd type="none" w="med" len="med"/>
                    </a:lnR>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a:solidFill>
                            <a:srgbClr val="990066"/>
                          </a:solidFill>
                          <a:effectLst/>
                          <a:latin typeface="Calibri" charset="0"/>
                          <a:ea typeface="Calibri" charset="0"/>
                          <a:cs typeface="Calibri" charset="0"/>
                        </a:rPr>
                        <a:t>Belgique</a:t>
                      </a:r>
                      <a:r>
                        <a:rPr lang="en-US" sz="1200" b="0" i="0" u="none" strike="noStrike" baseline="0" dirty="0">
                          <a:solidFill>
                            <a:srgbClr val="990066"/>
                          </a:solidFill>
                          <a:effectLst/>
                          <a:latin typeface="Calibri" charset="0"/>
                          <a:ea typeface="Calibri" charset="0"/>
                          <a:cs typeface="Calibri" charset="0"/>
                        </a:rPr>
                        <a:t> / Flandres</a:t>
                      </a:r>
                      <a:endParaRPr lang="en-US" sz="1200" b="0" i="0" u="none" strike="noStrike" dirty="0">
                        <a:solidFill>
                          <a:srgbClr val="990066"/>
                        </a:solidFill>
                        <a:effectLst/>
                        <a:latin typeface="Calibri" charset="0"/>
                        <a:ea typeface="Calibri" charset="0"/>
                        <a:cs typeface="Calibri" charset="0"/>
                      </a:endParaRPr>
                    </a:p>
                  </a:txBody>
                  <a:tcPr anchor="b">
                    <a:lnL w="12700" cap="flat" cmpd="sng" algn="ctr">
                      <a:solidFill>
                        <a:srgbClr val="990066"/>
                      </a:solidFill>
                      <a:prstDash val="solid"/>
                      <a:round/>
                      <a:headEnd type="none" w="med" len="med"/>
                      <a:tailEnd type="none" w="med" len="med"/>
                    </a:lnL>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76%</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66"/>
                    </a:solidFill>
                  </a:tcPr>
                </a:tc>
                <a:extLst>
                  <a:ext uri="{0D108BD9-81ED-4DB2-BD59-A6C34878D82A}">
                    <a16:rowId xmlns:a16="http://schemas.microsoft.com/office/drawing/2014/main" val="10006"/>
                  </a:ext>
                </a:extLst>
              </a:tr>
              <a:tr h="0">
                <a:tc rowSpan="3">
                  <a:txBody>
                    <a:bodyPr/>
                    <a:lstStyle/>
                    <a:p>
                      <a:pPr algn="ctr"/>
                      <a:r>
                        <a:rPr lang="en-US" sz="1200" dirty="0">
                          <a:solidFill>
                            <a:srgbClr val="990066"/>
                          </a:solidFill>
                          <a:latin typeface="Calibri" charset="0"/>
                          <a:ea typeface="Calibri" charset="0"/>
                          <a:cs typeface="Calibri" charset="0"/>
                        </a:rPr>
                        <a:t>7</a:t>
                      </a:r>
                    </a:p>
                  </a:txBody>
                  <a:tcPr anchor="ctr">
                    <a:lnR w="12700" cap="flat" cmpd="sng" algn="ctr">
                      <a:solidFill>
                        <a:srgbClr val="990066"/>
                      </a:solidFill>
                      <a:prstDash val="solid"/>
                      <a:round/>
                      <a:headEnd type="none" w="med" len="med"/>
                      <a:tailEnd type="none" w="med" len="med"/>
                    </a:lnR>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a:solidFill>
                            <a:srgbClr val="990066"/>
                          </a:solidFill>
                          <a:effectLst/>
                          <a:latin typeface="Calibri" charset="0"/>
                          <a:ea typeface="Calibri" charset="0"/>
                          <a:cs typeface="Calibri" charset="0"/>
                        </a:rPr>
                        <a:t>Italie</a:t>
                      </a:r>
                    </a:p>
                  </a:txBody>
                  <a:tcPr anchor="b">
                    <a:lnL w="12700" cap="flat" cmpd="sng" algn="ctr">
                      <a:solidFill>
                        <a:srgbClr val="990066"/>
                      </a:solidFill>
                      <a:prstDash val="solid"/>
                      <a:round/>
                      <a:headEnd type="none" w="med" len="med"/>
                      <a:tailEnd type="none" w="med" len="med"/>
                    </a:lnL>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70%</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66"/>
                    </a:solidFill>
                  </a:tcPr>
                </a:tc>
                <a:extLst>
                  <a:ext uri="{0D108BD9-81ED-4DB2-BD59-A6C34878D82A}">
                    <a16:rowId xmlns:a16="http://schemas.microsoft.com/office/drawing/2014/main" val="10007"/>
                  </a:ext>
                </a:extLst>
              </a:tr>
              <a:tr h="0">
                <a:tc vMerge="1">
                  <a:txBody>
                    <a:bodyPr/>
                    <a:lstStyle/>
                    <a:p>
                      <a:pPr algn="ctr"/>
                      <a:endParaRPr lang="en-US" sz="12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D88">
                        <a:alpha val="20000"/>
                      </a:srgbClr>
                    </a:solidFill>
                  </a:tcPr>
                </a:tc>
                <a:tc>
                  <a:txBody>
                    <a:bodyPr/>
                    <a:lstStyle/>
                    <a:p>
                      <a:pPr algn="l" fontAlgn="b"/>
                      <a:r>
                        <a:rPr lang="en-US" sz="1200" b="0" i="0" u="none" strike="noStrike" dirty="0">
                          <a:solidFill>
                            <a:srgbClr val="990066"/>
                          </a:solidFill>
                          <a:effectLst/>
                          <a:latin typeface="Calibri" charset="0"/>
                          <a:ea typeface="Calibri" charset="0"/>
                          <a:cs typeface="Calibri" charset="0"/>
                        </a:rPr>
                        <a:t>Portugal</a:t>
                      </a:r>
                    </a:p>
                  </a:txBody>
                  <a:tcPr anchor="b">
                    <a:lnL w="12700" cap="flat" cmpd="sng" algn="ctr">
                      <a:solidFill>
                        <a:srgbClr val="990066"/>
                      </a:solidFill>
                      <a:prstDash val="solid"/>
                      <a:round/>
                      <a:headEnd type="none" w="med" len="med"/>
                      <a:tailEnd type="none" w="med" len="med"/>
                    </a:lnL>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70%</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66"/>
                    </a:solidFill>
                  </a:tcPr>
                </a:tc>
                <a:extLst>
                  <a:ext uri="{0D108BD9-81ED-4DB2-BD59-A6C34878D82A}">
                    <a16:rowId xmlns:a16="http://schemas.microsoft.com/office/drawing/2014/main" val="10008"/>
                  </a:ext>
                </a:extLst>
              </a:tr>
              <a:tr h="0">
                <a:tc vMerge="1">
                  <a:txBody>
                    <a:bodyPr/>
                    <a:lstStyle/>
                    <a:p>
                      <a:pPr algn="ctr"/>
                      <a:endParaRPr lang="en-US" sz="12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D88">
                        <a:alpha val="20000"/>
                      </a:srgbClr>
                    </a:solidFill>
                  </a:tcPr>
                </a:tc>
                <a:tc>
                  <a:txBody>
                    <a:bodyPr/>
                    <a:lstStyle/>
                    <a:p>
                      <a:pPr algn="l" fontAlgn="b"/>
                      <a:r>
                        <a:rPr lang="en-US" sz="1200" b="0" i="0" u="none" strike="noStrike" dirty="0" err="1">
                          <a:solidFill>
                            <a:srgbClr val="990066"/>
                          </a:solidFill>
                          <a:effectLst/>
                          <a:latin typeface="Calibri" charset="0"/>
                          <a:ea typeface="Calibri" charset="0"/>
                          <a:cs typeface="Calibri" charset="0"/>
                        </a:rPr>
                        <a:t>Slovaquie</a:t>
                      </a:r>
                      <a:endParaRPr lang="en-US" sz="1200" b="0" i="0" u="none" strike="noStrike" dirty="0">
                        <a:solidFill>
                          <a:srgbClr val="990066"/>
                        </a:solidFill>
                        <a:effectLst/>
                        <a:latin typeface="Calibri" charset="0"/>
                        <a:ea typeface="Calibri" charset="0"/>
                        <a:cs typeface="Calibri" charset="0"/>
                      </a:endParaRPr>
                    </a:p>
                  </a:txBody>
                  <a:tcPr anchor="b">
                    <a:lnL w="12700" cap="flat" cmpd="sng" algn="ctr">
                      <a:solidFill>
                        <a:srgbClr val="990066"/>
                      </a:solidFill>
                      <a:prstDash val="solid"/>
                      <a:round/>
                      <a:headEnd type="none" w="med" len="med"/>
                      <a:tailEnd type="none" w="med" len="med"/>
                    </a:lnL>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70%</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66"/>
                    </a:solidFill>
                  </a:tcPr>
                </a:tc>
                <a:extLst>
                  <a:ext uri="{0D108BD9-81ED-4DB2-BD59-A6C34878D82A}">
                    <a16:rowId xmlns:a16="http://schemas.microsoft.com/office/drawing/2014/main" val="10009"/>
                  </a:ext>
                </a:extLst>
              </a:tr>
              <a:tr h="0">
                <a:tc>
                  <a:txBody>
                    <a:bodyPr/>
                    <a:lstStyle/>
                    <a:p>
                      <a:pPr algn="ctr"/>
                      <a:r>
                        <a:rPr lang="en-US" sz="1200" dirty="0">
                          <a:solidFill>
                            <a:srgbClr val="990066"/>
                          </a:solidFill>
                          <a:latin typeface="Calibri" charset="0"/>
                          <a:ea typeface="Calibri" charset="0"/>
                          <a:cs typeface="Calibri" charset="0"/>
                        </a:rPr>
                        <a:t>10</a:t>
                      </a:r>
                    </a:p>
                  </a:txBody>
                  <a:tcPr>
                    <a:lnL w="12700" cap="flat" cmpd="sng" algn="ctr">
                      <a:noFill/>
                      <a:prstDash val="solid"/>
                      <a:round/>
                      <a:headEnd type="none" w="med" len="med"/>
                      <a:tailEnd type="none" w="med" len="med"/>
                    </a:lnL>
                    <a:lnR w="12700" cap="flat" cmpd="sng" algn="ctr">
                      <a:solidFill>
                        <a:srgbClr val="990066"/>
                      </a:solidFill>
                      <a:prstDash val="solid"/>
                      <a:round/>
                      <a:headEnd type="none" w="med" len="med"/>
                      <a:tailEnd type="none" w="med" len="med"/>
                    </a:lnR>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err="1">
                          <a:solidFill>
                            <a:srgbClr val="990066"/>
                          </a:solidFill>
                          <a:effectLst/>
                          <a:latin typeface="Calibri" charset="0"/>
                          <a:ea typeface="Calibri" charset="0"/>
                          <a:cs typeface="Calibri" charset="0"/>
                        </a:rPr>
                        <a:t>Danemark</a:t>
                      </a:r>
                      <a:endParaRPr lang="en-US" sz="1200" b="0" i="0" u="none" strike="noStrike" dirty="0">
                        <a:solidFill>
                          <a:srgbClr val="990066"/>
                        </a:solidFill>
                        <a:effectLst/>
                        <a:latin typeface="Calibri" charset="0"/>
                        <a:ea typeface="Calibri" charset="0"/>
                        <a:cs typeface="Calibri" charset="0"/>
                      </a:endParaRPr>
                    </a:p>
                  </a:txBody>
                  <a:tcPr anchor="b">
                    <a:lnL w="12700" cap="flat" cmpd="sng" algn="ctr">
                      <a:solidFill>
                        <a:srgbClr val="990066"/>
                      </a:solidFill>
                      <a:prstDash val="solid"/>
                      <a:round/>
                      <a:headEnd type="none" w="med" len="med"/>
                      <a:tailEnd type="none" w="med" len="med"/>
                    </a:lnL>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69%</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66"/>
                    </a:solidFill>
                  </a:tcPr>
                </a:tc>
                <a:extLst>
                  <a:ext uri="{0D108BD9-81ED-4DB2-BD59-A6C34878D82A}">
                    <a16:rowId xmlns:a16="http://schemas.microsoft.com/office/drawing/2014/main" val="10010"/>
                  </a:ext>
                </a:extLst>
              </a:tr>
              <a:tr h="0">
                <a:tc>
                  <a:txBody>
                    <a:bodyPr/>
                    <a:lstStyle/>
                    <a:p>
                      <a:pPr algn="ctr"/>
                      <a:r>
                        <a:rPr lang="en-US" sz="1200" dirty="0">
                          <a:solidFill>
                            <a:srgbClr val="990066"/>
                          </a:solidFill>
                          <a:latin typeface="Calibri" charset="0"/>
                          <a:ea typeface="Calibri" charset="0"/>
                          <a:cs typeface="Calibri" charset="0"/>
                        </a:rPr>
                        <a:t>11</a:t>
                      </a:r>
                    </a:p>
                  </a:txBody>
                  <a:tcPr>
                    <a:lnR w="12700" cap="flat" cmpd="sng" algn="ctr">
                      <a:solidFill>
                        <a:srgbClr val="990066"/>
                      </a:solidFill>
                      <a:prstDash val="solid"/>
                      <a:round/>
                      <a:headEnd type="none" w="med" len="med"/>
                      <a:tailEnd type="none" w="med" len="med"/>
                    </a:lnR>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err="1">
                          <a:solidFill>
                            <a:srgbClr val="990066"/>
                          </a:solidFill>
                          <a:effectLst/>
                          <a:latin typeface="Calibri" charset="0"/>
                          <a:ea typeface="Calibri" charset="0"/>
                          <a:cs typeface="Calibri" charset="0"/>
                        </a:rPr>
                        <a:t>Finlande</a:t>
                      </a:r>
                      <a:endParaRPr lang="en-US" sz="1200" b="0" i="0" u="none" strike="noStrike" dirty="0">
                        <a:solidFill>
                          <a:srgbClr val="990066"/>
                        </a:solidFill>
                        <a:effectLst/>
                        <a:latin typeface="Calibri" charset="0"/>
                        <a:ea typeface="Calibri" charset="0"/>
                        <a:cs typeface="Calibri" charset="0"/>
                      </a:endParaRPr>
                    </a:p>
                  </a:txBody>
                  <a:tcPr anchor="b">
                    <a:lnL w="12700" cap="flat" cmpd="sng" algn="ctr">
                      <a:solidFill>
                        <a:srgbClr val="990066"/>
                      </a:solidFill>
                      <a:prstDash val="solid"/>
                      <a:round/>
                      <a:headEnd type="none" w="med" len="med"/>
                      <a:tailEnd type="none" w="med" len="med"/>
                    </a:lnL>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67%</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66"/>
                    </a:solidFill>
                  </a:tcPr>
                </a:tc>
                <a:extLst>
                  <a:ext uri="{0D108BD9-81ED-4DB2-BD59-A6C34878D82A}">
                    <a16:rowId xmlns:a16="http://schemas.microsoft.com/office/drawing/2014/main" val="10011"/>
                  </a:ext>
                </a:extLst>
              </a:tr>
              <a:tr h="0">
                <a:tc>
                  <a:txBody>
                    <a:bodyPr/>
                    <a:lstStyle/>
                    <a:p>
                      <a:pPr algn="ctr"/>
                      <a:r>
                        <a:rPr lang="en-US" sz="1200" dirty="0">
                          <a:solidFill>
                            <a:srgbClr val="990066"/>
                          </a:solidFill>
                          <a:latin typeface="Calibri" charset="0"/>
                          <a:ea typeface="Calibri" charset="0"/>
                          <a:cs typeface="Calibri" charset="0"/>
                        </a:rPr>
                        <a:t>12</a:t>
                      </a:r>
                    </a:p>
                  </a:txBody>
                  <a:tcPr>
                    <a:lnL>
                      <a:noFill/>
                    </a:lnL>
                    <a:lnR w="12700" cap="flat" cmpd="sng" algn="ctr">
                      <a:solidFill>
                        <a:srgbClr val="990066"/>
                      </a:solidFill>
                      <a:prstDash val="solid"/>
                      <a:round/>
                      <a:headEnd type="none" w="med" len="med"/>
                      <a:tailEnd type="none" w="med" len="med"/>
                    </a:lnR>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a:solidFill>
                            <a:srgbClr val="990066"/>
                          </a:solidFill>
                          <a:effectLst/>
                          <a:latin typeface="Calibri" charset="0"/>
                          <a:ea typeface="Calibri" charset="0"/>
                          <a:cs typeface="Calibri" charset="0"/>
                        </a:rPr>
                        <a:t>Suisse</a:t>
                      </a:r>
                    </a:p>
                  </a:txBody>
                  <a:tcPr anchor="b">
                    <a:lnL w="12700" cap="flat" cmpd="sng" algn="ctr">
                      <a:solidFill>
                        <a:srgbClr val="990066"/>
                      </a:solidFill>
                      <a:prstDash val="solid"/>
                      <a:round/>
                      <a:headEnd type="none" w="med" len="med"/>
                      <a:tailEnd type="none" w="med" len="med"/>
                    </a:lnL>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65%</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66"/>
                    </a:solidFill>
                  </a:tcPr>
                </a:tc>
                <a:extLst>
                  <a:ext uri="{0D108BD9-81ED-4DB2-BD59-A6C34878D82A}">
                    <a16:rowId xmlns:a16="http://schemas.microsoft.com/office/drawing/2014/main" val="10012"/>
                  </a:ext>
                </a:extLst>
              </a:tr>
              <a:tr h="0">
                <a:tc>
                  <a:txBody>
                    <a:bodyPr/>
                    <a:lstStyle/>
                    <a:p>
                      <a:pPr algn="ctr"/>
                      <a:r>
                        <a:rPr lang="en-US" sz="1200" dirty="0">
                          <a:solidFill>
                            <a:srgbClr val="990066"/>
                          </a:solidFill>
                          <a:latin typeface="Calibri" charset="0"/>
                          <a:ea typeface="Calibri" charset="0"/>
                          <a:cs typeface="Calibri" charset="0"/>
                        </a:rPr>
                        <a:t>13</a:t>
                      </a:r>
                    </a:p>
                  </a:txBody>
                  <a:tcPr>
                    <a:lnL w="12700" cap="flat" cmpd="sng" algn="ctr">
                      <a:noFill/>
                      <a:prstDash val="solid"/>
                      <a:round/>
                      <a:headEnd type="none" w="med" len="med"/>
                      <a:tailEnd type="none" w="med" len="med"/>
                    </a:lnL>
                    <a:lnR w="12700" cap="flat" cmpd="sng" algn="ctr">
                      <a:solidFill>
                        <a:srgbClr val="990066"/>
                      </a:solidFill>
                      <a:prstDash val="solid"/>
                      <a:round/>
                      <a:headEnd type="none" w="med" len="med"/>
                      <a:tailEnd type="none" w="med" len="med"/>
                    </a:lnR>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err="1">
                          <a:solidFill>
                            <a:srgbClr val="990066"/>
                          </a:solidFill>
                          <a:effectLst/>
                          <a:latin typeface="Calibri" charset="0"/>
                          <a:ea typeface="Calibri" charset="0"/>
                          <a:cs typeface="Calibri" charset="0"/>
                        </a:rPr>
                        <a:t>Irlande</a:t>
                      </a:r>
                      <a:endParaRPr lang="en-US" sz="1200" b="0" i="0" u="none" strike="noStrike" dirty="0">
                        <a:solidFill>
                          <a:srgbClr val="990066"/>
                        </a:solidFill>
                        <a:effectLst/>
                        <a:latin typeface="Calibri" charset="0"/>
                        <a:ea typeface="Calibri" charset="0"/>
                        <a:cs typeface="Calibri" charset="0"/>
                      </a:endParaRPr>
                    </a:p>
                  </a:txBody>
                  <a:tcPr anchor="b">
                    <a:lnL w="12700" cap="flat" cmpd="sng" algn="ctr">
                      <a:solidFill>
                        <a:srgbClr val="990066"/>
                      </a:solidFill>
                      <a:prstDash val="solid"/>
                      <a:round/>
                      <a:headEnd type="none" w="med" len="med"/>
                      <a:tailEnd type="none" w="med" len="med"/>
                    </a:lnL>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63%</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66"/>
                    </a:solidFill>
                  </a:tcPr>
                </a:tc>
                <a:extLst>
                  <a:ext uri="{0D108BD9-81ED-4DB2-BD59-A6C34878D82A}">
                    <a16:rowId xmlns:a16="http://schemas.microsoft.com/office/drawing/2014/main" val="10013"/>
                  </a:ext>
                </a:extLst>
              </a:tr>
              <a:tr h="246089">
                <a:tc>
                  <a:txBody>
                    <a:bodyPr/>
                    <a:lstStyle/>
                    <a:p>
                      <a:pPr algn="ctr"/>
                      <a:r>
                        <a:rPr lang="en-US" sz="1200" dirty="0">
                          <a:solidFill>
                            <a:srgbClr val="990066"/>
                          </a:solidFill>
                          <a:latin typeface="Calibri" charset="0"/>
                          <a:ea typeface="Calibri" charset="0"/>
                          <a:cs typeface="Calibri" charset="0"/>
                        </a:rPr>
                        <a:t>14</a:t>
                      </a:r>
                    </a:p>
                  </a:txBody>
                  <a:tcPr>
                    <a:lnL w="12700" cap="flat" cmpd="sng" algn="ctr">
                      <a:noFill/>
                      <a:prstDash val="solid"/>
                      <a:round/>
                      <a:headEnd type="none" w="med" len="med"/>
                      <a:tailEnd type="none" w="med" len="med"/>
                    </a:lnL>
                    <a:lnR w="12700" cap="flat" cmpd="sng" algn="ctr">
                      <a:solidFill>
                        <a:srgbClr val="990066"/>
                      </a:solidFill>
                      <a:prstDash val="solid"/>
                      <a:round/>
                      <a:headEnd type="none" w="med" len="med"/>
                      <a:tailEnd type="none" w="med" len="med"/>
                    </a:lnR>
                    <a:lnT w="12700" cap="flat" cmpd="sng" algn="ctr">
                      <a:solidFill>
                        <a:srgbClr val="990066"/>
                      </a:solidFill>
                      <a:prstDash val="solid"/>
                      <a:round/>
                      <a:headEnd type="none" w="med" len="med"/>
                      <a:tailEnd type="none" w="med" len="med"/>
                    </a:lnT>
                    <a:lnB w="12700" cap="flat" cmpd="sng" algn="ctr">
                      <a:no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err="1">
                          <a:solidFill>
                            <a:srgbClr val="990066"/>
                          </a:solidFill>
                          <a:effectLst/>
                          <a:latin typeface="Calibri" charset="0"/>
                          <a:ea typeface="Calibri" charset="0"/>
                          <a:cs typeface="Calibri" charset="0"/>
                        </a:rPr>
                        <a:t>Lituanie</a:t>
                      </a:r>
                      <a:endParaRPr lang="en-US" sz="1200" b="0" i="0" u="none" strike="noStrike" dirty="0">
                        <a:solidFill>
                          <a:srgbClr val="990066"/>
                        </a:solidFill>
                        <a:effectLst/>
                        <a:latin typeface="Calibri" charset="0"/>
                        <a:ea typeface="Calibri" charset="0"/>
                        <a:cs typeface="Calibri" charset="0"/>
                      </a:endParaRPr>
                    </a:p>
                  </a:txBody>
                  <a:tcPr anchor="b">
                    <a:lnL w="12700" cap="flat" cmpd="sng" algn="ctr">
                      <a:solidFill>
                        <a:srgbClr val="990066"/>
                      </a:solidFill>
                      <a:prstDash val="solid"/>
                      <a:round/>
                      <a:headEnd type="none" w="med" len="med"/>
                      <a:tailEnd type="none" w="med" len="med"/>
                    </a:lnL>
                    <a:lnT w="12700" cap="flat" cmpd="sng" algn="ctr">
                      <a:solidFill>
                        <a:srgbClr val="990066"/>
                      </a:solidFill>
                      <a:prstDash val="solid"/>
                      <a:round/>
                      <a:headEnd type="none" w="med" len="med"/>
                      <a:tailEnd type="none" w="med" len="med"/>
                    </a:lnT>
                    <a:lnB w="12700" cap="flat" cmpd="sng" algn="ctr">
                      <a:noFill/>
                      <a:prstDash val="solid"/>
                      <a:round/>
                      <a:headEnd type="none" w="med" len="med"/>
                      <a:tailEnd type="none" w="med" len="med"/>
                    </a:lnB>
                    <a:solidFill>
                      <a:schemeClr val="bg1">
                        <a:alpha val="10000"/>
                      </a:schemeClr>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61%</a:t>
                      </a:r>
                    </a:p>
                  </a:txBody>
                  <a:tcPr anchor="b">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990066"/>
                    </a:solidFill>
                  </a:tcPr>
                </a:tc>
                <a:extLst>
                  <a:ext uri="{0D108BD9-81ED-4DB2-BD59-A6C34878D82A}">
                    <a16:rowId xmlns:a16="http://schemas.microsoft.com/office/drawing/2014/main" val="10014"/>
                  </a:ext>
                </a:extLst>
              </a:tr>
            </a:tbl>
          </a:graphicData>
        </a:graphic>
      </p:graphicFrame>
      <p:graphicFrame>
        <p:nvGraphicFramePr>
          <p:cNvPr id="7" name="Table 6"/>
          <p:cNvGraphicFramePr>
            <a:graphicFrameLocks noGrp="1"/>
          </p:cNvGraphicFramePr>
          <p:nvPr/>
        </p:nvGraphicFramePr>
        <p:xfrm>
          <a:off x="7699329" y="2018426"/>
          <a:ext cx="3783600" cy="4480560"/>
        </p:xfrm>
        <a:graphic>
          <a:graphicData uri="http://schemas.openxmlformats.org/drawingml/2006/table">
            <a:tbl>
              <a:tblPr firstRow="1" bandRow="1">
                <a:tableStyleId>{2D5ABB26-0587-4C30-8999-92F81FD0307C}</a:tableStyleId>
              </a:tblPr>
              <a:tblGrid>
                <a:gridCol w="630000">
                  <a:extLst>
                    <a:ext uri="{9D8B030D-6E8A-4147-A177-3AD203B41FA5}">
                      <a16:colId xmlns:a16="http://schemas.microsoft.com/office/drawing/2014/main" val="20000"/>
                    </a:ext>
                  </a:extLst>
                </a:gridCol>
                <a:gridCol w="2023200">
                  <a:extLst>
                    <a:ext uri="{9D8B030D-6E8A-4147-A177-3AD203B41FA5}">
                      <a16:colId xmlns:a16="http://schemas.microsoft.com/office/drawing/2014/main" val="20001"/>
                    </a:ext>
                  </a:extLst>
                </a:gridCol>
                <a:gridCol w="1130400">
                  <a:extLst>
                    <a:ext uri="{9D8B030D-6E8A-4147-A177-3AD203B41FA5}">
                      <a16:colId xmlns:a16="http://schemas.microsoft.com/office/drawing/2014/main" val="20002"/>
                    </a:ext>
                  </a:extLst>
                </a:gridCol>
              </a:tblGrid>
              <a:tr h="0">
                <a:tc rowSpan="2">
                  <a:txBody>
                    <a:bodyPr/>
                    <a:lstStyle/>
                    <a:p>
                      <a:pPr algn="ctr"/>
                      <a:r>
                        <a:rPr lang="en-US" sz="1200" dirty="0">
                          <a:solidFill>
                            <a:srgbClr val="330099"/>
                          </a:solidFill>
                          <a:latin typeface="+mn-lt"/>
                        </a:rPr>
                        <a:t>15</a:t>
                      </a:r>
                    </a:p>
                  </a:txBody>
                  <a:tcPr anchor="ctr">
                    <a:lnR w="12700" cap="flat" cmpd="sng" algn="ctr">
                      <a:solidFill>
                        <a:srgbClr val="330099"/>
                      </a:solidFill>
                      <a:prstDash val="solid"/>
                      <a:round/>
                      <a:headEnd type="none" w="med" len="med"/>
                      <a:tailEnd type="none" w="med" len="med"/>
                    </a:lnR>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err="1">
                          <a:solidFill>
                            <a:srgbClr val="330099"/>
                          </a:solidFill>
                          <a:effectLst/>
                          <a:latin typeface="Calibri" charset="0"/>
                        </a:rPr>
                        <a:t>Croatie</a:t>
                      </a:r>
                      <a:endParaRPr lang="en-US" sz="1200" b="0" i="0" u="none" strike="noStrike" dirty="0">
                        <a:solidFill>
                          <a:srgbClr val="330099"/>
                        </a:solidFill>
                        <a:effectLst/>
                        <a:latin typeface="Calibri" charset="0"/>
                      </a:endParaRPr>
                    </a:p>
                  </a:txBody>
                  <a:tcPr marL="45720" marR="45720" anchor="b">
                    <a:lnL w="12700" cap="flat" cmpd="sng" algn="ctr">
                      <a:solidFill>
                        <a:srgbClr val="330099"/>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ctr" fontAlgn="b"/>
                      <a:r>
                        <a:rPr lang="mr-IN" sz="1100" b="0" i="0" u="none" strike="noStrike" dirty="0">
                          <a:solidFill>
                            <a:schemeClr val="bg1"/>
                          </a:solidFill>
                          <a:effectLst/>
                          <a:latin typeface="Calibri" charset="0"/>
                        </a:rPr>
                        <a:t>60%</a:t>
                      </a:r>
                    </a:p>
                  </a:txBody>
                  <a:tcPr marL="45720" marR="45720" anchor="b">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00"/>
                  </a:ext>
                </a:extLst>
              </a:tr>
              <a:tr h="0">
                <a:tc vMerge="1">
                  <a:txBody>
                    <a:bodyPr/>
                    <a:lstStyle/>
                    <a:p>
                      <a:pPr algn="ctr"/>
                      <a:endParaRPr lang="en-US" sz="12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D88">
                        <a:alpha val="20000"/>
                      </a:srgbClr>
                    </a:solidFill>
                  </a:tcPr>
                </a:tc>
                <a:tc>
                  <a:txBody>
                    <a:bodyPr/>
                    <a:lstStyle/>
                    <a:p>
                      <a:pPr algn="l" fontAlgn="b"/>
                      <a:r>
                        <a:rPr lang="en-US" sz="1200" b="0" i="0" u="none" strike="noStrike" dirty="0" err="1">
                          <a:solidFill>
                            <a:srgbClr val="330099"/>
                          </a:solidFill>
                          <a:effectLst/>
                          <a:latin typeface="Calibri" charset="0"/>
                        </a:rPr>
                        <a:t>Islande</a:t>
                      </a:r>
                      <a:endParaRPr lang="en-US" sz="1200" b="0" i="0" u="none" strike="noStrike" dirty="0">
                        <a:solidFill>
                          <a:srgbClr val="330099"/>
                        </a:solidFill>
                        <a:effectLst/>
                        <a:latin typeface="Calibri" charset="0"/>
                      </a:endParaRPr>
                    </a:p>
                  </a:txBody>
                  <a:tcPr anchor="b">
                    <a:lnL w="12700" cap="flat" cmpd="sng" algn="ctr">
                      <a:solidFill>
                        <a:srgbClr val="33009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ctr" fontAlgn="b"/>
                      <a:r>
                        <a:rPr lang="mr-IN" sz="1100" b="0" i="0" u="none" strike="noStrike" dirty="0">
                          <a:solidFill>
                            <a:schemeClr val="bg1"/>
                          </a:solidFill>
                          <a:effectLst/>
                          <a:latin typeface="Calibri" charset="0"/>
                        </a:rPr>
                        <a:t>60%</a:t>
                      </a:r>
                    </a:p>
                  </a:txBody>
                  <a:tcPr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01"/>
                  </a:ext>
                </a:extLst>
              </a:tr>
              <a:tr h="0">
                <a:tc>
                  <a:txBody>
                    <a:bodyPr/>
                    <a:lstStyle/>
                    <a:p>
                      <a:pPr algn="ctr"/>
                      <a:r>
                        <a:rPr lang="en-US" sz="1200" dirty="0">
                          <a:solidFill>
                            <a:srgbClr val="330099"/>
                          </a:solidFill>
                          <a:latin typeface="+mn-lt"/>
                        </a:rPr>
                        <a:t>17</a:t>
                      </a:r>
                    </a:p>
                  </a:txBody>
                  <a:tcPr anchor="ctr">
                    <a:lnR w="12700" cap="flat" cmpd="sng" algn="ctr">
                      <a:solidFill>
                        <a:srgbClr val="330099"/>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err="1">
                          <a:solidFill>
                            <a:srgbClr val="330099"/>
                          </a:solidFill>
                          <a:effectLst/>
                          <a:latin typeface="Calibri" charset="0"/>
                        </a:rPr>
                        <a:t>Autriche</a:t>
                      </a:r>
                      <a:endParaRPr lang="en-US" sz="1200" b="0" i="0" u="none" strike="noStrike" dirty="0">
                        <a:solidFill>
                          <a:srgbClr val="330099"/>
                        </a:solidFill>
                        <a:effectLst/>
                        <a:latin typeface="Calibri" charset="0"/>
                      </a:endParaRPr>
                    </a:p>
                  </a:txBody>
                  <a:tcPr anchor="b">
                    <a:lnL w="12700" cap="flat" cmpd="sng" algn="ctr">
                      <a:solidFill>
                        <a:srgbClr val="330099"/>
                      </a:solidFill>
                      <a:prstDash val="solid"/>
                      <a:round/>
                      <a:headEnd type="none" w="med" len="med"/>
                      <a:tailEnd type="none" w="med" len="med"/>
                    </a:lnL>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ctr" fontAlgn="b"/>
                      <a:r>
                        <a:rPr lang="mr-IN" sz="1100" b="0" i="0" u="none" strike="noStrike" dirty="0">
                          <a:solidFill>
                            <a:schemeClr val="bg1"/>
                          </a:solidFill>
                          <a:effectLst/>
                          <a:latin typeface="Calibri" charset="0"/>
                        </a:rPr>
                        <a:t>59%</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02"/>
                  </a:ext>
                </a:extLst>
              </a:tr>
              <a:tr h="0">
                <a:tc>
                  <a:txBody>
                    <a:bodyPr/>
                    <a:lstStyle/>
                    <a:p>
                      <a:pPr algn="ctr" fontAlgn="b"/>
                      <a:r>
                        <a:rPr lang="en-US" sz="1100" b="0" i="0" u="none" strike="noStrike" dirty="0">
                          <a:solidFill>
                            <a:srgbClr val="330099"/>
                          </a:solidFill>
                          <a:effectLst/>
                          <a:latin typeface="Calibri" charset="0"/>
                        </a:rPr>
                        <a:t>18</a:t>
                      </a:r>
                    </a:p>
                  </a:txBody>
                  <a:tcPr anchor="ctr">
                    <a:lnR w="12700" cap="flat" cmpd="sng" algn="ctr">
                      <a:solidFill>
                        <a:srgbClr val="330099"/>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err="1">
                          <a:solidFill>
                            <a:srgbClr val="330099"/>
                          </a:solidFill>
                          <a:effectLst/>
                          <a:latin typeface="Calibri" charset="0"/>
                        </a:rPr>
                        <a:t>Slovénie</a:t>
                      </a:r>
                      <a:endParaRPr lang="en-US" sz="1200" b="0" i="0" u="none" strike="noStrike" dirty="0">
                        <a:solidFill>
                          <a:srgbClr val="330099"/>
                        </a:solidFill>
                        <a:effectLst/>
                        <a:latin typeface="Calibri" charset="0"/>
                      </a:endParaRPr>
                    </a:p>
                  </a:txBody>
                  <a:tcPr anchor="b">
                    <a:lnL w="12700" cap="flat" cmpd="sng" algn="ctr">
                      <a:solidFill>
                        <a:srgbClr val="33009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ctr" fontAlgn="b"/>
                      <a:r>
                        <a:rPr lang="mr-IN" sz="1100" b="0" i="0" u="none" strike="noStrike" dirty="0">
                          <a:solidFill>
                            <a:schemeClr val="bg1"/>
                          </a:solidFill>
                          <a:effectLst/>
                          <a:latin typeface="Calibri" charset="0"/>
                        </a:rPr>
                        <a:t>57%</a:t>
                      </a:r>
                    </a:p>
                  </a:txBody>
                  <a:tcPr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03"/>
                  </a:ext>
                </a:extLst>
              </a:tr>
              <a:tr h="0">
                <a:tc>
                  <a:txBody>
                    <a:bodyPr/>
                    <a:lstStyle/>
                    <a:p>
                      <a:pPr algn="ctr" fontAlgn="b"/>
                      <a:r>
                        <a:rPr lang="fi-FI" sz="1100" b="0" i="0" u="none" strike="noStrike" dirty="0">
                          <a:solidFill>
                            <a:srgbClr val="330099"/>
                          </a:solidFill>
                          <a:effectLst/>
                          <a:latin typeface="Calibri" charset="0"/>
                        </a:rPr>
                        <a:t>19</a:t>
                      </a:r>
                    </a:p>
                  </a:txBody>
                  <a:tcPr anchor="ctr">
                    <a:lnR w="12700" cap="flat" cmpd="sng" algn="ctr">
                      <a:solidFill>
                        <a:srgbClr val="330099"/>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err="1">
                          <a:solidFill>
                            <a:srgbClr val="330099"/>
                          </a:solidFill>
                          <a:effectLst/>
                          <a:latin typeface="Calibri" charset="0"/>
                        </a:rPr>
                        <a:t>Suède</a:t>
                      </a:r>
                      <a:endParaRPr lang="en-US" sz="1200" b="0" i="0" u="none" strike="noStrike" dirty="0">
                        <a:solidFill>
                          <a:srgbClr val="330099"/>
                        </a:solidFill>
                        <a:effectLst/>
                        <a:latin typeface="Calibri" charset="0"/>
                      </a:endParaRPr>
                    </a:p>
                  </a:txBody>
                  <a:tcPr anchor="b">
                    <a:lnL w="12700" cap="flat" cmpd="sng" algn="ctr">
                      <a:solidFill>
                        <a:srgbClr val="33009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ctr" fontAlgn="b"/>
                      <a:r>
                        <a:rPr lang="mr-IN" sz="1100" b="0" i="0" u="none" strike="noStrike" dirty="0">
                          <a:solidFill>
                            <a:schemeClr val="bg1"/>
                          </a:solidFill>
                          <a:effectLst/>
                          <a:latin typeface="Calibri" charset="0"/>
                        </a:rPr>
                        <a:t>56%</a:t>
                      </a:r>
                    </a:p>
                  </a:txBody>
                  <a:tcPr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04"/>
                  </a:ext>
                </a:extLst>
              </a:tr>
              <a:tr h="0">
                <a:tc>
                  <a:txBody>
                    <a:bodyPr/>
                    <a:lstStyle/>
                    <a:p>
                      <a:pPr algn="ctr" fontAlgn="b"/>
                      <a:r>
                        <a:rPr lang="en-US" sz="1100" b="0" i="0" u="none" strike="noStrike" dirty="0">
                          <a:solidFill>
                            <a:srgbClr val="330099"/>
                          </a:solidFill>
                          <a:effectLst/>
                          <a:latin typeface="Calibri" charset="0"/>
                        </a:rPr>
                        <a:t>20</a:t>
                      </a:r>
                    </a:p>
                  </a:txBody>
                  <a:tcPr anchor="ctr">
                    <a:lnR w="12700" cap="flat" cmpd="sng" algn="ctr">
                      <a:solidFill>
                        <a:srgbClr val="33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err="1">
                          <a:solidFill>
                            <a:srgbClr val="330099"/>
                          </a:solidFill>
                          <a:effectLst/>
                          <a:latin typeface="Calibri" charset="0"/>
                        </a:rPr>
                        <a:t>Espagne</a:t>
                      </a:r>
                      <a:endParaRPr lang="en-US" sz="1200" b="0" i="0" u="none" strike="noStrike" dirty="0">
                        <a:solidFill>
                          <a:srgbClr val="330099"/>
                        </a:solidFill>
                        <a:effectLst/>
                        <a:latin typeface="Calibri" charset="0"/>
                      </a:endParaRPr>
                    </a:p>
                  </a:txBody>
                  <a:tcPr anchor="b">
                    <a:lnL w="12700" cap="flat" cmpd="sng" algn="ctr">
                      <a:solidFill>
                        <a:srgbClr val="33009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ctr" fontAlgn="b"/>
                      <a:r>
                        <a:rPr lang="mr-IN" sz="1100" b="0" i="0" u="none" strike="noStrike" dirty="0">
                          <a:solidFill>
                            <a:schemeClr val="bg1"/>
                          </a:solidFill>
                          <a:effectLst/>
                          <a:latin typeface="Calibri" charset="0"/>
                        </a:rPr>
                        <a:t>55%</a:t>
                      </a:r>
                    </a:p>
                  </a:txBody>
                  <a:tcPr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05"/>
                  </a:ext>
                </a:extLst>
              </a:tr>
              <a:tr h="0">
                <a:tc>
                  <a:txBody>
                    <a:bodyPr/>
                    <a:lstStyle/>
                    <a:p>
                      <a:pPr algn="ctr" fontAlgn="b"/>
                      <a:r>
                        <a:rPr lang="is-IS" sz="1100" b="0" i="0" u="none" strike="noStrike" dirty="0">
                          <a:solidFill>
                            <a:srgbClr val="330099"/>
                          </a:solidFill>
                          <a:effectLst/>
                          <a:latin typeface="Calibri" charset="0"/>
                        </a:rPr>
                        <a:t>21</a:t>
                      </a:r>
                    </a:p>
                  </a:txBody>
                  <a:tcPr anchor="ctr">
                    <a:lnR w="12700" cap="flat" cmpd="sng" algn="ctr">
                      <a:solidFill>
                        <a:srgbClr val="330099"/>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err="1">
                          <a:solidFill>
                            <a:srgbClr val="330099"/>
                          </a:solidFill>
                          <a:effectLst/>
                          <a:latin typeface="Calibri" charset="0"/>
                        </a:rPr>
                        <a:t>Pologne</a:t>
                      </a:r>
                      <a:endParaRPr lang="en-US" sz="1200" b="0" i="0" u="none" strike="noStrike" dirty="0">
                        <a:solidFill>
                          <a:srgbClr val="330099"/>
                        </a:solidFill>
                        <a:effectLst/>
                        <a:latin typeface="Calibri" charset="0"/>
                      </a:endParaRPr>
                    </a:p>
                  </a:txBody>
                  <a:tcPr anchor="b">
                    <a:lnL w="12700" cap="flat" cmpd="sng" algn="ctr">
                      <a:solidFill>
                        <a:srgbClr val="33009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ctr" fontAlgn="b"/>
                      <a:r>
                        <a:rPr lang="mr-IN" sz="1100" b="0" i="0" u="none" strike="noStrike" dirty="0">
                          <a:solidFill>
                            <a:schemeClr val="bg1"/>
                          </a:solidFill>
                          <a:effectLst/>
                          <a:latin typeface="Calibri" charset="0"/>
                        </a:rPr>
                        <a:t>54%</a:t>
                      </a:r>
                    </a:p>
                  </a:txBody>
                  <a:tcPr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06"/>
                  </a:ext>
                </a:extLst>
              </a:tr>
              <a:tr h="0">
                <a:tc>
                  <a:txBody>
                    <a:bodyPr/>
                    <a:lstStyle/>
                    <a:p>
                      <a:pPr algn="ctr" fontAlgn="b"/>
                      <a:r>
                        <a:rPr lang="cs-CZ" sz="1100" b="0" i="0" u="none" strike="noStrike" dirty="0">
                          <a:solidFill>
                            <a:srgbClr val="330099"/>
                          </a:solidFill>
                          <a:effectLst/>
                          <a:latin typeface="Calibri" charset="0"/>
                        </a:rPr>
                        <a:t>22</a:t>
                      </a:r>
                    </a:p>
                  </a:txBody>
                  <a:tcPr anchor="ctr">
                    <a:lnR w="12700" cap="flat" cmpd="sng" algn="ctr">
                      <a:solidFill>
                        <a:srgbClr val="330099"/>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a:solidFill>
                            <a:srgbClr val="330099"/>
                          </a:solidFill>
                          <a:effectLst/>
                          <a:latin typeface="Calibri" charset="0"/>
                        </a:rPr>
                        <a:t>Belgique /</a:t>
                      </a:r>
                      <a:r>
                        <a:rPr lang="en-US" sz="1200" b="0" i="0" u="none" strike="noStrike" baseline="0" dirty="0">
                          <a:solidFill>
                            <a:srgbClr val="330099"/>
                          </a:solidFill>
                          <a:effectLst/>
                          <a:latin typeface="Calibri" charset="0"/>
                        </a:rPr>
                        <a:t> Fédération </a:t>
                      </a:r>
                      <a:r>
                        <a:rPr lang="en-US" sz="1200" b="0" i="0" u="none" strike="noStrike" baseline="0" dirty="0" err="1">
                          <a:solidFill>
                            <a:srgbClr val="330099"/>
                          </a:solidFill>
                          <a:effectLst/>
                          <a:latin typeface="Calibri" charset="0"/>
                        </a:rPr>
                        <a:t>Wallonie-Bruxelles</a:t>
                      </a:r>
                      <a:endParaRPr lang="en-US" sz="1200" b="0" i="0" u="none" strike="noStrike" dirty="0">
                        <a:solidFill>
                          <a:srgbClr val="330099"/>
                        </a:solidFill>
                        <a:effectLst/>
                        <a:latin typeface="Calibri" charset="0"/>
                      </a:endParaRPr>
                    </a:p>
                  </a:txBody>
                  <a:tcPr anchor="b">
                    <a:lnL w="12700" cap="flat" cmpd="sng" algn="ctr">
                      <a:solidFill>
                        <a:srgbClr val="33009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ctr" fontAlgn="b"/>
                      <a:r>
                        <a:rPr lang="mr-IN" sz="1100" b="0" i="0" u="none" strike="noStrike" dirty="0">
                          <a:solidFill>
                            <a:schemeClr val="bg1"/>
                          </a:solidFill>
                          <a:effectLst/>
                          <a:latin typeface="Calibri" charset="0"/>
                        </a:rPr>
                        <a:t>52%</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07"/>
                  </a:ext>
                </a:extLst>
              </a:tr>
              <a:tr h="0">
                <a:tc>
                  <a:txBody>
                    <a:bodyPr/>
                    <a:lstStyle/>
                    <a:p>
                      <a:pPr algn="ctr" fontAlgn="b"/>
                      <a:r>
                        <a:rPr lang="is-IS" sz="1100" b="0" i="0" u="none" strike="noStrike" dirty="0">
                          <a:solidFill>
                            <a:srgbClr val="330099"/>
                          </a:solidFill>
                          <a:effectLst/>
                          <a:latin typeface="Calibri" charset="0"/>
                        </a:rPr>
                        <a:t>23</a:t>
                      </a:r>
                    </a:p>
                  </a:txBody>
                  <a:tcPr anchor="ctr">
                    <a:lnR w="12700" cap="flat" cmpd="sng" algn="ctr">
                      <a:solidFill>
                        <a:srgbClr val="33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err="1">
                          <a:solidFill>
                            <a:srgbClr val="330099"/>
                          </a:solidFill>
                          <a:effectLst/>
                          <a:latin typeface="Calibri" charset="0"/>
                        </a:rPr>
                        <a:t>Serbie</a:t>
                      </a:r>
                      <a:endParaRPr lang="en-US" sz="1200" b="0" i="0" u="none" strike="noStrike" dirty="0">
                        <a:solidFill>
                          <a:srgbClr val="330099"/>
                        </a:solidFill>
                        <a:effectLst/>
                        <a:latin typeface="Calibri" charset="0"/>
                      </a:endParaRPr>
                    </a:p>
                  </a:txBody>
                  <a:tcPr anchor="b">
                    <a:lnL w="12700" cap="flat" cmpd="sng" algn="ctr">
                      <a:solidFill>
                        <a:srgbClr val="33009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ctr" fontAlgn="b"/>
                      <a:r>
                        <a:rPr lang="mr-IN" sz="1100" b="0" i="0" u="none" strike="noStrike" dirty="0">
                          <a:solidFill>
                            <a:schemeClr val="bg1"/>
                          </a:solidFill>
                          <a:effectLst/>
                          <a:latin typeface="Calibri" charset="0"/>
                        </a:rPr>
                        <a:t>46%</a:t>
                      </a:r>
                    </a:p>
                  </a:txBody>
                  <a:tcPr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08"/>
                  </a:ext>
                </a:extLst>
              </a:tr>
              <a:tr h="0">
                <a:tc>
                  <a:txBody>
                    <a:bodyPr/>
                    <a:lstStyle/>
                    <a:p>
                      <a:pPr algn="ctr" fontAlgn="b"/>
                      <a:r>
                        <a:rPr lang="is-IS" sz="1100" b="0" i="0" u="none" strike="noStrike" dirty="0">
                          <a:solidFill>
                            <a:srgbClr val="330099"/>
                          </a:solidFill>
                          <a:effectLst/>
                          <a:latin typeface="Calibri" charset="0"/>
                        </a:rPr>
                        <a:t>24</a:t>
                      </a:r>
                    </a:p>
                  </a:txBody>
                  <a:tcPr anchor="ctr">
                    <a:lnR w="12700" cap="flat" cmpd="sng" algn="ctr">
                      <a:solidFill>
                        <a:srgbClr val="33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a:solidFill>
                            <a:srgbClr val="330099"/>
                          </a:solidFill>
                          <a:effectLst/>
                          <a:latin typeface="Calibri" charset="0"/>
                        </a:rPr>
                        <a:t>France</a:t>
                      </a:r>
                    </a:p>
                  </a:txBody>
                  <a:tcPr anchor="b">
                    <a:lnL w="12700" cap="flat" cmpd="sng" algn="ctr">
                      <a:solidFill>
                        <a:srgbClr val="33009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ctr" fontAlgn="b"/>
                      <a:r>
                        <a:rPr lang="mr-IN" sz="1100" b="0" i="0" u="none" strike="noStrike" dirty="0">
                          <a:solidFill>
                            <a:schemeClr val="bg1"/>
                          </a:solidFill>
                          <a:effectLst/>
                          <a:latin typeface="Calibri" charset="0"/>
                        </a:rPr>
                        <a:t>45%</a:t>
                      </a:r>
                    </a:p>
                  </a:txBody>
                  <a:tcPr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09"/>
                  </a:ext>
                </a:extLst>
              </a:tr>
              <a:tr h="0">
                <a:tc>
                  <a:txBody>
                    <a:bodyPr/>
                    <a:lstStyle/>
                    <a:p>
                      <a:pPr algn="ctr" fontAlgn="b"/>
                      <a:r>
                        <a:rPr lang="is-IS" sz="1100" b="0" i="0" u="none" strike="noStrike" dirty="0">
                          <a:solidFill>
                            <a:srgbClr val="330099"/>
                          </a:solidFill>
                          <a:effectLst/>
                          <a:latin typeface="Calibri" charset="0"/>
                        </a:rPr>
                        <a:t>25</a:t>
                      </a:r>
                    </a:p>
                  </a:txBody>
                  <a:tcPr anchor="ctr">
                    <a:lnR w="12700" cap="flat" cmpd="sng" algn="ctr">
                      <a:solidFill>
                        <a:srgbClr val="33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err="1">
                          <a:solidFill>
                            <a:srgbClr val="330099"/>
                          </a:solidFill>
                          <a:effectLst/>
                          <a:latin typeface="Calibri" charset="0"/>
                        </a:rPr>
                        <a:t>Brandebourg</a:t>
                      </a:r>
                      <a:r>
                        <a:rPr lang="en-US" sz="1200" b="0" i="0" u="none" strike="noStrike" dirty="0">
                          <a:solidFill>
                            <a:srgbClr val="330099"/>
                          </a:solidFill>
                          <a:effectLst/>
                          <a:latin typeface="Calibri" charset="0"/>
                        </a:rPr>
                        <a:t> (DE)</a:t>
                      </a:r>
                    </a:p>
                  </a:txBody>
                  <a:tcPr anchor="b">
                    <a:lnL w="12700" cap="flat" cmpd="sng" algn="ctr">
                      <a:solidFill>
                        <a:srgbClr val="330099"/>
                      </a:solidFill>
                      <a:prstDash val="solid"/>
                      <a:round/>
                      <a:headEnd type="none" w="med" len="med"/>
                      <a:tailEnd type="none" w="med" len="med"/>
                    </a:lnL>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ctr" fontAlgn="b"/>
                      <a:r>
                        <a:rPr lang="mr-IN" sz="1100" b="0" i="0" u="none" strike="noStrike" dirty="0">
                          <a:solidFill>
                            <a:schemeClr val="bg1"/>
                          </a:solidFill>
                          <a:effectLst/>
                          <a:latin typeface="Calibri" charset="0"/>
                        </a:rPr>
                        <a:t>44%</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10"/>
                  </a:ext>
                </a:extLst>
              </a:tr>
              <a:tr h="0">
                <a:tc>
                  <a:txBody>
                    <a:bodyPr/>
                    <a:lstStyle/>
                    <a:p>
                      <a:pPr algn="ctr" fontAlgn="b"/>
                      <a:r>
                        <a:rPr lang="is-IS" sz="1100" b="0" i="0" u="none" strike="noStrike" dirty="0">
                          <a:solidFill>
                            <a:srgbClr val="330099"/>
                          </a:solidFill>
                          <a:effectLst/>
                          <a:latin typeface="Calibri" charset="0"/>
                        </a:rPr>
                        <a:t>26</a:t>
                      </a:r>
                    </a:p>
                  </a:txBody>
                  <a:tcPr anchor="ctr">
                    <a:lnR w="12700" cap="flat" cmpd="sng" algn="ctr">
                      <a:solidFill>
                        <a:srgbClr val="330099"/>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noProof="0" dirty="0" err="1">
                          <a:solidFill>
                            <a:srgbClr val="330099"/>
                          </a:solidFill>
                          <a:effectLst/>
                          <a:latin typeface="Calibri" charset="0"/>
                          <a:ea typeface="+mn-ea"/>
                          <a:cs typeface="+mn-cs"/>
                        </a:rPr>
                        <a:t>Rhénanie</a:t>
                      </a:r>
                      <a:r>
                        <a:rPr lang="en-GB" sz="1200" b="0" i="0" u="none" strike="noStrike" kern="1200" noProof="0" dirty="0">
                          <a:solidFill>
                            <a:srgbClr val="330099"/>
                          </a:solidFill>
                          <a:effectLst/>
                          <a:latin typeface="Calibri" charset="0"/>
                          <a:ea typeface="+mn-ea"/>
                          <a:cs typeface="+mn-cs"/>
                        </a:rPr>
                        <a:t>-du-Nord-</a:t>
                      </a:r>
                      <a:r>
                        <a:rPr lang="en-GB" sz="1200" b="0" i="0" u="none" strike="noStrike" kern="1200" noProof="0" dirty="0" err="1">
                          <a:solidFill>
                            <a:srgbClr val="330099"/>
                          </a:solidFill>
                          <a:effectLst/>
                          <a:latin typeface="Calibri" charset="0"/>
                          <a:ea typeface="+mn-ea"/>
                          <a:cs typeface="+mn-cs"/>
                        </a:rPr>
                        <a:t>Westphalie</a:t>
                      </a:r>
                      <a:r>
                        <a:rPr lang="en-GB" sz="1200" b="0" i="0" u="none" strike="noStrike" kern="1200" noProof="0" dirty="0">
                          <a:solidFill>
                            <a:srgbClr val="330099"/>
                          </a:solidFill>
                          <a:effectLst/>
                          <a:latin typeface="Calibri" charset="0"/>
                          <a:ea typeface="+mn-ea"/>
                          <a:cs typeface="+mn-cs"/>
                        </a:rPr>
                        <a:t> </a:t>
                      </a:r>
                      <a:r>
                        <a:rPr lang="en-US" sz="1200" b="0" i="0" u="none" strike="noStrike" kern="1200" noProof="0" dirty="0">
                          <a:solidFill>
                            <a:srgbClr val="330099"/>
                          </a:solidFill>
                          <a:effectLst/>
                          <a:latin typeface="Calibri" charset="0"/>
                          <a:ea typeface="+mn-ea"/>
                          <a:cs typeface="+mn-cs"/>
                        </a:rPr>
                        <a:t>(DE)</a:t>
                      </a:r>
                    </a:p>
                  </a:txBody>
                  <a:tcPr anchor="b">
                    <a:lnL w="12700" cap="flat" cmpd="sng" algn="ctr">
                      <a:solidFill>
                        <a:srgbClr val="330099"/>
                      </a:solidFill>
                      <a:prstDash val="solid"/>
                      <a:round/>
                      <a:headEnd type="none" w="med" len="med"/>
                      <a:tailEnd type="none" w="med" len="med"/>
                    </a:lnL>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ctr" fontAlgn="b"/>
                      <a:r>
                        <a:rPr lang="mr-IN" sz="1100" b="0" i="0" u="none" strike="noStrike" dirty="0">
                          <a:solidFill>
                            <a:schemeClr val="bg1"/>
                          </a:solidFill>
                          <a:effectLst/>
                          <a:latin typeface="Calibri" charset="0"/>
                        </a:rPr>
                        <a:t>43%</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11"/>
                  </a:ext>
                </a:extLst>
              </a:tr>
              <a:tr h="0">
                <a:tc>
                  <a:txBody>
                    <a:bodyPr/>
                    <a:lstStyle/>
                    <a:p>
                      <a:pPr algn="ctr" fontAlgn="b"/>
                      <a:r>
                        <a:rPr lang="is-IS" sz="1100" b="0" i="0" u="none" strike="noStrike" dirty="0">
                          <a:solidFill>
                            <a:srgbClr val="330099"/>
                          </a:solidFill>
                          <a:effectLst/>
                          <a:latin typeface="Calibri" charset="0"/>
                        </a:rPr>
                        <a:t>27</a:t>
                      </a:r>
                    </a:p>
                  </a:txBody>
                  <a:tcPr anchor="ctr">
                    <a:lnR w="12700" cap="flat" cmpd="sng" algn="ctr">
                      <a:solidFill>
                        <a:srgbClr val="330099"/>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err="1">
                          <a:solidFill>
                            <a:srgbClr val="330099"/>
                          </a:solidFill>
                          <a:effectLst/>
                          <a:latin typeface="Calibri" charset="0"/>
                        </a:rPr>
                        <a:t>Norvège</a:t>
                      </a:r>
                      <a:endParaRPr lang="en-US" sz="1200" b="0" i="0" u="none" strike="noStrike" dirty="0">
                        <a:solidFill>
                          <a:srgbClr val="330099"/>
                        </a:solidFill>
                        <a:effectLst/>
                        <a:latin typeface="Calibri" charset="0"/>
                      </a:endParaRPr>
                    </a:p>
                  </a:txBody>
                  <a:tcPr anchor="b">
                    <a:lnL w="12700" cap="flat" cmpd="sng" algn="ctr">
                      <a:solidFill>
                        <a:srgbClr val="330099"/>
                      </a:solidFill>
                      <a:prstDash val="solid"/>
                      <a:round/>
                      <a:headEnd type="none" w="med" len="med"/>
                      <a:tailEnd type="none" w="med" len="med"/>
                    </a:lnL>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ctr" fontAlgn="b"/>
                      <a:r>
                        <a:rPr lang="mr-IN" sz="1100" b="0" i="0" u="none" strike="noStrike" dirty="0">
                          <a:solidFill>
                            <a:schemeClr val="bg1"/>
                          </a:solidFill>
                          <a:effectLst/>
                          <a:latin typeface="Calibri" charset="0"/>
                        </a:rPr>
                        <a:t>42%</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12"/>
                  </a:ext>
                </a:extLst>
              </a:tr>
              <a:tr h="0">
                <a:tc>
                  <a:txBody>
                    <a:bodyPr/>
                    <a:lstStyle/>
                    <a:p>
                      <a:pPr algn="ctr" fontAlgn="b"/>
                      <a:r>
                        <a:rPr lang="is-IS" sz="1100" b="0" i="0" u="none" strike="noStrike" dirty="0">
                          <a:solidFill>
                            <a:srgbClr val="005193"/>
                          </a:solidFill>
                          <a:effectLst/>
                          <a:latin typeface="Calibri" charset="0"/>
                        </a:rPr>
                        <a:t>28</a:t>
                      </a:r>
                    </a:p>
                  </a:txBody>
                  <a:tcPr anchor="ctr">
                    <a:lnR w="12700" cap="flat" cmpd="sng" algn="ctr">
                      <a:solidFill>
                        <a:srgbClr val="004D88"/>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004D88"/>
                      </a:solid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err="1">
                          <a:solidFill>
                            <a:srgbClr val="005193"/>
                          </a:solidFill>
                          <a:effectLst/>
                          <a:latin typeface="Calibri" charset="0"/>
                        </a:rPr>
                        <a:t>Hongrie</a:t>
                      </a:r>
                      <a:endParaRPr lang="en-US" sz="1200" b="0" i="0" u="none" strike="noStrike" dirty="0">
                        <a:solidFill>
                          <a:srgbClr val="005193"/>
                        </a:solidFill>
                        <a:effectLst/>
                        <a:latin typeface="Calibri" charset="0"/>
                      </a:endParaRPr>
                    </a:p>
                  </a:txBody>
                  <a:tcPr anchor="b">
                    <a:lnL w="12700" cap="flat" cmpd="sng" algn="ctr">
                      <a:solidFill>
                        <a:srgbClr val="004D88"/>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004D88"/>
                      </a:solidFill>
                      <a:prstDash val="solid"/>
                      <a:round/>
                      <a:headEnd type="none" w="med" len="med"/>
                      <a:tailEnd type="none" w="med" len="med"/>
                    </a:lnB>
                    <a:solidFill>
                      <a:schemeClr val="bg1">
                        <a:alpha val="10000"/>
                      </a:schemeClr>
                    </a:solidFill>
                  </a:tcPr>
                </a:tc>
                <a:tc>
                  <a:txBody>
                    <a:bodyPr/>
                    <a:lstStyle/>
                    <a:p>
                      <a:pPr algn="ctr" fontAlgn="b"/>
                      <a:r>
                        <a:rPr lang="mr-IN" sz="1100" b="0" i="0" u="none" strike="noStrike" dirty="0">
                          <a:solidFill>
                            <a:schemeClr val="bg1"/>
                          </a:solidFill>
                          <a:effectLst/>
                          <a:latin typeface="Calibri" charset="0"/>
                        </a:rPr>
                        <a:t>39%</a:t>
                      </a:r>
                    </a:p>
                  </a:txBody>
                  <a:tcPr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D88"/>
                    </a:solidFill>
                  </a:tcPr>
                </a:tc>
                <a:extLst>
                  <a:ext uri="{0D108BD9-81ED-4DB2-BD59-A6C34878D82A}">
                    <a16:rowId xmlns:a16="http://schemas.microsoft.com/office/drawing/2014/main" val="10013"/>
                  </a:ext>
                </a:extLst>
              </a:tr>
              <a:tr h="0">
                <a:tc>
                  <a:txBody>
                    <a:bodyPr/>
                    <a:lstStyle/>
                    <a:p>
                      <a:pPr algn="ctr" fontAlgn="b"/>
                      <a:r>
                        <a:rPr lang="is-IS" sz="1100" b="0" i="0" u="none" strike="noStrike" dirty="0">
                          <a:solidFill>
                            <a:srgbClr val="005193"/>
                          </a:solidFill>
                          <a:effectLst/>
                          <a:latin typeface="Calibri" charset="0"/>
                        </a:rPr>
                        <a:t>29</a:t>
                      </a:r>
                    </a:p>
                  </a:txBody>
                  <a:tcPr anchor="ctr">
                    <a:lnR w="12700" cap="flat" cmpd="sng" algn="ctr">
                      <a:solidFill>
                        <a:srgbClr val="004D88"/>
                      </a:solidFill>
                      <a:prstDash val="solid"/>
                      <a:round/>
                      <a:headEnd type="none" w="med" len="med"/>
                      <a:tailEnd type="none" w="med" len="med"/>
                    </a:lnR>
                    <a:lnT w="12700" cap="flat" cmpd="sng" algn="ctr">
                      <a:solidFill>
                        <a:srgbClr val="004D88"/>
                      </a:solidFill>
                      <a:prstDash val="solid"/>
                      <a:round/>
                      <a:headEnd type="none" w="med" len="med"/>
                      <a:tailEnd type="none" w="med" len="med"/>
                    </a:lnT>
                    <a:lnB w="12700" cap="flat" cmpd="sng" algn="ctr">
                      <a:no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a:solidFill>
                            <a:srgbClr val="005193"/>
                          </a:solidFill>
                          <a:effectLst/>
                          <a:latin typeface="Calibri" charset="0"/>
                        </a:rPr>
                        <a:t>Hesse (DE)</a:t>
                      </a:r>
                    </a:p>
                  </a:txBody>
                  <a:tcPr anchor="b">
                    <a:lnL w="12700" cap="flat" cmpd="sng" algn="ctr">
                      <a:solidFill>
                        <a:srgbClr val="004D88"/>
                      </a:solidFill>
                      <a:prstDash val="solid"/>
                      <a:round/>
                      <a:headEnd type="none" w="med" len="med"/>
                      <a:tailEnd type="none" w="med" len="med"/>
                    </a:lnL>
                    <a:lnT w="12700" cap="flat" cmpd="sng" algn="ctr">
                      <a:solidFill>
                        <a:srgbClr val="004D88"/>
                      </a:solidFill>
                      <a:prstDash val="solid"/>
                      <a:round/>
                      <a:headEnd type="none" w="med" len="med"/>
                      <a:tailEnd type="none" w="med" len="med"/>
                    </a:lnT>
                    <a:lnB w="12700" cap="flat" cmpd="sng" algn="ctr">
                      <a:noFill/>
                      <a:prstDash val="solid"/>
                      <a:round/>
                      <a:headEnd type="none" w="med" len="med"/>
                      <a:tailEnd type="none" w="med" len="med"/>
                    </a:lnB>
                    <a:solidFill>
                      <a:schemeClr val="bg1">
                        <a:alpha val="10000"/>
                      </a:schemeClr>
                    </a:solidFill>
                  </a:tcPr>
                </a:tc>
                <a:tc>
                  <a:txBody>
                    <a:bodyPr/>
                    <a:lstStyle/>
                    <a:p>
                      <a:pPr algn="ctr" fontAlgn="b"/>
                      <a:r>
                        <a:rPr lang="mr-IN" sz="1100" b="0" i="0" u="none" strike="noStrike" dirty="0">
                          <a:solidFill>
                            <a:schemeClr val="bg1"/>
                          </a:solidFill>
                          <a:effectLst/>
                          <a:latin typeface="Calibri" charset="0"/>
                        </a:rPr>
                        <a:t>35%</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D88"/>
                    </a:solidFill>
                  </a:tcPr>
                </a:tc>
                <a:extLst>
                  <a:ext uri="{0D108BD9-81ED-4DB2-BD59-A6C34878D82A}">
                    <a16:rowId xmlns:a16="http://schemas.microsoft.com/office/drawing/2014/main" val="10014"/>
                  </a:ext>
                </a:extLst>
              </a:tr>
            </a:tbl>
          </a:graphicData>
        </a:graphic>
      </p:graphicFrame>
      <p:sp>
        <p:nvSpPr>
          <p:cNvPr id="4" name="Content Placeholder 3">
            <a:extLst>
              <a:ext uri="{FF2B5EF4-FFF2-40B4-BE49-F238E27FC236}">
                <a16:creationId xmlns:a16="http://schemas.microsoft.com/office/drawing/2014/main" id="{455382D7-1E9C-4B2E-A516-BC5A8354F0FD}"/>
              </a:ext>
            </a:extLst>
          </p:cNvPr>
          <p:cNvSpPr>
            <a:spLocks noGrp="1"/>
          </p:cNvSpPr>
          <p:nvPr>
            <p:ph sz="quarter" idx="18"/>
          </p:nvPr>
        </p:nvSpPr>
        <p:spPr/>
        <p:txBody>
          <a:bodyPr/>
          <a:lstStyle/>
          <a:p>
            <a:r>
              <a:rPr lang="en-US" dirty="0" err="1">
                <a:latin typeface="Calibri"/>
              </a:rPr>
              <a:t>Autonomie</a:t>
            </a:r>
            <a:r>
              <a:rPr lang="en-US" dirty="0">
                <a:latin typeface="Calibri"/>
              </a:rPr>
              <a:t> financière: </a:t>
            </a:r>
          </a:p>
          <a:p>
            <a:r>
              <a:rPr lang="en-US" dirty="0">
                <a:latin typeface="Calibri"/>
              </a:rPr>
              <a:t>le </a:t>
            </a:r>
            <a:r>
              <a:rPr lang="en-US" dirty="0" err="1">
                <a:latin typeface="Calibri"/>
              </a:rPr>
              <a:t>classement</a:t>
            </a:r>
            <a:endParaRPr lang="en-US" dirty="0"/>
          </a:p>
          <a:p>
            <a:endParaRPr lang="en-BE" dirty="0"/>
          </a:p>
        </p:txBody>
      </p:sp>
      <p:sp>
        <p:nvSpPr>
          <p:cNvPr id="3" name="Text Placeholder 2">
            <a:extLst>
              <a:ext uri="{FF2B5EF4-FFF2-40B4-BE49-F238E27FC236}">
                <a16:creationId xmlns:a16="http://schemas.microsoft.com/office/drawing/2014/main" id="{F4FD0677-433C-4F1A-B65F-013E9DACF76F}"/>
              </a:ext>
            </a:extLst>
          </p:cNvPr>
          <p:cNvSpPr>
            <a:spLocks noGrp="1"/>
          </p:cNvSpPr>
          <p:nvPr>
            <p:ph type="body" idx="1"/>
          </p:nvPr>
        </p:nvSpPr>
        <p:spPr/>
        <p:txBody>
          <a:bodyPr/>
          <a:lstStyle/>
          <a:p>
            <a:endParaRPr lang="en-BE"/>
          </a:p>
        </p:txBody>
      </p:sp>
      <p:sp>
        <p:nvSpPr>
          <p:cNvPr id="2" name="Date Placeholder 1"/>
          <p:cNvSpPr>
            <a:spLocks noGrp="1"/>
          </p:cNvSpPr>
          <p:nvPr>
            <p:ph type="dt" sz="half" idx="4294967295"/>
          </p:nvPr>
        </p:nvSpPr>
        <p:spPr>
          <a:xfrm>
            <a:off x="9448800" y="6492875"/>
            <a:ext cx="2743200" cy="365125"/>
          </a:xfrm>
        </p:spPr>
        <p:txBody>
          <a:bodyPr/>
          <a:lstStyle/>
          <a:p>
            <a:r>
              <a:rPr lang="en-US"/>
              <a:t>29/06/2017</a:t>
            </a:r>
            <a:endParaRPr lang="en-US" dirty="0"/>
          </a:p>
        </p:txBody>
      </p:sp>
      <p:sp>
        <p:nvSpPr>
          <p:cNvPr id="10" name="Text Placeholder 5">
            <a:extLst>
              <a:ext uri="{FF2B5EF4-FFF2-40B4-BE49-F238E27FC236}">
                <a16:creationId xmlns:a16="http://schemas.microsoft.com/office/drawing/2014/main" id="{3DB31B05-0143-4447-B13B-A52EFF5A877C}"/>
              </a:ext>
            </a:extLst>
          </p:cNvPr>
          <p:cNvSpPr>
            <a:spLocks noGrp="1"/>
          </p:cNvSpPr>
          <p:nvPr>
            <p:ph type="body" sz="quarter" idx="23"/>
          </p:nvPr>
        </p:nvSpPr>
        <p:spPr>
          <a:xfrm>
            <a:off x="347908" y="5839887"/>
            <a:ext cx="2867025" cy="831850"/>
          </a:xfrm>
        </p:spPr>
        <p:txBody>
          <a:bodyPr/>
          <a:lstStyle/>
          <a:p>
            <a:r>
              <a:rPr lang="fr-FR" dirty="0"/>
              <a:t>S</a:t>
            </a:r>
            <a:r>
              <a:rPr lang="en-BE" dirty="0"/>
              <a:t>o</a:t>
            </a:r>
            <a:r>
              <a:rPr lang="fr-FR" dirty="0"/>
              <a:t>u</a:t>
            </a:r>
            <a:r>
              <a:rPr lang="en-BE" dirty="0"/>
              <a:t>r</a:t>
            </a:r>
            <a:r>
              <a:rPr lang="fr-FR" dirty="0"/>
              <a:t>c</a:t>
            </a:r>
            <a:r>
              <a:rPr lang="en-BE" dirty="0"/>
              <a:t>e: </a:t>
            </a:r>
            <a:r>
              <a:rPr lang="en-BE" dirty="0" err="1"/>
              <a:t>Unive</a:t>
            </a:r>
            <a:r>
              <a:rPr lang="fr-FR" dirty="0"/>
              <a:t>r</a:t>
            </a:r>
            <a:r>
              <a:rPr lang="en-BE" dirty="0"/>
              <a:t>s</a:t>
            </a:r>
            <a:r>
              <a:rPr lang="fr-FR" dirty="0"/>
              <a:t>i</a:t>
            </a:r>
            <a:r>
              <a:rPr lang="en-BE" dirty="0"/>
              <a:t>t</a:t>
            </a:r>
            <a:r>
              <a:rPr lang="fr-FR" dirty="0"/>
              <a:t>y</a:t>
            </a:r>
            <a:r>
              <a:rPr lang="en-BE" dirty="0"/>
              <a:t> </a:t>
            </a:r>
            <a:r>
              <a:rPr lang="fr-FR" dirty="0"/>
              <a:t>A</a:t>
            </a:r>
            <a:r>
              <a:rPr lang="en-BE" dirty="0"/>
              <a:t>u</a:t>
            </a:r>
            <a:r>
              <a:rPr lang="fr-FR" dirty="0"/>
              <a:t>t</a:t>
            </a:r>
            <a:r>
              <a:rPr lang="en-BE" dirty="0"/>
              <a:t>o</a:t>
            </a:r>
            <a:r>
              <a:rPr lang="fr-FR" dirty="0"/>
              <a:t>n</a:t>
            </a:r>
            <a:r>
              <a:rPr lang="en-BE" dirty="0"/>
              <a:t>o</a:t>
            </a:r>
            <a:r>
              <a:rPr lang="fr-FR" dirty="0"/>
              <a:t>m</a:t>
            </a:r>
            <a:r>
              <a:rPr lang="en-BE" dirty="0"/>
              <a:t>y </a:t>
            </a:r>
            <a:r>
              <a:rPr lang="fr-FR" dirty="0"/>
              <a:t>i</a:t>
            </a:r>
            <a:r>
              <a:rPr lang="en-BE" dirty="0"/>
              <a:t>n </a:t>
            </a:r>
            <a:r>
              <a:rPr lang="fr-FR" dirty="0"/>
              <a:t>E</a:t>
            </a:r>
            <a:r>
              <a:rPr lang="en-BE" dirty="0"/>
              <a:t>u</a:t>
            </a:r>
            <a:r>
              <a:rPr lang="fr-FR" dirty="0"/>
              <a:t>r</a:t>
            </a:r>
            <a:r>
              <a:rPr lang="en-BE" dirty="0"/>
              <a:t>o</a:t>
            </a:r>
            <a:r>
              <a:rPr lang="fr-FR" dirty="0"/>
              <a:t>p</a:t>
            </a:r>
            <a:r>
              <a:rPr lang="en-BE" dirty="0"/>
              <a:t>e </a:t>
            </a:r>
            <a:r>
              <a:rPr lang="fr-FR" dirty="0"/>
              <a:t>I</a:t>
            </a:r>
            <a:r>
              <a:rPr lang="en-BE" dirty="0"/>
              <a:t>I</a:t>
            </a:r>
            <a:r>
              <a:rPr lang="fr-FR" dirty="0"/>
              <a:t>I</a:t>
            </a:r>
            <a:r>
              <a:rPr lang="en-BE" dirty="0"/>
              <a:t>: </a:t>
            </a:r>
            <a:r>
              <a:rPr lang="fr-FR" dirty="0"/>
              <a:t>T</a:t>
            </a:r>
            <a:r>
              <a:rPr lang="en-BE" dirty="0"/>
              <a:t>h</a:t>
            </a:r>
            <a:r>
              <a:rPr lang="fr-FR" dirty="0"/>
              <a:t>e</a:t>
            </a:r>
            <a:r>
              <a:rPr lang="en-BE" dirty="0"/>
              <a:t> </a:t>
            </a:r>
            <a:r>
              <a:rPr lang="fr-FR" dirty="0"/>
              <a:t>S</a:t>
            </a:r>
            <a:r>
              <a:rPr lang="en-BE" dirty="0"/>
              <a:t>c</a:t>
            </a:r>
            <a:r>
              <a:rPr lang="fr-FR" dirty="0"/>
              <a:t>o</a:t>
            </a:r>
            <a:r>
              <a:rPr lang="en-BE" dirty="0"/>
              <a:t>r</a:t>
            </a:r>
            <a:r>
              <a:rPr lang="fr-FR" dirty="0"/>
              <a:t>e</a:t>
            </a:r>
            <a:r>
              <a:rPr lang="en-BE" dirty="0"/>
              <a:t>c</a:t>
            </a:r>
            <a:r>
              <a:rPr lang="fr-FR" dirty="0"/>
              <a:t>a</a:t>
            </a:r>
            <a:r>
              <a:rPr lang="en-BE" dirty="0"/>
              <a:t>r</a:t>
            </a:r>
            <a:r>
              <a:rPr lang="fr-FR" dirty="0"/>
              <a:t>d</a:t>
            </a:r>
            <a:r>
              <a:rPr lang="en-BE" dirty="0"/>
              <a:t> 2017</a:t>
            </a:r>
          </a:p>
        </p:txBody>
      </p:sp>
    </p:spTree>
    <p:extLst>
      <p:ext uri="{BB962C8B-B14F-4D97-AF65-F5344CB8AC3E}">
        <p14:creationId xmlns:p14="http://schemas.microsoft.com/office/powerpoint/2010/main" val="1472946707"/>
      </p:ext>
    </p:extLst>
  </p:cSld>
  <p:clrMapOvr>
    <a:masterClrMapping/>
  </p:clrMapOvr>
  <mc:AlternateContent xmlns:mc="http://schemas.openxmlformats.org/markup-compatibility/2006" xmlns:p14="http://schemas.microsoft.com/office/powerpoint/2010/main">
    <mc:Choice Requires="p14">
      <p:transition spd="slow" p14:dur="2000" advTm="16031"/>
    </mc:Choice>
    <mc:Fallback xmlns="">
      <p:transition spd="slow" advTm="16031"/>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0" y="1198650"/>
            <a:ext cx="4447032" cy="4379976"/>
          </a:xfrm>
          <a:prstGeom prst="rect">
            <a:avLst/>
          </a:prstGeom>
        </p:spPr>
      </p:pic>
      <p:sp>
        <p:nvSpPr>
          <p:cNvPr id="13" name="TextBox 12"/>
          <p:cNvSpPr txBox="1"/>
          <p:nvPr/>
        </p:nvSpPr>
        <p:spPr>
          <a:xfrm>
            <a:off x="927296" y="4729821"/>
            <a:ext cx="2654104" cy="1384995"/>
          </a:xfrm>
          <a:prstGeom prst="rect">
            <a:avLst/>
          </a:prstGeom>
          <a:noFill/>
        </p:spPr>
        <p:txBody>
          <a:bodyPr wrap="square" rtlCol="0">
            <a:spAutoFit/>
          </a:bodyPr>
          <a:lstStyle/>
          <a:p>
            <a:r>
              <a:rPr lang="en-US" sz="1400" dirty="0">
                <a:solidFill>
                  <a:srgbClr val="004D88"/>
                </a:solidFill>
              </a:rPr>
              <a:t>Pas de restrictions </a:t>
            </a:r>
            <a:r>
              <a:rPr lang="en-US" sz="1400" dirty="0" err="1">
                <a:solidFill>
                  <a:srgbClr val="004D88"/>
                </a:solidFill>
              </a:rPr>
              <a:t>spécifiques</a:t>
            </a:r>
            <a:r>
              <a:rPr lang="en-US" sz="1400" dirty="0">
                <a:solidFill>
                  <a:srgbClr val="004D88"/>
                </a:solidFill>
              </a:rPr>
              <a:t> à la </a:t>
            </a:r>
            <a:r>
              <a:rPr lang="en-US" sz="1400" dirty="0" err="1">
                <a:solidFill>
                  <a:srgbClr val="004D88"/>
                </a:solidFill>
              </a:rPr>
              <a:t>vente</a:t>
            </a:r>
            <a:r>
              <a:rPr lang="en-US" sz="1400" dirty="0">
                <a:solidFill>
                  <a:srgbClr val="004D88"/>
                </a:solidFill>
              </a:rPr>
              <a:t> de </a:t>
            </a:r>
            <a:r>
              <a:rPr lang="en-US" sz="1400" dirty="0" err="1">
                <a:solidFill>
                  <a:srgbClr val="004D88"/>
                </a:solidFill>
              </a:rPr>
              <a:t>biens</a:t>
            </a:r>
            <a:r>
              <a:rPr lang="en-US" sz="1400" dirty="0">
                <a:solidFill>
                  <a:srgbClr val="004D88"/>
                </a:solidFill>
              </a:rPr>
              <a:t> </a:t>
            </a:r>
            <a:r>
              <a:rPr lang="en-US" sz="1400" dirty="0" err="1">
                <a:solidFill>
                  <a:srgbClr val="004D88"/>
                </a:solidFill>
              </a:rPr>
              <a:t>immobiliers</a:t>
            </a:r>
            <a:endParaRPr lang="en-US" sz="1400" dirty="0">
              <a:solidFill>
                <a:srgbClr val="004D88"/>
              </a:solidFill>
            </a:endParaRPr>
          </a:p>
          <a:p>
            <a:r>
              <a:rPr lang="en-US" sz="1400" i="1" dirty="0">
                <a:solidFill>
                  <a:srgbClr val="004D88"/>
                </a:solidFill>
              </a:rPr>
              <a:t>AT, DK, EE, ES, IT, NL, SK, UK</a:t>
            </a:r>
          </a:p>
          <a:p>
            <a:endParaRPr lang="en-US" sz="1400" i="1" dirty="0">
              <a:solidFill>
                <a:srgbClr val="004D88"/>
              </a:solidFill>
            </a:endParaRPr>
          </a:p>
          <a:p>
            <a:r>
              <a:rPr lang="en-US" sz="1400" dirty="0" err="1">
                <a:solidFill>
                  <a:srgbClr val="004D88"/>
                </a:solidFill>
              </a:rPr>
              <a:t>Autorisation</a:t>
            </a:r>
            <a:r>
              <a:rPr lang="en-US" sz="1400" dirty="0">
                <a:solidFill>
                  <a:srgbClr val="004D88"/>
                </a:solidFill>
              </a:rPr>
              <a:t> </a:t>
            </a:r>
            <a:r>
              <a:rPr lang="en-US" sz="1400" dirty="0" err="1">
                <a:solidFill>
                  <a:srgbClr val="004D88"/>
                </a:solidFill>
              </a:rPr>
              <a:t>nécessaire</a:t>
            </a:r>
            <a:r>
              <a:rPr lang="en-US" sz="1400" dirty="0">
                <a:solidFill>
                  <a:srgbClr val="004D88"/>
                </a:solidFill>
              </a:rPr>
              <a:t> à la </a:t>
            </a:r>
            <a:r>
              <a:rPr lang="en-US" sz="1400" dirty="0" err="1">
                <a:solidFill>
                  <a:srgbClr val="004D88"/>
                </a:solidFill>
              </a:rPr>
              <a:t>vente</a:t>
            </a:r>
            <a:endParaRPr lang="en-US" sz="1400" dirty="0">
              <a:solidFill>
                <a:srgbClr val="004D88"/>
              </a:solidFill>
            </a:endParaRPr>
          </a:p>
          <a:p>
            <a:r>
              <a:rPr lang="en-US" sz="1400" i="1" dirty="0">
                <a:solidFill>
                  <a:srgbClr val="004D88"/>
                </a:solidFill>
              </a:rPr>
              <a:t>CH, HR, IS, LU, NO, SI</a:t>
            </a:r>
          </a:p>
        </p:txBody>
      </p:sp>
      <p:sp>
        <p:nvSpPr>
          <p:cNvPr id="14" name="Rectangle 13"/>
          <p:cNvSpPr/>
          <p:nvPr/>
        </p:nvSpPr>
        <p:spPr>
          <a:xfrm>
            <a:off x="591008" y="4798787"/>
            <a:ext cx="297881" cy="297881"/>
          </a:xfrm>
          <a:prstGeom prst="rect">
            <a:avLst/>
          </a:prstGeom>
          <a:solidFill>
            <a:srgbClr val="F05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98202" y="5694038"/>
            <a:ext cx="297881" cy="297881"/>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133085" y="4729821"/>
            <a:ext cx="2873505" cy="1384995"/>
          </a:xfrm>
          <a:prstGeom prst="rect">
            <a:avLst/>
          </a:prstGeom>
          <a:noFill/>
        </p:spPr>
        <p:txBody>
          <a:bodyPr wrap="square" rtlCol="0">
            <a:spAutoFit/>
          </a:bodyPr>
          <a:lstStyle/>
          <a:p>
            <a:r>
              <a:rPr lang="en-US" sz="1400" dirty="0" err="1">
                <a:solidFill>
                  <a:srgbClr val="004D88"/>
                </a:solidFill>
              </a:rPr>
              <a:t>Autres</a:t>
            </a:r>
            <a:r>
              <a:rPr lang="en-US" sz="1400" dirty="0">
                <a:solidFill>
                  <a:srgbClr val="004D88"/>
                </a:solidFill>
              </a:rPr>
              <a:t> restrictions à la </a:t>
            </a:r>
            <a:r>
              <a:rPr lang="en-US" sz="1400" dirty="0" err="1">
                <a:solidFill>
                  <a:srgbClr val="004D88"/>
                </a:solidFill>
              </a:rPr>
              <a:t>vente</a:t>
            </a:r>
            <a:endParaRPr lang="en-US" sz="1400" dirty="0">
              <a:solidFill>
                <a:srgbClr val="004D88"/>
              </a:solidFill>
            </a:endParaRPr>
          </a:p>
          <a:p>
            <a:r>
              <a:rPr lang="en-US" sz="1400" i="1" dirty="0">
                <a:solidFill>
                  <a:srgbClr val="004D88"/>
                </a:solidFill>
              </a:rPr>
              <a:t>BE-FL, BE-FR, FI, FR, IE, LV, PL, PT</a:t>
            </a:r>
          </a:p>
          <a:p>
            <a:endParaRPr lang="en-US" sz="1400" i="1" dirty="0">
              <a:solidFill>
                <a:srgbClr val="004D88"/>
              </a:solidFill>
            </a:endParaRPr>
          </a:p>
          <a:p>
            <a:r>
              <a:rPr lang="en-US" sz="1400" dirty="0">
                <a:solidFill>
                  <a:srgbClr val="004D88"/>
                </a:solidFill>
              </a:rPr>
              <a:t>NA – </a:t>
            </a:r>
            <a:r>
              <a:rPr lang="en-US" sz="1400" dirty="0" err="1">
                <a:solidFill>
                  <a:srgbClr val="004D88"/>
                </a:solidFill>
              </a:rPr>
              <a:t>propriété</a:t>
            </a:r>
            <a:r>
              <a:rPr lang="en-US" sz="1400" dirty="0">
                <a:solidFill>
                  <a:srgbClr val="004D88"/>
                </a:solidFill>
              </a:rPr>
              <a:t> de </a:t>
            </a:r>
            <a:r>
              <a:rPr lang="en-US" sz="1400" dirty="0" err="1">
                <a:solidFill>
                  <a:srgbClr val="004D88"/>
                </a:solidFill>
              </a:rPr>
              <a:t>l’état</a:t>
            </a:r>
            <a:endParaRPr lang="en-US" sz="1400" dirty="0">
              <a:solidFill>
                <a:srgbClr val="004D88"/>
              </a:solidFill>
            </a:endParaRPr>
          </a:p>
          <a:p>
            <a:r>
              <a:rPr lang="mr-IN" sz="1400" i="1" dirty="0">
                <a:solidFill>
                  <a:srgbClr val="004D88"/>
                </a:solidFill>
              </a:rPr>
              <a:t>BB (DE), HE (DE), NRW (DE), HU, LT, RS, SE</a:t>
            </a:r>
            <a:endParaRPr lang="en-US" sz="1400" i="1" dirty="0">
              <a:solidFill>
                <a:srgbClr val="004D88"/>
              </a:solidFill>
            </a:endParaRPr>
          </a:p>
        </p:txBody>
      </p:sp>
      <p:sp>
        <p:nvSpPr>
          <p:cNvPr id="17" name="Rectangle 16"/>
          <p:cNvSpPr/>
          <p:nvPr/>
        </p:nvSpPr>
        <p:spPr>
          <a:xfrm>
            <a:off x="3809497" y="4798787"/>
            <a:ext cx="297881" cy="297881"/>
          </a:xfrm>
          <a:prstGeom prst="rect">
            <a:avLst/>
          </a:prstGeom>
          <a:solidFill>
            <a:srgbClr val="33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822350" y="5685291"/>
            <a:ext cx="297881" cy="297881"/>
          </a:xfrm>
          <a:prstGeom prst="rect">
            <a:avLst/>
          </a:prstGeom>
          <a:solidFill>
            <a:srgbClr val="004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E92CEB-E6EF-4504-99DD-F8E095CD87A1}"/>
              </a:ext>
            </a:extLst>
          </p:cNvPr>
          <p:cNvSpPr>
            <a:spLocks noGrp="1"/>
          </p:cNvSpPr>
          <p:nvPr>
            <p:ph sz="quarter" idx="18"/>
          </p:nvPr>
        </p:nvSpPr>
        <p:spPr>
          <a:xfrm>
            <a:off x="764310" y="1324161"/>
            <a:ext cx="2980075" cy="3031898"/>
          </a:xfrm>
        </p:spPr>
        <p:txBody>
          <a:bodyPr>
            <a:normAutofit fontScale="92500" lnSpcReduction="10000"/>
          </a:bodyPr>
          <a:lstStyle/>
          <a:p>
            <a:r>
              <a:rPr lang="en-US" sz="3600" dirty="0" err="1">
                <a:latin typeface="Calibri"/>
              </a:rPr>
              <a:t>Valorisation</a:t>
            </a:r>
            <a:r>
              <a:rPr lang="en-US" sz="3600" dirty="0">
                <a:latin typeface="Calibri"/>
              </a:rPr>
              <a:t> des </a:t>
            </a:r>
            <a:r>
              <a:rPr lang="en-US" sz="3600" dirty="0" err="1">
                <a:latin typeface="Calibri"/>
              </a:rPr>
              <a:t>biens</a:t>
            </a:r>
            <a:r>
              <a:rPr lang="en-US" sz="3600" dirty="0">
                <a:latin typeface="Calibri"/>
              </a:rPr>
              <a:t> </a:t>
            </a:r>
            <a:r>
              <a:rPr lang="en-US" sz="3600" dirty="0" err="1">
                <a:latin typeface="Calibri"/>
              </a:rPr>
              <a:t>immobiliers</a:t>
            </a:r>
            <a:r>
              <a:rPr lang="en-US" sz="3600" dirty="0">
                <a:latin typeface="Calibri"/>
              </a:rPr>
              <a:t>: </a:t>
            </a:r>
          </a:p>
          <a:p>
            <a:endParaRPr lang="en-US" dirty="0">
              <a:latin typeface="Calibri"/>
            </a:endParaRPr>
          </a:p>
          <a:p>
            <a:r>
              <a:rPr lang="en-BE" sz="3200" dirty="0">
                <a:latin typeface="Calibri Light" panose="020F0302020204030204" pitchFamily="34" charset="0"/>
              </a:rPr>
              <a:t>F</a:t>
            </a:r>
            <a:r>
              <a:rPr lang="fr-FR" sz="3200" dirty="0">
                <a:latin typeface="Calibri Light" panose="020F0302020204030204" pitchFamily="34" charset="0"/>
              </a:rPr>
              <a:t>r</a:t>
            </a:r>
            <a:r>
              <a:rPr lang="en-BE" sz="3200" dirty="0">
                <a:latin typeface="Calibri Light" panose="020F0302020204030204" pitchFamily="34" charset="0"/>
              </a:rPr>
              <a:t>é</a:t>
            </a:r>
            <a:r>
              <a:rPr lang="fr-FR" sz="3200" dirty="0">
                <a:latin typeface="Calibri Light" panose="020F0302020204030204" pitchFamily="34" charset="0"/>
              </a:rPr>
              <a:t>q</a:t>
            </a:r>
            <a:r>
              <a:rPr lang="en-BE" sz="3200" dirty="0">
                <a:latin typeface="Calibri Light" panose="020F0302020204030204" pitchFamily="34" charset="0"/>
              </a:rPr>
              <a:t>u</a:t>
            </a:r>
            <a:r>
              <a:rPr lang="fr-FR" sz="3200" dirty="0">
                <a:latin typeface="Calibri Light" panose="020F0302020204030204" pitchFamily="34" charset="0"/>
              </a:rPr>
              <a:t>e</a:t>
            </a:r>
            <a:r>
              <a:rPr lang="en-BE" sz="3200" dirty="0">
                <a:latin typeface="Calibri Light" panose="020F0302020204030204" pitchFamily="34" charset="0"/>
              </a:rPr>
              <a:t>n</a:t>
            </a:r>
            <a:r>
              <a:rPr lang="fr-FR" sz="3200" dirty="0">
                <a:latin typeface="Calibri Light" panose="020F0302020204030204" pitchFamily="34" charset="0"/>
              </a:rPr>
              <a:t>t</a:t>
            </a:r>
            <a:r>
              <a:rPr lang="en-BE" sz="3200" dirty="0">
                <a:latin typeface="Calibri Light" panose="020F0302020204030204" pitchFamily="34" charset="0"/>
              </a:rPr>
              <a:t>e</a:t>
            </a:r>
            <a:r>
              <a:rPr lang="fr-FR" sz="3200" dirty="0">
                <a:latin typeface="Calibri Light" panose="020F0302020204030204" pitchFamily="34" charset="0"/>
              </a:rPr>
              <a:t>s</a:t>
            </a:r>
            <a:r>
              <a:rPr lang="en-BE" sz="3200" dirty="0">
                <a:latin typeface="Calibri Light" panose="020F0302020204030204" pitchFamily="34" charset="0"/>
              </a:rPr>
              <a:t> </a:t>
            </a:r>
            <a:r>
              <a:rPr lang="en-US" sz="3200" dirty="0">
                <a:latin typeface="Calibri Light" panose="020F0302020204030204" pitchFamily="34" charset="0"/>
              </a:rPr>
              <a:t>restrictions à la vente</a:t>
            </a:r>
          </a:p>
          <a:p>
            <a:endParaRPr lang="en-BE" dirty="0"/>
          </a:p>
        </p:txBody>
      </p:sp>
      <p:sp>
        <p:nvSpPr>
          <p:cNvPr id="2" name="Text Placeholder 1">
            <a:extLst>
              <a:ext uri="{FF2B5EF4-FFF2-40B4-BE49-F238E27FC236}">
                <a16:creationId xmlns:a16="http://schemas.microsoft.com/office/drawing/2014/main" id="{36D20BB0-7C75-43BB-9903-0811356B1A23}"/>
              </a:ext>
            </a:extLst>
          </p:cNvPr>
          <p:cNvSpPr>
            <a:spLocks noGrp="1"/>
          </p:cNvSpPr>
          <p:nvPr>
            <p:ph type="body" idx="1"/>
          </p:nvPr>
        </p:nvSpPr>
        <p:spPr/>
        <p:txBody>
          <a:bodyPr/>
          <a:lstStyle/>
          <a:p>
            <a:endParaRPr lang="en-BE"/>
          </a:p>
        </p:txBody>
      </p:sp>
      <p:sp>
        <p:nvSpPr>
          <p:cNvPr id="20" name="Text Placeholder 5">
            <a:extLst>
              <a:ext uri="{FF2B5EF4-FFF2-40B4-BE49-F238E27FC236}">
                <a16:creationId xmlns:a16="http://schemas.microsoft.com/office/drawing/2014/main" id="{47C9EC50-6D5C-481C-8403-667DBB106A4C}"/>
              </a:ext>
            </a:extLst>
          </p:cNvPr>
          <p:cNvSpPr>
            <a:spLocks noGrp="1"/>
          </p:cNvSpPr>
          <p:nvPr>
            <p:ph type="body" sz="quarter" idx="23"/>
          </p:nvPr>
        </p:nvSpPr>
        <p:spPr>
          <a:xfrm>
            <a:off x="7006590" y="6130572"/>
            <a:ext cx="2867025" cy="831850"/>
          </a:xfrm>
        </p:spPr>
        <p:txBody>
          <a:bodyPr/>
          <a:lstStyle/>
          <a:p>
            <a:r>
              <a:rPr lang="fr-FR" dirty="0"/>
              <a:t>S</a:t>
            </a:r>
            <a:r>
              <a:rPr lang="en-BE" dirty="0"/>
              <a:t>o</a:t>
            </a:r>
            <a:r>
              <a:rPr lang="fr-FR" dirty="0"/>
              <a:t>u</a:t>
            </a:r>
            <a:r>
              <a:rPr lang="en-BE" dirty="0"/>
              <a:t>r</a:t>
            </a:r>
            <a:r>
              <a:rPr lang="fr-FR" dirty="0"/>
              <a:t>c</a:t>
            </a:r>
            <a:r>
              <a:rPr lang="en-BE" dirty="0"/>
              <a:t>e: </a:t>
            </a:r>
            <a:r>
              <a:rPr lang="en-BE" dirty="0" err="1"/>
              <a:t>Unive</a:t>
            </a:r>
            <a:r>
              <a:rPr lang="fr-FR" dirty="0"/>
              <a:t>r</a:t>
            </a:r>
            <a:r>
              <a:rPr lang="en-BE" dirty="0"/>
              <a:t>s</a:t>
            </a:r>
            <a:r>
              <a:rPr lang="fr-FR" dirty="0"/>
              <a:t>i</a:t>
            </a:r>
            <a:r>
              <a:rPr lang="en-BE" dirty="0"/>
              <a:t>t</a:t>
            </a:r>
            <a:r>
              <a:rPr lang="fr-FR" dirty="0"/>
              <a:t>y</a:t>
            </a:r>
            <a:r>
              <a:rPr lang="en-BE" dirty="0"/>
              <a:t> </a:t>
            </a:r>
            <a:r>
              <a:rPr lang="fr-FR" dirty="0"/>
              <a:t>A</a:t>
            </a:r>
            <a:r>
              <a:rPr lang="en-BE" dirty="0"/>
              <a:t>u</a:t>
            </a:r>
            <a:r>
              <a:rPr lang="fr-FR" dirty="0"/>
              <a:t>t</a:t>
            </a:r>
            <a:r>
              <a:rPr lang="en-BE" dirty="0"/>
              <a:t>o</a:t>
            </a:r>
            <a:r>
              <a:rPr lang="fr-FR" dirty="0"/>
              <a:t>n</a:t>
            </a:r>
            <a:r>
              <a:rPr lang="en-BE" dirty="0"/>
              <a:t>o</a:t>
            </a:r>
            <a:r>
              <a:rPr lang="fr-FR" dirty="0"/>
              <a:t>m</a:t>
            </a:r>
            <a:r>
              <a:rPr lang="en-BE" dirty="0"/>
              <a:t>y </a:t>
            </a:r>
            <a:r>
              <a:rPr lang="fr-FR" dirty="0"/>
              <a:t>i</a:t>
            </a:r>
            <a:r>
              <a:rPr lang="en-BE" dirty="0"/>
              <a:t>n </a:t>
            </a:r>
            <a:r>
              <a:rPr lang="fr-FR" dirty="0"/>
              <a:t>E</a:t>
            </a:r>
            <a:r>
              <a:rPr lang="en-BE" dirty="0"/>
              <a:t>u</a:t>
            </a:r>
            <a:r>
              <a:rPr lang="fr-FR" dirty="0"/>
              <a:t>r</a:t>
            </a:r>
            <a:r>
              <a:rPr lang="en-BE" dirty="0"/>
              <a:t>o</a:t>
            </a:r>
            <a:r>
              <a:rPr lang="fr-FR" dirty="0"/>
              <a:t>p</a:t>
            </a:r>
            <a:r>
              <a:rPr lang="en-BE" dirty="0"/>
              <a:t>e </a:t>
            </a:r>
            <a:r>
              <a:rPr lang="fr-FR" dirty="0"/>
              <a:t>I</a:t>
            </a:r>
            <a:r>
              <a:rPr lang="en-BE" dirty="0"/>
              <a:t>I</a:t>
            </a:r>
            <a:r>
              <a:rPr lang="fr-FR" dirty="0"/>
              <a:t>I</a:t>
            </a:r>
            <a:r>
              <a:rPr lang="en-BE" dirty="0"/>
              <a:t>: </a:t>
            </a:r>
            <a:r>
              <a:rPr lang="fr-FR" dirty="0"/>
              <a:t>T</a:t>
            </a:r>
            <a:r>
              <a:rPr lang="en-BE" dirty="0"/>
              <a:t>h</a:t>
            </a:r>
            <a:r>
              <a:rPr lang="fr-FR" dirty="0"/>
              <a:t>e</a:t>
            </a:r>
            <a:r>
              <a:rPr lang="en-BE" dirty="0"/>
              <a:t> </a:t>
            </a:r>
            <a:r>
              <a:rPr lang="fr-FR" dirty="0"/>
              <a:t>S</a:t>
            </a:r>
            <a:r>
              <a:rPr lang="en-BE" dirty="0"/>
              <a:t>c</a:t>
            </a:r>
            <a:r>
              <a:rPr lang="fr-FR" dirty="0"/>
              <a:t>o</a:t>
            </a:r>
            <a:r>
              <a:rPr lang="en-BE" dirty="0"/>
              <a:t>r</a:t>
            </a:r>
            <a:r>
              <a:rPr lang="fr-FR" dirty="0"/>
              <a:t>e</a:t>
            </a:r>
            <a:r>
              <a:rPr lang="en-BE" dirty="0"/>
              <a:t>c</a:t>
            </a:r>
            <a:r>
              <a:rPr lang="fr-FR" dirty="0"/>
              <a:t>a</a:t>
            </a:r>
            <a:r>
              <a:rPr lang="en-BE" dirty="0"/>
              <a:t>r</a:t>
            </a:r>
            <a:r>
              <a:rPr lang="fr-FR" dirty="0"/>
              <a:t>d</a:t>
            </a:r>
            <a:r>
              <a:rPr lang="en-BE" dirty="0"/>
              <a:t> 2017</a:t>
            </a:r>
          </a:p>
        </p:txBody>
      </p:sp>
    </p:spTree>
    <p:extLst>
      <p:ext uri="{BB962C8B-B14F-4D97-AF65-F5344CB8AC3E}">
        <p14:creationId xmlns:p14="http://schemas.microsoft.com/office/powerpoint/2010/main" val="3908871864"/>
      </p:ext>
    </p:extLst>
  </p:cSld>
  <p:clrMapOvr>
    <a:masterClrMapping/>
  </p:clrMapOvr>
  <mc:AlternateContent xmlns:mc="http://schemas.openxmlformats.org/markup-compatibility/2006" xmlns:p14="http://schemas.microsoft.com/office/powerpoint/2010/main">
    <mc:Choice Requires="p14">
      <p:transition spd="slow" p14:dur="2000" advTm="11242"/>
    </mc:Choice>
    <mc:Fallback xmlns="">
      <p:transition spd="slow" advTm="11242"/>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9016" y="0"/>
            <a:ext cx="9142984" cy="6858000"/>
          </a:xfrm>
          <a:prstGeom prst="rect">
            <a:avLst/>
          </a:prstGeom>
        </p:spPr>
      </p:pic>
      <p:sp>
        <p:nvSpPr>
          <p:cNvPr id="3" name="Content Placeholder 2">
            <a:extLst>
              <a:ext uri="{FF2B5EF4-FFF2-40B4-BE49-F238E27FC236}">
                <a16:creationId xmlns:a16="http://schemas.microsoft.com/office/drawing/2014/main" id="{15666D29-F92A-44DC-965E-DB0C4F42F4B7}"/>
              </a:ext>
            </a:extLst>
          </p:cNvPr>
          <p:cNvSpPr>
            <a:spLocks noGrp="1"/>
          </p:cNvSpPr>
          <p:nvPr>
            <p:ph sz="quarter" idx="18"/>
          </p:nvPr>
        </p:nvSpPr>
        <p:spPr>
          <a:xfrm>
            <a:off x="723161" y="1152727"/>
            <a:ext cx="2980075" cy="3031898"/>
          </a:xfrm>
        </p:spPr>
        <p:txBody>
          <a:bodyPr>
            <a:normAutofit fontScale="85000" lnSpcReduction="20000"/>
          </a:bodyPr>
          <a:lstStyle/>
          <a:p>
            <a:r>
              <a:rPr lang="en-US" sz="3200" dirty="0">
                <a:latin typeface="Calibri"/>
              </a:rPr>
              <a:t>Droits de </a:t>
            </a:r>
            <a:r>
              <a:rPr lang="en-US" sz="3200" dirty="0" err="1">
                <a:latin typeface="Calibri"/>
              </a:rPr>
              <a:t>scolarité</a:t>
            </a:r>
            <a:r>
              <a:rPr lang="en-US" sz="3200" dirty="0">
                <a:latin typeface="Calibri"/>
              </a:rPr>
              <a:t> pour </a:t>
            </a:r>
            <a:r>
              <a:rPr lang="en-US" sz="3200" dirty="0" err="1">
                <a:latin typeface="Calibri"/>
              </a:rPr>
              <a:t>étudiants</a:t>
            </a:r>
            <a:r>
              <a:rPr lang="en-US" sz="3200" dirty="0">
                <a:latin typeface="Calibri"/>
              </a:rPr>
              <a:t> </a:t>
            </a:r>
            <a:r>
              <a:rPr lang="en-US" sz="3200" dirty="0" err="1">
                <a:latin typeface="Calibri"/>
              </a:rPr>
              <a:t>nationaux</a:t>
            </a:r>
            <a:r>
              <a:rPr lang="en-US" sz="3200" dirty="0">
                <a:latin typeface="Calibri"/>
              </a:rPr>
              <a:t>/UE </a:t>
            </a:r>
            <a:r>
              <a:rPr lang="en-US" sz="3200" dirty="0" err="1">
                <a:latin typeface="Calibri"/>
              </a:rPr>
              <a:t>en</a:t>
            </a:r>
            <a:r>
              <a:rPr lang="en-US" sz="3200" dirty="0">
                <a:latin typeface="Calibri"/>
              </a:rPr>
              <a:t> 1er cycle:</a:t>
            </a:r>
          </a:p>
          <a:p>
            <a:endParaRPr lang="en-US" dirty="0">
              <a:latin typeface="Calibri"/>
            </a:endParaRPr>
          </a:p>
          <a:p>
            <a:pPr marL="342900" indent="-342900">
              <a:buFont typeface="Arial" panose="020B0604020202020204" pitchFamily="34" charset="0"/>
              <a:buChar char="•"/>
            </a:pPr>
            <a:r>
              <a:rPr lang="en-US" sz="2800" dirty="0">
                <a:latin typeface="Calibri Light" panose="020F0302020204030204" pitchFamily="34" charset="0"/>
              </a:rPr>
              <a:t>Un </a:t>
            </a:r>
            <a:r>
              <a:rPr lang="en-US" sz="2800" dirty="0" err="1">
                <a:latin typeface="Calibri Light" panose="020F0302020204030204" pitchFamily="34" charset="0"/>
              </a:rPr>
              <a:t>secteur</a:t>
            </a:r>
            <a:r>
              <a:rPr lang="en-US" sz="2800" dirty="0">
                <a:latin typeface="Calibri Light" panose="020F0302020204030204" pitchFamily="34" charset="0"/>
              </a:rPr>
              <a:t> </a:t>
            </a:r>
            <a:r>
              <a:rPr lang="en-US" sz="2800" dirty="0" err="1">
                <a:latin typeface="Calibri Light" panose="020F0302020204030204" pitchFamily="34" charset="0"/>
              </a:rPr>
              <a:t>fortement</a:t>
            </a:r>
            <a:r>
              <a:rPr lang="en-US" sz="2800" dirty="0">
                <a:latin typeface="Calibri Light" panose="020F0302020204030204" pitchFamily="34" charset="0"/>
              </a:rPr>
              <a:t> </a:t>
            </a:r>
            <a:r>
              <a:rPr lang="en-US" sz="2800" dirty="0" err="1">
                <a:latin typeface="Calibri Light" panose="020F0302020204030204" pitchFamily="34" charset="0"/>
              </a:rPr>
              <a:t>réglementé</a:t>
            </a:r>
            <a:endParaRPr lang="en-US" sz="2800" dirty="0">
              <a:latin typeface="Calibri Light" panose="020F0302020204030204" pitchFamily="34" charset="0"/>
            </a:endParaRPr>
          </a:p>
          <a:p>
            <a:pPr marL="342900" indent="-342900">
              <a:buFont typeface="Arial" panose="020B0604020202020204" pitchFamily="34" charset="0"/>
              <a:buChar char="•"/>
            </a:pPr>
            <a:r>
              <a:rPr lang="en-US" sz="2800" dirty="0" err="1">
                <a:latin typeface="Calibri Light" panose="020F0302020204030204" pitchFamily="34" charset="0"/>
              </a:rPr>
              <a:t>Différents</a:t>
            </a:r>
            <a:r>
              <a:rPr lang="en-US" sz="2800" dirty="0">
                <a:latin typeface="Calibri Light" panose="020F0302020204030204" pitchFamily="34" charset="0"/>
              </a:rPr>
              <a:t> </a:t>
            </a:r>
            <a:r>
              <a:rPr lang="en-US" sz="2800" dirty="0" err="1">
                <a:latin typeface="Calibri Light" panose="020F0302020204030204" pitchFamily="34" charset="0"/>
              </a:rPr>
              <a:t>modèles</a:t>
            </a:r>
            <a:endParaRPr lang="en-US" sz="2800" dirty="0">
              <a:latin typeface="Calibri Light" panose="020F0302020204030204" pitchFamily="34" charset="0"/>
            </a:endParaRPr>
          </a:p>
          <a:p>
            <a:endParaRPr lang="en-BE" dirty="0"/>
          </a:p>
        </p:txBody>
      </p:sp>
      <p:sp>
        <p:nvSpPr>
          <p:cNvPr id="2" name="Text Placeholder 1">
            <a:extLst>
              <a:ext uri="{FF2B5EF4-FFF2-40B4-BE49-F238E27FC236}">
                <a16:creationId xmlns:a16="http://schemas.microsoft.com/office/drawing/2014/main" id="{3A3C8DD3-B971-4DB8-B216-8D1C65B05157}"/>
              </a:ext>
            </a:extLst>
          </p:cNvPr>
          <p:cNvSpPr>
            <a:spLocks noGrp="1"/>
          </p:cNvSpPr>
          <p:nvPr>
            <p:ph type="body" idx="1"/>
          </p:nvPr>
        </p:nvSpPr>
        <p:spPr/>
        <p:txBody>
          <a:bodyPr/>
          <a:lstStyle/>
          <a:p>
            <a:endParaRPr lang="en-BE"/>
          </a:p>
        </p:txBody>
      </p:sp>
      <p:sp>
        <p:nvSpPr>
          <p:cNvPr id="14" name="TextBox 13"/>
          <p:cNvSpPr txBox="1"/>
          <p:nvPr/>
        </p:nvSpPr>
        <p:spPr>
          <a:xfrm>
            <a:off x="723161" y="4817179"/>
            <a:ext cx="2529228" cy="1815882"/>
          </a:xfrm>
          <a:prstGeom prst="rect">
            <a:avLst/>
          </a:prstGeom>
          <a:noFill/>
        </p:spPr>
        <p:txBody>
          <a:bodyPr wrap="square" rtlCol="0">
            <a:spAutoFit/>
          </a:bodyPr>
          <a:lstStyle/>
          <a:p>
            <a:r>
              <a:rPr lang="en-US" sz="1400" dirty="0">
                <a:solidFill>
                  <a:srgbClr val="004D88"/>
                </a:solidFill>
              </a:rPr>
              <a:t>EES </a:t>
            </a:r>
            <a:r>
              <a:rPr lang="en-US" sz="1400" dirty="0" err="1">
                <a:solidFill>
                  <a:srgbClr val="004D88"/>
                </a:solidFill>
              </a:rPr>
              <a:t>libres</a:t>
            </a:r>
            <a:r>
              <a:rPr lang="en-US" sz="1400" dirty="0">
                <a:solidFill>
                  <a:srgbClr val="004D88"/>
                </a:solidFill>
              </a:rPr>
              <a:t> de fixer les droits de </a:t>
            </a:r>
            <a:r>
              <a:rPr lang="en-US" sz="1400" dirty="0" err="1">
                <a:solidFill>
                  <a:srgbClr val="004D88"/>
                </a:solidFill>
              </a:rPr>
              <a:t>scolarité</a:t>
            </a:r>
            <a:endParaRPr lang="en-US" sz="1400" dirty="0">
              <a:solidFill>
                <a:srgbClr val="004D88"/>
              </a:solidFill>
            </a:endParaRPr>
          </a:p>
          <a:p>
            <a:endParaRPr lang="en-US" sz="1400" dirty="0">
              <a:solidFill>
                <a:srgbClr val="004D88"/>
              </a:solidFill>
            </a:endParaRPr>
          </a:p>
          <a:p>
            <a:r>
              <a:rPr lang="en-US" sz="1400" dirty="0" err="1">
                <a:solidFill>
                  <a:srgbClr val="004D88"/>
                </a:solidFill>
              </a:rPr>
              <a:t>Modèle</a:t>
            </a:r>
            <a:r>
              <a:rPr lang="en-US" sz="1400" dirty="0">
                <a:solidFill>
                  <a:srgbClr val="004D88"/>
                </a:solidFill>
              </a:rPr>
              <a:t> </a:t>
            </a:r>
            <a:r>
              <a:rPr lang="en-US" sz="1400" dirty="0" err="1">
                <a:solidFill>
                  <a:srgbClr val="004D88"/>
                </a:solidFill>
              </a:rPr>
              <a:t>coopératif</a:t>
            </a:r>
            <a:r>
              <a:rPr lang="en-US" sz="1400" dirty="0">
                <a:solidFill>
                  <a:srgbClr val="004D88"/>
                </a:solidFill>
              </a:rPr>
              <a:t> EES / </a:t>
            </a:r>
            <a:r>
              <a:rPr lang="en-US" sz="1400" dirty="0" err="1">
                <a:solidFill>
                  <a:srgbClr val="004D88"/>
                </a:solidFill>
              </a:rPr>
              <a:t>autorités</a:t>
            </a:r>
            <a:r>
              <a:rPr lang="en-US" sz="1400" dirty="0">
                <a:solidFill>
                  <a:srgbClr val="004D88"/>
                </a:solidFill>
              </a:rPr>
              <a:t> </a:t>
            </a:r>
            <a:r>
              <a:rPr lang="en-US" sz="1400" dirty="0" err="1">
                <a:solidFill>
                  <a:srgbClr val="004D88"/>
                </a:solidFill>
              </a:rPr>
              <a:t>publiques</a:t>
            </a:r>
            <a:endParaRPr lang="en-US" sz="1400" dirty="0">
              <a:solidFill>
                <a:srgbClr val="004D88"/>
              </a:solidFill>
            </a:endParaRPr>
          </a:p>
          <a:p>
            <a:endParaRPr lang="en-US" sz="1400" dirty="0">
              <a:solidFill>
                <a:srgbClr val="004D88"/>
              </a:solidFill>
            </a:endParaRPr>
          </a:p>
          <a:p>
            <a:r>
              <a:rPr lang="en-US" sz="1400" dirty="0">
                <a:solidFill>
                  <a:srgbClr val="004D88"/>
                </a:solidFill>
              </a:rPr>
              <a:t>Plafond </a:t>
            </a:r>
            <a:r>
              <a:rPr lang="en-US" sz="1400" dirty="0" err="1">
                <a:solidFill>
                  <a:srgbClr val="004D88"/>
                </a:solidFill>
              </a:rPr>
              <a:t>fixé</a:t>
            </a:r>
            <a:r>
              <a:rPr lang="en-US" sz="1400" dirty="0">
                <a:solidFill>
                  <a:srgbClr val="004D88"/>
                </a:solidFill>
              </a:rPr>
              <a:t> par la </a:t>
            </a:r>
            <a:r>
              <a:rPr lang="en-US" sz="1400" dirty="0" err="1">
                <a:solidFill>
                  <a:srgbClr val="004D88"/>
                </a:solidFill>
              </a:rPr>
              <a:t>loi</a:t>
            </a:r>
            <a:r>
              <a:rPr lang="en-US" sz="1400" dirty="0">
                <a:solidFill>
                  <a:srgbClr val="004D88"/>
                </a:solidFill>
              </a:rPr>
              <a:t> </a:t>
            </a:r>
            <a:r>
              <a:rPr lang="en-US" sz="1400" dirty="0" err="1">
                <a:solidFill>
                  <a:srgbClr val="004D88"/>
                </a:solidFill>
              </a:rPr>
              <a:t>ou</a:t>
            </a:r>
            <a:r>
              <a:rPr lang="en-US" sz="1400" dirty="0">
                <a:solidFill>
                  <a:srgbClr val="004D88"/>
                </a:solidFill>
              </a:rPr>
              <a:t> par les </a:t>
            </a:r>
            <a:r>
              <a:rPr lang="en-US" sz="1400" dirty="0" err="1">
                <a:solidFill>
                  <a:srgbClr val="004D88"/>
                </a:solidFill>
              </a:rPr>
              <a:t>autorités</a:t>
            </a:r>
            <a:r>
              <a:rPr lang="en-US" sz="1400" dirty="0">
                <a:solidFill>
                  <a:srgbClr val="004D88"/>
                </a:solidFill>
              </a:rPr>
              <a:t> </a:t>
            </a:r>
            <a:r>
              <a:rPr lang="en-US" sz="1400" dirty="0" err="1">
                <a:solidFill>
                  <a:srgbClr val="004D88"/>
                </a:solidFill>
              </a:rPr>
              <a:t>publiques</a:t>
            </a:r>
            <a:endParaRPr lang="en-US" sz="1400" dirty="0">
              <a:solidFill>
                <a:srgbClr val="004D88"/>
              </a:solidFill>
            </a:endParaRPr>
          </a:p>
        </p:txBody>
      </p:sp>
      <p:sp>
        <p:nvSpPr>
          <p:cNvPr id="15" name="Rectangle 14"/>
          <p:cNvSpPr/>
          <p:nvPr/>
        </p:nvSpPr>
        <p:spPr>
          <a:xfrm>
            <a:off x="351520" y="4908860"/>
            <a:ext cx="297881" cy="297881"/>
          </a:xfrm>
          <a:prstGeom prst="rect">
            <a:avLst/>
          </a:prstGeom>
          <a:solidFill>
            <a:srgbClr val="F05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51520" y="5555574"/>
            <a:ext cx="297881" cy="297881"/>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51519" y="6186269"/>
            <a:ext cx="297881" cy="297881"/>
          </a:xfrm>
          <a:prstGeom prst="rect">
            <a:avLst/>
          </a:prstGeom>
          <a:solidFill>
            <a:srgbClr val="33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409564" y="4937378"/>
            <a:ext cx="297881" cy="297881"/>
          </a:xfrm>
          <a:prstGeom prst="rect">
            <a:avLst/>
          </a:prstGeom>
          <a:solidFill>
            <a:srgbClr val="004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419202" y="5427239"/>
            <a:ext cx="297881" cy="297881"/>
          </a:xfrm>
          <a:prstGeom prst="rect">
            <a:avLst/>
          </a:prstGeom>
          <a:solidFill>
            <a:srgbClr val="5CB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700102" y="4891899"/>
            <a:ext cx="2160127" cy="954107"/>
          </a:xfrm>
          <a:prstGeom prst="rect">
            <a:avLst/>
          </a:prstGeom>
          <a:noFill/>
        </p:spPr>
        <p:txBody>
          <a:bodyPr wrap="square" rtlCol="0">
            <a:spAutoFit/>
          </a:bodyPr>
          <a:lstStyle/>
          <a:p>
            <a:r>
              <a:rPr lang="en-US" sz="1400" dirty="0">
                <a:solidFill>
                  <a:srgbClr val="004D88"/>
                </a:solidFill>
              </a:rPr>
              <a:t>Droits </a:t>
            </a:r>
            <a:r>
              <a:rPr lang="en-US" sz="1400" dirty="0" err="1">
                <a:solidFill>
                  <a:srgbClr val="004D88"/>
                </a:solidFill>
              </a:rPr>
              <a:t>fixés</a:t>
            </a:r>
            <a:r>
              <a:rPr lang="en-US" sz="1400" dirty="0">
                <a:solidFill>
                  <a:srgbClr val="004D88"/>
                </a:solidFill>
              </a:rPr>
              <a:t> par la </a:t>
            </a:r>
            <a:r>
              <a:rPr lang="en-US" sz="1400" dirty="0" err="1">
                <a:solidFill>
                  <a:srgbClr val="004D88"/>
                </a:solidFill>
              </a:rPr>
              <a:t>loi</a:t>
            </a:r>
            <a:r>
              <a:rPr lang="en-US" sz="1400" dirty="0">
                <a:solidFill>
                  <a:srgbClr val="004D88"/>
                </a:solidFill>
              </a:rPr>
              <a:t> </a:t>
            </a:r>
            <a:r>
              <a:rPr lang="en-US" sz="1400" dirty="0" err="1">
                <a:solidFill>
                  <a:srgbClr val="004D88"/>
                </a:solidFill>
              </a:rPr>
              <a:t>ou</a:t>
            </a:r>
            <a:r>
              <a:rPr lang="en-US" sz="1400" dirty="0">
                <a:solidFill>
                  <a:srgbClr val="004D88"/>
                </a:solidFill>
              </a:rPr>
              <a:t> par les </a:t>
            </a:r>
            <a:r>
              <a:rPr lang="en-US" sz="1400" dirty="0" err="1">
                <a:solidFill>
                  <a:srgbClr val="004D88"/>
                </a:solidFill>
              </a:rPr>
              <a:t>autorités</a:t>
            </a:r>
            <a:r>
              <a:rPr lang="en-US" sz="1400" dirty="0">
                <a:solidFill>
                  <a:srgbClr val="004D88"/>
                </a:solidFill>
              </a:rPr>
              <a:t> </a:t>
            </a:r>
            <a:r>
              <a:rPr lang="en-US" sz="1400" dirty="0" err="1">
                <a:solidFill>
                  <a:srgbClr val="004D88"/>
                </a:solidFill>
              </a:rPr>
              <a:t>publiques</a:t>
            </a:r>
            <a:endParaRPr lang="en-US" sz="1400" dirty="0">
              <a:solidFill>
                <a:srgbClr val="004D88"/>
              </a:solidFill>
            </a:endParaRPr>
          </a:p>
          <a:p>
            <a:endParaRPr lang="en-US" sz="1400" dirty="0">
              <a:solidFill>
                <a:srgbClr val="004D88"/>
              </a:solidFill>
            </a:endParaRPr>
          </a:p>
          <a:p>
            <a:r>
              <a:rPr lang="en-US" sz="1400" dirty="0">
                <a:solidFill>
                  <a:srgbClr val="004D88"/>
                </a:solidFill>
              </a:rPr>
              <a:t>Pas de droits de </a:t>
            </a:r>
            <a:r>
              <a:rPr lang="en-US" sz="1400" dirty="0" err="1">
                <a:solidFill>
                  <a:srgbClr val="004D88"/>
                </a:solidFill>
              </a:rPr>
              <a:t>scolarité</a:t>
            </a:r>
            <a:endParaRPr lang="en-US" sz="1400" dirty="0">
              <a:solidFill>
                <a:srgbClr val="004D88"/>
              </a:solidFill>
            </a:endParaRPr>
          </a:p>
        </p:txBody>
      </p:sp>
      <p:sp>
        <p:nvSpPr>
          <p:cNvPr id="21" name="Text Placeholder 5">
            <a:extLst>
              <a:ext uri="{FF2B5EF4-FFF2-40B4-BE49-F238E27FC236}">
                <a16:creationId xmlns:a16="http://schemas.microsoft.com/office/drawing/2014/main" id="{DB662321-9FFF-49AB-901D-03C96682C3CD}"/>
              </a:ext>
            </a:extLst>
          </p:cNvPr>
          <p:cNvSpPr>
            <a:spLocks noGrp="1"/>
          </p:cNvSpPr>
          <p:nvPr>
            <p:ph type="body" sz="quarter" idx="23"/>
          </p:nvPr>
        </p:nvSpPr>
        <p:spPr>
          <a:xfrm>
            <a:off x="7506100" y="6335209"/>
            <a:ext cx="2867025" cy="831850"/>
          </a:xfrm>
        </p:spPr>
        <p:txBody>
          <a:bodyPr/>
          <a:lstStyle/>
          <a:p>
            <a:r>
              <a:rPr lang="fr-FR" dirty="0"/>
              <a:t>S</a:t>
            </a:r>
            <a:r>
              <a:rPr lang="en-BE" dirty="0"/>
              <a:t>o</a:t>
            </a:r>
            <a:r>
              <a:rPr lang="fr-FR" dirty="0"/>
              <a:t>u</a:t>
            </a:r>
            <a:r>
              <a:rPr lang="en-BE" dirty="0"/>
              <a:t>r</a:t>
            </a:r>
            <a:r>
              <a:rPr lang="fr-FR" dirty="0"/>
              <a:t>c</a:t>
            </a:r>
            <a:r>
              <a:rPr lang="en-BE" dirty="0"/>
              <a:t>e: </a:t>
            </a:r>
            <a:r>
              <a:rPr lang="en-BE" dirty="0" err="1"/>
              <a:t>Unive</a:t>
            </a:r>
            <a:r>
              <a:rPr lang="fr-FR" dirty="0"/>
              <a:t>r</a:t>
            </a:r>
            <a:r>
              <a:rPr lang="en-BE" dirty="0"/>
              <a:t>s</a:t>
            </a:r>
            <a:r>
              <a:rPr lang="fr-FR" dirty="0"/>
              <a:t>i</a:t>
            </a:r>
            <a:r>
              <a:rPr lang="en-BE" dirty="0"/>
              <a:t>t</a:t>
            </a:r>
            <a:r>
              <a:rPr lang="fr-FR" dirty="0"/>
              <a:t>y</a:t>
            </a:r>
            <a:r>
              <a:rPr lang="en-BE" dirty="0"/>
              <a:t> </a:t>
            </a:r>
            <a:r>
              <a:rPr lang="fr-FR" dirty="0"/>
              <a:t>A</a:t>
            </a:r>
            <a:r>
              <a:rPr lang="en-BE" dirty="0"/>
              <a:t>u</a:t>
            </a:r>
            <a:r>
              <a:rPr lang="fr-FR" dirty="0"/>
              <a:t>t</a:t>
            </a:r>
            <a:r>
              <a:rPr lang="en-BE" dirty="0"/>
              <a:t>o</a:t>
            </a:r>
            <a:r>
              <a:rPr lang="fr-FR" dirty="0"/>
              <a:t>n</a:t>
            </a:r>
            <a:r>
              <a:rPr lang="en-BE" dirty="0"/>
              <a:t>o</a:t>
            </a:r>
            <a:r>
              <a:rPr lang="fr-FR" dirty="0"/>
              <a:t>m</a:t>
            </a:r>
            <a:r>
              <a:rPr lang="en-BE" dirty="0"/>
              <a:t>y </a:t>
            </a:r>
            <a:r>
              <a:rPr lang="fr-FR" dirty="0"/>
              <a:t>i</a:t>
            </a:r>
            <a:r>
              <a:rPr lang="en-BE" dirty="0"/>
              <a:t>n </a:t>
            </a:r>
            <a:r>
              <a:rPr lang="fr-FR" dirty="0"/>
              <a:t>E</a:t>
            </a:r>
            <a:r>
              <a:rPr lang="en-BE" dirty="0"/>
              <a:t>u</a:t>
            </a:r>
            <a:r>
              <a:rPr lang="fr-FR" dirty="0"/>
              <a:t>r</a:t>
            </a:r>
            <a:r>
              <a:rPr lang="en-BE" dirty="0"/>
              <a:t>o</a:t>
            </a:r>
            <a:r>
              <a:rPr lang="fr-FR" dirty="0"/>
              <a:t>p</a:t>
            </a:r>
            <a:r>
              <a:rPr lang="en-BE" dirty="0"/>
              <a:t>e </a:t>
            </a:r>
            <a:r>
              <a:rPr lang="fr-FR" dirty="0"/>
              <a:t>I</a:t>
            </a:r>
            <a:r>
              <a:rPr lang="en-BE" dirty="0"/>
              <a:t>I</a:t>
            </a:r>
            <a:r>
              <a:rPr lang="fr-FR" dirty="0"/>
              <a:t>I</a:t>
            </a:r>
            <a:r>
              <a:rPr lang="en-BE" dirty="0"/>
              <a:t>: </a:t>
            </a:r>
            <a:r>
              <a:rPr lang="fr-FR" dirty="0"/>
              <a:t>T</a:t>
            </a:r>
            <a:r>
              <a:rPr lang="en-BE" dirty="0"/>
              <a:t>h</a:t>
            </a:r>
            <a:r>
              <a:rPr lang="fr-FR" dirty="0"/>
              <a:t>e</a:t>
            </a:r>
            <a:r>
              <a:rPr lang="en-BE" dirty="0"/>
              <a:t> </a:t>
            </a:r>
            <a:r>
              <a:rPr lang="fr-FR" dirty="0"/>
              <a:t>S</a:t>
            </a:r>
            <a:r>
              <a:rPr lang="en-BE" dirty="0"/>
              <a:t>c</a:t>
            </a:r>
            <a:r>
              <a:rPr lang="fr-FR" dirty="0"/>
              <a:t>o</a:t>
            </a:r>
            <a:r>
              <a:rPr lang="en-BE" dirty="0"/>
              <a:t>r</a:t>
            </a:r>
            <a:r>
              <a:rPr lang="fr-FR" dirty="0"/>
              <a:t>e</a:t>
            </a:r>
            <a:r>
              <a:rPr lang="en-BE" dirty="0"/>
              <a:t>c</a:t>
            </a:r>
            <a:r>
              <a:rPr lang="fr-FR" dirty="0"/>
              <a:t>a</a:t>
            </a:r>
            <a:r>
              <a:rPr lang="en-BE" dirty="0"/>
              <a:t>r</a:t>
            </a:r>
            <a:r>
              <a:rPr lang="fr-FR" dirty="0"/>
              <a:t>d</a:t>
            </a:r>
            <a:r>
              <a:rPr lang="en-BE" dirty="0"/>
              <a:t> 2017</a:t>
            </a:r>
          </a:p>
        </p:txBody>
      </p:sp>
    </p:spTree>
    <p:extLst>
      <p:ext uri="{BB962C8B-B14F-4D97-AF65-F5344CB8AC3E}">
        <p14:creationId xmlns:p14="http://schemas.microsoft.com/office/powerpoint/2010/main" val="1672370497"/>
      </p:ext>
    </p:extLst>
  </p:cSld>
  <p:clrMapOvr>
    <a:masterClrMapping/>
  </p:clrMapOvr>
  <mc:AlternateContent xmlns:mc="http://schemas.openxmlformats.org/markup-compatibility/2006" xmlns:p14="http://schemas.microsoft.com/office/powerpoint/2010/main">
    <mc:Choice Requires="p14">
      <p:transition spd="slow" p14:dur="2000" advTm="83486"/>
    </mc:Choice>
    <mc:Fallback xmlns="">
      <p:transition spd="slow" advTm="83486"/>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1047" y="0"/>
            <a:ext cx="9142984" cy="6858000"/>
          </a:xfrm>
          <a:prstGeom prst="rect">
            <a:avLst/>
          </a:prstGeom>
        </p:spPr>
      </p:pic>
      <p:sp>
        <p:nvSpPr>
          <p:cNvPr id="4" name="TextBox 3"/>
          <p:cNvSpPr txBox="1"/>
          <p:nvPr/>
        </p:nvSpPr>
        <p:spPr>
          <a:xfrm>
            <a:off x="888889" y="4815697"/>
            <a:ext cx="2160127" cy="1815882"/>
          </a:xfrm>
          <a:prstGeom prst="rect">
            <a:avLst/>
          </a:prstGeom>
          <a:noFill/>
        </p:spPr>
        <p:txBody>
          <a:bodyPr wrap="square" rtlCol="0">
            <a:spAutoFit/>
          </a:bodyPr>
          <a:lstStyle/>
          <a:p>
            <a:r>
              <a:rPr lang="en-US" sz="1400" dirty="0">
                <a:solidFill>
                  <a:srgbClr val="004D88"/>
                </a:solidFill>
              </a:rPr>
              <a:t>EES </a:t>
            </a:r>
            <a:r>
              <a:rPr lang="en-US" sz="1400" dirty="0" err="1">
                <a:solidFill>
                  <a:srgbClr val="004D88"/>
                </a:solidFill>
              </a:rPr>
              <a:t>libres</a:t>
            </a:r>
            <a:r>
              <a:rPr lang="en-US" sz="1400" dirty="0">
                <a:solidFill>
                  <a:srgbClr val="004D88"/>
                </a:solidFill>
              </a:rPr>
              <a:t> de fixer les droits de </a:t>
            </a:r>
            <a:r>
              <a:rPr lang="en-US" sz="1400" dirty="0" err="1">
                <a:solidFill>
                  <a:srgbClr val="004D88"/>
                </a:solidFill>
              </a:rPr>
              <a:t>scolarité</a:t>
            </a:r>
            <a:endParaRPr lang="en-US" sz="1400" dirty="0">
              <a:solidFill>
                <a:srgbClr val="004D88"/>
              </a:solidFill>
            </a:endParaRPr>
          </a:p>
          <a:p>
            <a:endParaRPr lang="en-US" sz="1400" dirty="0">
              <a:solidFill>
                <a:srgbClr val="004D88"/>
              </a:solidFill>
            </a:endParaRPr>
          </a:p>
          <a:p>
            <a:r>
              <a:rPr lang="en-US" sz="1400" dirty="0" err="1">
                <a:solidFill>
                  <a:srgbClr val="004D88"/>
                </a:solidFill>
              </a:rPr>
              <a:t>Modèle</a:t>
            </a:r>
            <a:r>
              <a:rPr lang="en-US" sz="1400" dirty="0">
                <a:solidFill>
                  <a:srgbClr val="004D88"/>
                </a:solidFill>
              </a:rPr>
              <a:t> </a:t>
            </a:r>
            <a:r>
              <a:rPr lang="en-US" sz="1400" dirty="0" err="1">
                <a:solidFill>
                  <a:srgbClr val="004D88"/>
                </a:solidFill>
              </a:rPr>
              <a:t>coopératif</a:t>
            </a:r>
            <a:r>
              <a:rPr lang="en-US" sz="1400" dirty="0">
                <a:solidFill>
                  <a:srgbClr val="004D88"/>
                </a:solidFill>
              </a:rPr>
              <a:t> EES / </a:t>
            </a:r>
            <a:r>
              <a:rPr lang="en-US" sz="1400" dirty="0" err="1">
                <a:solidFill>
                  <a:srgbClr val="004D88"/>
                </a:solidFill>
              </a:rPr>
              <a:t>autorités</a:t>
            </a:r>
            <a:r>
              <a:rPr lang="en-US" sz="1400" dirty="0">
                <a:solidFill>
                  <a:srgbClr val="004D88"/>
                </a:solidFill>
              </a:rPr>
              <a:t> </a:t>
            </a:r>
            <a:r>
              <a:rPr lang="en-US" sz="1400" dirty="0" err="1">
                <a:solidFill>
                  <a:srgbClr val="004D88"/>
                </a:solidFill>
              </a:rPr>
              <a:t>publiques</a:t>
            </a:r>
            <a:endParaRPr lang="en-US" sz="1400" dirty="0">
              <a:solidFill>
                <a:srgbClr val="004D88"/>
              </a:solidFill>
            </a:endParaRPr>
          </a:p>
          <a:p>
            <a:endParaRPr lang="en-US" sz="1400" dirty="0">
              <a:solidFill>
                <a:srgbClr val="004D88"/>
              </a:solidFill>
            </a:endParaRPr>
          </a:p>
          <a:p>
            <a:r>
              <a:rPr lang="en-US" sz="1400" dirty="0">
                <a:solidFill>
                  <a:srgbClr val="004D88"/>
                </a:solidFill>
              </a:rPr>
              <a:t>Plafond </a:t>
            </a:r>
            <a:r>
              <a:rPr lang="en-US" sz="1400" dirty="0" err="1">
                <a:solidFill>
                  <a:srgbClr val="004D88"/>
                </a:solidFill>
              </a:rPr>
              <a:t>fixé</a:t>
            </a:r>
            <a:r>
              <a:rPr lang="en-US" sz="1400" dirty="0">
                <a:solidFill>
                  <a:srgbClr val="004D88"/>
                </a:solidFill>
              </a:rPr>
              <a:t> par la </a:t>
            </a:r>
            <a:r>
              <a:rPr lang="en-US" sz="1400" dirty="0" err="1">
                <a:solidFill>
                  <a:srgbClr val="004D88"/>
                </a:solidFill>
              </a:rPr>
              <a:t>loi</a:t>
            </a:r>
            <a:r>
              <a:rPr lang="en-US" sz="1400" dirty="0">
                <a:solidFill>
                  <a:srgbClr val="004D88"/>
                </a:solidFill>
              </a:rPr>
              <a:t> </a:t>
            </a:r>
            <a:r>
              <a:rPr lang="en-US" sz="1400" dirty="0" err="1">
                <a:solidFill>
                  <a:srgbClr val="004D88"/>
                </a:solidFill>
              </a:rPr>
              <a:t>ou</a:t>
            </a:r>
            <a:r>
              <a:rPr lang="en-US" sz="1400" dirty="0">
                <a:solidFill>
                  <a:srgbClr val="004D88"/>
                </a:solidFill>
              </a:rPr>
              <a:t> par les </a:t>
            </a:r>
            <a:r>
              <a:rPr lang="en-US" sz="1400" dirty="0" err="1">
                <a:solidFill>
                  <a:srgbClr val="004D88"/>
                </a:solidFill>
              </a:rPr>
              <a:t>autorités</a:t>
            </a:r>
            <a:r>
              <a:rPr lang="en-US" sz="1400" dirty="0">
                <a:solidFill>
                  <a:srgbClr val="004D88"/>
                </a:solidFill>
              </a:rPr>
              <a:t> </a:t>
            </a:r>
            <a:r>
              <a:rPr lang="en-US" sz="1400" dirty="0" err="1">
                <a:solidFill>
                  <a:srgbClr val="004D88"/>
                </a:solidFill>
              </a:rPr>
              <a:t>publiques</a:t>
            </a:r>
            <a:endParaRPr lang="en-US" sz="1400" dirty="0">
              <a:solidFill>
                <a:srgbClr val="004D88"/>
              </a:solidFill>
            </a:endParaRPr>
          </a:p>
        </p:txBody>
      </p:sp>
      <p:sp>
        <p:nvSpPr>
          <p:cNvPr id="5" name="Rectangle 4"/>
          <p:cNvSpPr/>
          <p:nvPr/>
        </p:nvSpPr>
        <p:spPr>
          <a:xfrm>
            <a:off x="591008" y="4913823"/>
            <a:ext cx="297881" cy="297881"/>
          </a:xfrm>
          <a:prstGeom prst="rect">
            <a:avLst/>
          </a:prstGeom>
          <a:solidFill>
            <a:srgbClr val="F05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79842" y="5559303"/>
            <a:ext cx="297881" cy="297881"/>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1008" y="6204783"/>
            <a:ext cx="297881" cy="297881"/>
          </a:xfrm>
          <a:prstGeom prst="rect">
            <a:avLst/>
          </a:prstGeom>
          <a:solidFill>
            <a:srgbClr val="33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02221" y="4894238"/>
            <a:ext cx="297881" cy="297881"/>
          </a:xfrm>
          <a:prstGeom prst="rect">
            <a:avLst/>
          </a:prstGeom>
          <a:solidFill>
            <a:srgbClr val="004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02221" y="5474028"/>
            <a:ext cx="297881" cy="297881"/>
          </a:xfrm>
          <a:prstGeom prst="rect">
            <a:avLst/>
          </a:prstGeom>
          <a:solidFill>
            <a:srgbClr val="5CB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700102" y="4815697"/>
            <a:ext cx="2160127" cy="954107"/>
          </a:xfrm>
          <a:prstGeom prst="rect">
            <a:avLst/>
          </a:prstGeom>
          <a:noFill/>
        </p:spPr>
        <p:txBody>
          <a:bodyPr wrap="square" rtlCol="0">
            <a:spAutoFit/>
          </a:bodyPr>
          <a:lstStyle/>
          <a:p>
            <a:r>
              <a:rPr lang="en-US" sz="1400" dirty="0">
                <a:solidFill>
                  <a:srgbClr val="004D88"/>
                </a:solidFill>
              </a:rPr>
              <a:t>Droits </a:t>
            </a:r>
            <a:r>
              <a:rPr lang="en-US" sz="1400" dirty="0" err="1">
                <a:solidFill>
                  <a:srgbClr val="004D88"/>
                </a:solidFill>
              </a:rPr>
              <a:t>fixés</a:t>
            </a:r>
            <a:r>
              <a:rPr lang="en-US" sz="1400" dirty="0">
                <a:solidFill>
                  <a:srgbClr val="004D88"/>
                </a:solidFill>
              </a:rPr>
              <a:t> par la </a:t>
            </a:r>
            <a:r>
              <a:rPr lang="en-US" sz="1400" dirty="0" err="1">
                <a:solidFill>
                  <a:srgbClr val="004D88"/>
                </a:solidFill>
              </a:rPr>
              <a:t>loi</a:t>
            </a:r>
            <a:r>
              <a:rPr lang="en-US" sz="1400" dirty="0">
                <a:solidFill>
                  <a:srgbClr val="004D88"/>
                </a:solidFill>
              </a:rPr>
              <a:t> </a:t>
            </a:r>
            <a:r>
              <a:rPr lang="en-US" sz="1400" dirty="0" err="1">
                <a:solidFill>
                  <a:srgbClr val="004D88"/>
                </a:solidFill>
              </a:rPr>
              <a:t>ou</a:t>
            </a:r>
            <a:r>
              <a:rPr lang="en-US" sz="1400" dirty="0">
                <a:solidFill>
                  <a:srgbClr val="004D88"/>
                </a:solidFill>
              </a:rPr>
              <a:t> par les </a:t>
            </a:r>
            <a:r>
              <a:rPr lang="en-US" sz="1400" dirty="0" err="1">
                <a:solidFill>
                  <a:srgbClr val="004D88"/>
                </a:solidFill>
              </a:rPr>
              <a:t>autorités</a:t>
            </a:r>
            <a:r>
              <a:rPr lang="en-US" sz="1400" dirty="0">
                <a:solidFill>
                  <a:srgbClr val="004D88"/>
                </a:solidFill>
              </a:rPr>
              <a:t> </a:t>
            </a:r>
            <a:r>
              <a:rPr lang="en-US" sz="1400" dirty="0" err="1">
                <a:solidFill>
                  <a:srgbClr val="004D88"/>
                </a:solidFill>
              </a:rPr>
              <a:t>publiques</a:t>
            </a:r>
            <a:endParaRPr lang="en-US" sz="1400" dirty="0">
              <a:solidFill>
                <a:srgbClr val="004D88"/>
              </a:solidFill>
            </a:endParaRPr>
          </a:p>
          <a:p>
            <a:endParaRPr lang="en-US" sz="1400" dirty="0">
              <a:solidFill>
                <a:srgbClr val="004D88"/>
              </a:solidFill>
            </a:endParaRPr>
          </a:p>
          <a:p>
            <a:r>
              <a:rPr lang="en-US" sz="1400" dirty="0">
                <a:solidFill>
                  <a:srgbClr val="004D88"/>
                </a:solidFill>
              </a:rPr>
              <a:t>Pas de droits de </a:t>
            </a:r>
            <a:r>
              <a:rPr lang="en-US" sz="1400" dirty="0" err="1">
                <a:solidFill>
                  <a:srgbClr val="004D88"/>
                </a:solidFill>
              </a:rPr>
              <a:t>scolarité</a:t>
            </a:r>
            <a:endParaRPr lang="en-US" sz="1400" dirty="0">
              <a:solidFill>
                <a:srgbClr val="004D88"/>
              </a:solidFill>
            </a:endParaRPr>
          </a:p>
        </p:txBody>
      </p:sp>
      <p:sp>
        <p:nvSpPr>
          <p:cNvPr id="10" name="Content Placeholder 9">
            <a:extLst>
              <a:ext uri="{FF2B5EF4-FFF2-40B4-BE49-F238E27FC236}">
                <a16:creationId xmlns:a16="http://schemas.microsoft.com/office/drawing/2014/main" id="{DE81F4BA-3771-477F-980D-231B06E60767}"/>
              </a:ext>
            </a:extLst>
          </p:cNvPr>
          <p:cNvSpPr>
            <a:spLocks noGrp="1"/>
          </p:cNvSpPr>
          <p:nvPr>
            <p:ph sz="quarter" idx="18"/>
          </p:nvPr>
        </p:nvSpPr>
        <p:spPr>
          <a:xfrm>
            <a:off x="362387" y="1501890"/>
            <a:ext cx="4007595" cy="3031898"/>
          </a:xfrm>
        </p:spPr>
        <p:txBody>
          <a:bodyPr>
            <a:normAutofit/>
          </a:bodyPr>
          <a:lstStyle/>
          <a:p>
            <a:r>
              <a:rPr lang="en-US" sz="3200" dirty="0">
                <a:latin typeface="Calibri"/>
              </a:rPr>
              <a:t>Droits de </a:t>
            </a:r>
            <a:r>
              <a:rPr lang="en-US" sz="3200" dirty="0" err="1">
                <a:latin typeface="Calibri"/>
              </a:rPr>
              <a:t>scolarité</a:t>
            </a:r>
            <a:r>
              <a:rPr lang="en-US" sz="3200" dirty="0">
                <a:latin typeface="Calibri"/>
              </a:rPr>
              <a:t> pour </a:t>
            </a:r>
            <a:r>
              <a:rPr lang="en-US" sz="3200" dirty="0" err="1">
                <a:latin typeface="Calibri"/>
              </a:rPr>
              <a:t>étudiants</a:t>
            </a:r>
            <a:r>
              <a:rPr lang="en-US" sz="3200" dirty="0">
                <a:latin typeface="Calibri"/>
              </a:rPr>
              <a:t> hors UE (1</a:t>
            </a:r>
            <a:r>
              <a:rPr lang="en-US" sz="3200" baseline="30000" dirty="0">
                <a:latin typeface="Calibri"/>
              </a:rPr>
              <a:t>er</a:t>
            </a:r>
            <a:r>
              <a:rPr lang="en-US" sz="3200" dirty="0">
                <a:latin typeface="Calibri"/>
              </a:rPr>
              <a:t> &amp; 2</a:t>
            </a:r>
            <a:r>
              <a:rPr lang="en-US" sz="3200" baseline="30000" dirty="0">
                <a:latin typeface="Calibri"/>
              </a:rPr>
              <a:t>e</a:t>
            </a:r>
            <a:r>
              <a:rPr lang="en-US" sz="3200" dirty="0">
                <a:latin typeface="Calibri"/>
              </a:rPr>
              <a:t> cycles):</a:t>
            </a:r>
          </a:p>
          <a:p>
            <a:endParaRPr lang="en-US" dirty="0">
              <a:latin typeface="Calibri"/>
            </a:endParaRPr>
          </a:p>
          <a:p>
            <a:pPr marL="342900" indent="-342900">
              <a:buFont typeface="Arial" panose="020B0604020202020204" pitchFamily="34" charset="0"/>
              <a:buChar char="•"/>
            </a:pPr>
            <a:r>
              <a:rPr lang="en-US" sz="2800" dirty="0">
                <a:latin typeface="Calibri Light" panose="020F0302020204030204" pitchFamily="34" charset="0"/>
              </a:rPr>
              <a:t>Plus </a:t>
            </a:r>
            <a:r>
              <a:rPr lang="en-US" sz="2800" dirty="0" err="1">
                <a:latin typeface="Calibri Light" panose="020F0302020204030204" pitchFamily="34" charset="0"/>
              </a:rPr>
              <a:t>grande</a:t>
            </a:r>
            <a:r>
              <a:rPr lang="en-US" sz="2800" dirty="0">
                <a:latin typeface="Calibri Light" panose="020F0302020204030204" pitchFamily="34" charset="0"/>
              </a:rPr>
              <a:t> </a:t>
            </a:r>
            <a:r>
              <a:rPr lang="en-US" sz="2800" dirty="0" err="1">
                <a:latin typeface="Calibri Light" panose="020F0302020204030204" pitchFamily="34" charset="0"/>
              </a:rPr>
              <a:t>diversité</a:t>
            </a:r>
            <a:endParaRPr lang="en-US" sz="2800" dirty="0">
              <a:latin typeface="Calibri Light" panose="020F0302020204030204" pitchFamily="34" charset="0"/>
            </a:endParaRPr>
          </a:p>
          <a:p>
            <a:pPr marL="342900" indent="-342900">
              <a:buFont typeface="Arial" panose="020B0604020202020204" pitchFamily="34" charset="0"/>
              <a:buChar char="•"/>
            </a:pPr>
            <a:r>
              <a:rPr lang="en-US" sz="2800" dirty="0" err="1">
                <a:latin typeface="Calibri Light" panose="020F0302020204030204" pitchFamily="34" charset="0"/>
              </a:rPr>
              <a:t>En</a:t>
            </a:r>
            <a:r>
              <a:rPr lang="en-US" sz="2800" dirty="0">
                <a:latin typeface="Calibri Light" panose="020F0302020204030204" pitchFamily="34" charset="0"/>
              </a:rPr>
              <a:t> </a:t>
            </a:r>
            <a:r>
              <a:rPr lang="en-US" sz="2800" dirty="0" err="1">
                <a:latin typeface="Calibri Light" panose="020F0302020204030204" pitchFamily="34" charset="0"/>
              </a:rPr>
              <a:t>évolution</a:t>
            </a:r>
            <a:r>
              <a:rPr lang="en-US" sz="2800" dirty="0">
                <a:latin typeface="Calibri Light" panose="020F0302020204030204" pitchFamily="34" charset="0"/>
              </a:rPr>
              <a:t> (</a:t>
            </a:r>
            <a:r>
              <a:rPr lang="en-US" sz="2800" dirty="0" err="1">
                <a:latin typeface="Calibri Light" panose="020F0302020204030204" pitchFamily="34" charset="0"/>
              </a:rPr>
              <a:t>pilotes</a:t>
            </a:r>
            <a:r>
              <a:rPr lang="en-US" sz="2800" dirty="0">
                <a:latin typeface="Calibri Light" panose="020F0302020204030204" pitchFamily="34" charset="0"/>
              </a:rPr>
              <a:t>)</a:t>
            </a:r>
          </a:p>
          <a:p>
            <a:endParaRPr lang="en-BE" dirty="0"/>
          </a:p>
        </p:txBody>
      </p:sp>
      <p:sp>
        <p:nvSpPr>
          <p:cNvPr id="3" name="Text Placeholder 2">
            <a:extLst>
              <a:ext uri="{FF2B5EF4-FFF2-40B4-BE49-F238E27FC236}">
                <a16:creationId xmlns:a16="http://schemas.microsoft.com/office/drawing/2014/main" id="{3E4F9C45-73EC-4684-81F9-BF4231046E05}"/>
              </a:ext>
            </a:extLst>
          </p:cNvPr>
          <p:cNvSpPr>
            <a:spLocks noGrp="1"/>
          </p:cNvSpPr>
          <p:nvPr>
            <p:ph type="body" idx="1"/>
          </p:nvPr>
        </p:nvSpPr>
        <p:spPr/>
        <p:txBody>
          <a:bodyPr/>
          <a:lstStyle/>
          <a:p>
            <a:endParaRPr lang="en-BE"/>
          </a:p>
        </p:txBody>
      </p:sp>
      <p:sp>
        <p:nvSpPr>
          <p:cNvPr id="16" name="Text Placeholder 5">
            <a:extLst>
              <a:ext uri="{FF2B5EF4-FFF2-40B4-BE49-F238E27FC236}">
                <a16:creationId xmlns:a16="http://schemas.microsoft.com/office/drawing/2014/main" id="{79584B45-2C9B-43B8-B5B5-3BD4FF222E37}"/>
              </a:ext>
            </a:extLst>
          </p:cNvPr>
          <p:cNvSpPr>
            <a:spLocks noGrp="1"/>
          </p:cNvSpPr>
          <p:nvPr>
            <p:ph type="body" sz="quarter" idx="23"/>
          </p:nvPr>
        </p:nvSpPr>
        <p:spPr>
          <a:xfrm>
            <a:off x="6833768" y="6253220"/>
            <a:ext cx="2867025" cy="831850"/>
          </a:xfrm>
        </p:spPr>
        <p:txBody>
          <a:bodyPr/>
          <a:lstStyle/>
          <a:p>
            <a:r>
              <a:rPr lang="fr-FR" dirty="0"/>
              <a:t>S</a:t>
            </a:r>
            <a:r>
              <a:rPr lang="en-BE" dirty="0"/>
              <a:t>o</a:t>
            </a:r>
            <a:r>
              <a:rPr lang="fr-FR" dirty="0"/>
              <a:t>u</a:t>
            </a:r>
            <a:r>
              <a:rPr lang="en-BE" dirty="0"/>
              <a:t>r</a:t>
            </a:r>
            <a:r>
              <a:rPr lang="fr-FR" dirty="0"/>
              <a:t>c</a:t>
            </a:r>
            <a:r>
              <a:rPr lang="en-BE" dirty="0"/>
              <a:t>e: </a:t>
            </a:r>
            <a:r>
              <a:rPr lang="en-BE" dirty="0" err="1"/>
              <a:t>Unive</a:t>
            </a:r>
            <a:r>
              <a:rPr lang="fr-FR" dirty="0"/>
              <a:t>r</a:t>
            </a:r>
            <a:r>
              <a:rPr lang="en-BE" dirty="0"/>
              <a:t>s</a:t>
            </a:r>
            <a:r>
              <a:rPr lang="fr-FR" dirty="0"/>
              <a:t>i</a:t>
            </a:r>
            <a:r>
              <a:rPr lang="en-BE" dirty="0"/>
              <a:t>t</a:t>
            </a:r>
            <a:r>
              <a:rPr lang="fr-FR" dirty="0"/>
              <a:t>y</a:t>
            </a:r>
            <a:r>
              <a:rPr lang="en-BE" dirty="0"/>
              <a:t> </a:t>
            </a:r>
            <a:r>
              <a:rPr lang="fr-FR" dirty="0"/>
              <a:t>A</a:t>
            </a:r>
            <a:r>
              <a:rPr lang="en-BE" dirty="0"/>
              <a:t>u</a:t>
            </a:r>
            <a:r>
              <a:rPr lang="fr-FR" dirty="0"/>
              <a:t>t</a:t>
            </a:r>
            <a:r>
              <a:rPr lang="en-BE" dirty="0"/>
              <a:t>o</a:t>
            </a:r>
            <a:r>
              <a:rPr lang="fr-FR" dirty="0"/>
              <a:t>n</a:t>
            </a:r>
            <a:r>
              <a:rPr lang="en-BE" dirty="0"/>
              <a:t>o</a:t>
            </a:r>
            <a:r>
              <a:rPr lang="fr-FR" dirty="0"/>
              <a:t>m</a:t>
            </a:r>
            <a:r>
              <a:rPr lang="en-BE" dirty="0"/>
              <a:t>y </a:t>
            </a:r>
            <a:r>
              <a:rPr lang="fr-FR" dirty="0"/>
              <a:t>i</a:t>
            </a:r>
            <a:r>
              <a:rPr lang="en-BE" dirty="0"/>
              <a:t>n </a:t>
            </a:r>
            <a:r>
              <a:rPr lang="fr-FR" dirty="0"/>
              <a:t>E</a:t>
            </a:r>
            <a:r>
              <a:rPr lang="en-BE" dirty="0"/>
              <a:t>u</a:t>
            </a:r>
            <a:r>
              <a:rPr lang="fr-FR" dirty="0"/>
              <a:t>r</a:t>
            </a:r>
            <a:r>
              <a:rPr lang="en-BE" dirty="0"/>
              <a:t>o</a:t>
            </a:r>
            <a:r>
              <a:rPr lang="fr-FR" dirty="0"/>
              <a:t>p</a:t>
            </a:r>
            <a:r>
              <a:rPr lang="en-BE" dirty="0"/>
              <a:t>e </a:t>
            </a:r>
            <a:r>
              <a:rPr lang="fr-FR" dirty="0"/>
              <a:t>I</a:t>
            </a:r>
            <a:r>
              <a:rPr lang="en-BE" dirty="0"/>
              <a:t>I</a:t>
            </a:r>
            <a:r>
              <a:rPr lang="fr-FR" dirty="0"/>
              <a:t>I</a:t>
            </a:r>
            <a:r>
              <a:rPr lang="en-BE" dirty="0"/>
              <a:t>: </a:t>
            </a:r>
            <a:r>
              <a:rPr lang="fr-FR" dirty="0"/>
              <a:t>T</a:t>
            </a:r>
            <a:r>
              <a:rPr lang="en-BE" dirty="0"/>
              <a:t>h</a:t>
            </a:r>
            <a:r>
              <a:rPr lang="fr-FR" dirty="0"/>
              <a:t>e</a:t>
            </a:r>
            <a:r>
              <a:rPr lang="en-BE" dirty="0"/>
              <a:t> </a:t>
            </a:r>
            <a:r>
              <a:rPr lang="fr-FR" dirty="0"/>
              <a:t>S</a:t>
            </a:r>
            <a:r>
              <a:rPr lang="en-BE" dirty="0"/>
              <a:t>c</a:t>
            </a:r>
            <a:r>
              <a:rPr lang="fr-FR" dirty="0"/>
              <a:t>o</a:t>
            </a:r>
            <a:r>
              <a:rPr lang="en-BE" dirty="0"/>
              <a:t>r</a:t>
            </a:r>
            <a:r>
              <a:rPr lang="fr-FR" dirty="0"/>
              <a:t>e</a:t>
            </a:r>
            <a:r>
              <a:rPr lang="en-BE" dirty="0"/>
              <a:t>c</a:t>
            </a:r>
            <a:r>
              <a:rPr lang="fr-FR" dirty="0"/>
              <a:t>a</a:t>
            </a:r>
            <a:r>
              <a:rPr lang="en-BE" dirty="0"/>
              <a:t>r</a:t>
            </a:r>
            <a:r>
              <a:rPr lang="fr-FR" dirty="0"/>
              <a:t>d</a:t>
            </a:r>
            <a:r>
              <a:rPr lang="en-BE" dirty="0"/>
              <a:t> 2017</a:t>
            </a:r>
          </a:p>
        </p:txBody>
      </p:sp>
    </p:spTree>
    <p:extLst>
      <p:ext uri="{BB962C8B-B14F-4D97-AF65-F5344CB8AC3E}">
        <p14:creationId xmlns:p14="http://schemas.microsoft.com/office/powerpoint/2010/main" val="3973351265"/>
      </p:ext>
    </p:extLst>
  </p:cSld>
  <p:clrMapOvr>
    <a:masterClrMapping/>
  </p:clrMapOvr>
  <mc:AlternateContent xmlns:mc="http://schemas.openxmlformats.org/markup-compatibility/2006" xmlns:p14="http://schemas.microsoft.com/office/powerpoint/2010/main">
    <mc:Choice Requires="p14">
      <p:transition spd="slow" p14:dur="2000" advTm="23512"/>
    </mc:Choice>
    <mc:Fallback xmlns="">
      <p:transition spd="slow" advTm="23512"/>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13768651"/>
              </p:ext>
            </p:extLst>
          </p:nvPr>
        </p:nvGraphicFramePr>
        <p:xfrm>
          <a:off x="442349" y="1203960"/>
          <a:ext cx="11281880" cy="4450080"/>
        </p:xfrm>
        <a:graphic>
          <a:graphicData uri="http://schemas.openxmlformats.org/drawingml/2006/table">
            <a:tbl>
              <a:tblPr firstRow="1" bandRow="1">
                <a:tableStyleId>{2D5ABB26-0587-4C30-8999-92F81FD0307C}</a:tableStyleId>
              </a:tblPr>
              <a:tblGrid>
                <a:gridCol w="2664000">
                  <a:extLst>
                    <a:ext uri="{9D8B030D-6E8A-4147-A177-3AD203B41FA5}">
                      <a16:colId xmlns:a16="http://schemas.microsoft.com/office/drawing/2014/main" val="20000"/>
                    </a:ext>
                  </a:extLst>
                </a:gridCol>
                <a:gridCol w="208800">
                  <a:extLst>
                    <a:ext uri="{9D8B030D-6E8A-4147-A177-3AD203B41FA5}">
                      <a16:colId xmlns:a16="http://schemas.microsoft.com/office/drawing/2014/main" val="20001"/>
                    </a:ext>
                  </a:extLst>
                </a:gridCol>
                <a:gridCol w="266400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664000">
                  <a:extLst>
                    <a:ext uri="{9D8B030D-6E8A-4147-A177-3AD203B41FA5}">
                      <a16:colId xmlns:a16="http://schemas.microsoft.com/office/drawing/2014/main" val="20004"/>
                    </a:ext>
                  </a:extLst>
                </a:gridCol>
                <a:gridCol w="208800">
                  <a:extLst>
                    <a:ext uri="{9D8B030D-6E8A-4147-A177-3AD203B41FA5}">
                      <a16:colId xmlns:a16="http://schemas.microsoft.com/office/drawing/2014/main" val="20005"/>
                    </a:ext>
                  </a:extLst>
                </a:gridCol>
                <a:gridCol w="2664000">
                  <a:extLst>
                    <a:ext uri="{9D8B030D-6E8A-4147-A177-3AD203B41FA5}">
                      <a16:colId xmlns:a16="http://schemas.microsoft.com/office/drawing/2014/main" val="20006"/>
                    </a:ext>
                  </a:extLst>
                </a:gridCol>
              </a:tblGrid>
              <a:tr h="321347">
                <a:tc>
                  <a:txBody>
                    <a:bodyPr/>
                    <a:lstStyle/>
                    <a:p>
                      <a:pPr algn="ctr"/>
                      <a:r>
                        <a:rPr lang="en-US" sz="2000" dirty="0" err="1">
                          <a:solidFill>
                            <a:schemeClr val="bg1"/>
                          </a:solidFill>
                        </a:rPr>
                        <a:t>Autonomie</a:t>
                      </a:r>
                      <a:r>
                        <a:rPr lang="en-US" sz="2000" dirty="0">
                          <a:solidFill>
                            <a:schemeClr val="bg1"/>
                          </a:solidFill>
                        </a:rPr>
                        <a:t> </a:t>
                      </a:r>
                      <a:r>
                        <a:rPr lang="en-US" sz="2000" dirty="0" err="1">
                          <a:solidFill>
                            <a:schemeClr val="bg1"/>
                          </a:solidFill>
                        </a:rPr>
                        <a:t>organisationnelle</a:t>
                      </a:r>
                      <a:endParaRPr lang="en-US" sz="2000" dirty="0">
                        <a:solidFill>
                          <a:schemeClr val="bg1"/>
                        </a:solidFill>
                      </a:endParaRPr>
                    </a:p>
                  </a:txBody>
                  <a:tcPr>
                    <a:solidFill>
                      <a:schemeClr val="bg1">
                        <a:lumMod val="65000"/>
                      </a:schemeClr>
                    </a:solidFill>
                  </a:tcPr>
                </a:tc>
                <a:tc>
                  <a:txBody>
                    <a:bodyPr/>
                    <a:lstStyle/>
                    <a:p>
                      <a:pPr algn="ctr"/>
                      <a:endParaRPr lang="en-US" sz="2000" dirty="0"/>
                    </a:p>
                  </a:txBody>
                  <a:tcPr marL="0" marR="0" marT="0" marB="0"/>
                </a:tc>
                <a:tc>
                  <a:txBody>
                    <a:bodyPr/>
                    <a:lstStyle/>
                    <a:p>
                      <a:pPr algn="ctr"/>
                      <a:r>
                        <a:rPr lang="en-US" sz="2000" dirty="0" err="1">
                          <a:solidFill>
                            <a:schemeClr val="bg1"/>
                          </a:solidFill>
                        </a:rPr>
                        <a:t>Autonomie</a:t>
                      </a:r>
                      <a:r>
                        <a:rPr lang="en-US" sz="2000" dirty="0">
                          <a:solidFill>
                            <a:schemeClr val="bg1"/>
                          </a:solidFill>
                        </a:rPr>
                        <a:t> </a:t>
                      </a:r>
                      <a:r>
                        <a:rPr lang="en-US" sz="2000" dirty="0" err="1">
                          <a:solidFill>
                            <a:schemeClr val="bg1"/>
                          </a:solidFill>
                        </a:rPr>
                        <a:t>financière</a:t>
                      </a:r>
                      <a:endParaRPr lang="en-US" sz="2000" dirty="0">
                        <a:solidFill>
                          <a:schemeClr val="bg1"/>
                        </a:solidFill>
                      </a:endParaRPr>
                    </a:p>
                  </a:txBody>
                  <a:tcPr>
                    <a:solidFill>
                      <a:schemeClr val="bg1">
                        <a:lumMod val="65000"/>
                      </a:schemeClr>
                    </a:solidFill>
                  </a:tcPr>
                </a:tc>
                <a:tc>
                  <a:txBody>
                    <a:bodyPr/>
                    <a:lstStyle/>
                    <a:p>
                      <a:pPr algn="ctr"/>
                      <a:endParaRPr lang="en-US" sz="2000" dirty="0">
                        <a:solidFill>
                          <a:schemeClr val="bg1"/>
                        </a:solidFill>
                      </a:endParaRPr>
                    </a:p>
                  </a:txBody>
                  <a:tcPr/>
                </a:tc>
                <a:tc>
                  <a:txBody>
                    <a:bodyPr/>
                    <a:lstStyle/>
                    <a:p>
                      <a:pPr algn="ctr"/>
                      <a:r>
                        <a:rPr lang="en-US" sz="2000" dirty="0" err="1">
                          <a:solidFill>
                            <a:schemeClr val="bg1"/>
                          </a:solidFill>
                        </a:rPr>
                        <a:t>Ressources</a:t>
                      </a:r>
                      <a:r>
                        <a:rPr lang="en-US" sz="2000" dirty="0">
                          <a:solidFill>
                            <a:schemeClr val="bg1"/>
                          </a:solidFill>
                        </a:rPr>
                        <a:t> </a:t>
                      </a:r>
                      <a:r>
                        <a:rPr lang="en-US" sz="2000" dirty="0" err="1">
                          <a:solidFill>
                            <a:schemeClr val="bg1"/>
                          </a:solidFill>
                        </a:rPr>
                        <a:t>humaines</a:t>
                      </a:r>
                      <a:endParaRPr lang="en-US" sz="2000" dirty="0">
                        <a:solidFill>
                          <a:schemeClr val="bg1"/>
                        </a:solidFill>
                      </a:endParaRPr>
                    </a:p>
                  </a:txBody>
                  <a:tcPr>
                    <a:solidFill>
                      <a:srgbClr val="330099"/>
                    </a:solidFill>
                  </a:tcPr>
                </a:tc>
                <a:tc>
                  <a:txBody>
                    <a:bodyPr/>
                    <a:lstStyle/>
                    <a:p>
                      <a:pPr algn="ctr"/>
                      <a:endParaRPr lang="en-US" sz="2000" dirty="0">
                        <a:solidFill>
                          <a:schemeClr val="bg1"/>
                        </a:solidFill>
                      </a:endParaRPr>
                    </a:p>
                  </a:txBody>
                  <a:tcPr/>
                </a:tc>
                <a:tc>
                  <a:txBody>
                    <a:bodyPr/>
                    <a:lstStyle/>
                    <a:p>
                      <a:pPr algn="ctr"/>
                      <a:r>
                        <a:rPr lang="en-US" sz="2000" dirty="0" err="1">
                          <a:solidFill>
                            <a:schemeClr val="bg1"/>
                          </a:solidFill>
                        </a:rPr>
                        <a:t>Autonomie</a:t>
                      </a:r>
                      <a:r>
                        <a:rPr lang="en-US" sz="2000" dirty="0">
                          <a:solidFill>
                            <a:schemeClr val="bg1"/>
                          </a:solidFill>
                        </a:rPr>
                        <a:t> </a:t>
                      </a:r>
                      <a:r>
                        <a:rPr lang="en-US" sz="2000" dirty="0" err="1">
                          <a:solidFill>
                            <a:schemeClr val="bg1"/>
                          </a:solidFill>
                        </a:rPr>
                        <a:t>académique</a:t>
                      </a:r>
                      <a:endParaRPr lang="en-US" sz="2000" dirty="0">
                        <a:solidFill>
                          <a:schemeClr val="bg1"/>
                        </a:solidFill>
                      </a:endParaRPr>
                    </a:p>
                  </a:txBody>
                  <a:tcPr>
                    <a:solidFill>
                      <a:schemeClr val="bg1">
                        <a:lumMod val="75000"/>
                      </a:schemeClr>
                    </a:solidFill>
                  </a:tcPr>
                </a:tc>
                <a:extLst>
                  <a:ext uri="{0D108BD9-81ED-4DB2-BD59-A6C34878D82A}">
                    <a16:rowId xmlns:a16="http://schemas.microsoft.com/office/drawing/2014/main" val="10000"/>
                  </a:ext>
                </a:extLst>
              </a:tr>
              <a:tr h="3418126">
                <a:tc>
                  <a:txBody>
                    <a:bodyPr/>
                    <a:lstStyle/>
                    <a:p>
                      <a:pPr marL="285750" indent="-213750" algn="l" defTabSz="914400" rtl="0" eaLnBrk="1" latinLnBrk="0" hangingPunct="1">
                        <a:buFont typeface="Arial" charset="0"/>
                        <a:buChar char="•"/>
                      </a:pPr>
                      <a:r>
                        <a:rPr lang="en-US" sz="1600" kern="1200" dirty="0" err="1">
                          <a:solidFill>
                            <a:schemeClr val="bg1">
                              <a:lumMod val="65000"/>
                            </a:schemeClr>
                          </a:solidFill>
                          <a:latin typeface="+mn-lt"/>
                          <a:ea typeface="+mn-ea"/>
                          <a:cs typeface="+mn-cs"/>
                        </a:rPr>
                        <a:t>Procédure</a:t>
                      </a:r>
                      <a:r>
                        <a:rPr lang="en-US" sz="1600" kern="1200" dirty="0">
                          <a:solidFill>
                            <a:schemeClr val="bg1">
                              <a:lumMod val="65000"/>
                            </a:schemeClr>
                          </a:solidFill>
                          <a:latin typeface="+mn-lt"/>
                          <a:ea typeface="+mn-ea"/>
                          <a:cs typeface="+mn-cs"/>
                        </a:rPr>
                        <a:t> de </a:t>
                      </a:r>
                      <a:r>
                        <a:rPr lang="fr-FR" sz="1600" kern="1200" noProof="0" dirty="0">
                          <a:solidFill>
                            <a:schemeClr val="bg1">
                              <a:lumMod val="65000"/>
                            </a:schemeClr>
                          </a:solidFill>
                          <a:latin typeface="+mn-lt"/>
                          <a:ea typeface="+mn-ea"/>
                          <a:cs typeface="+mn-cs"/>
                        </a:rPr>
                        <a:t>sélection</a:t>
                      </a:r>
                      <a:r>
                        <a:rPr lang="en-US" sz="1600" kern="1200" dirty="0">
                          <a:solidFill>
                            <a:schemeClr val="bg1">
                              <a:lumMod val="65000"/>
                            </a:schemeClr>
                          </a:solidFill>
                          <a:latin typeface="+mn-lt"/>
                          <a:ea typeface="+mn-ea"/>
                          <a:cs typeface="+mn-cs"/>
                        </a:rPr>
                        <a:t> du chef </a:t>
                      </a:r>
                      <a:r>
                        <a:rPr lang="en-US" sz="1600" kern="1200" dirty="0" err="1">
                          <a:solidFill>
                            <a:schemeClr val="bg1">
                              <a:lumMod val="65000"/>
                            </a:schemeClr>
                          </a:solidFill>
                          <a:latin typeface="+mn-lt"/>
                          <a:ea typeface="+mn-ea"/>
                          <a:cs typeface="+mn-cs"/>
                        </a:rPr>
                        <a:t>d’établissement</a:t>
                      </a:r>
                      <a:endParaRPr lang="en-US" sz="1600" kern="1200" dirty="0">
                        <a:solidFill>
                          <a:schemeClr val="bg1">
                            <a:lumMod val="65000"/>
                          </a:schemeClr>
                        </a:solidFill>
                        <a:latin typeface="+mn-lt"/>
                        <a:ea typeface="+mn-ea"/>
                        <a:cs typeface="+mn-cs"/>
                      </a:endParaRPr>
                    </a:p>
                    <a:p>
                      <a:pPr marL="285750" indent="-213750" algn="l" defTabSz="914400" rtl="0" eaLnBrk="1" latinLnBrk="0" hangingPunct="1">
                        <a:buFont typeface="Arial" charset="0"/>
                        <a:buChar char="•"/>
                      </a:pPr>
                      <a:r>
                        <a:rPr lang="en-US" sz="1600" kern="1200" dirty="0" err="1">
                          <a:solidFill>
                            <a:schemeClr val="bg1">
                              <a:lumMod val="65000"/>
                            </a:schemeClr>
                          </a:solidFill>
                          <a:latin typeface="+mn-lt"/>
                          <a:ea typeface="+mn-ea"/>
                          <a:cs typeface="+mn-cs"/>
                        </a:rPr>
                        <a:t>Critères</a:t>
                      </a:r>
                      <a:r>
                        <a:rPr lang="en-US" sz="1600" kern="1200" dirty="0">
                          <a:solidFill>
                            <a:schemeClr val="bg1">
                              <a:lumMod val="65000"/>
                            </a:schemeClr>
                          </a:solidFill>
                          <a:latin typeface="+mn-lt"/>
                          <a:ea typeface="+mn-ea"/>
                          <a:cs typeface="+mn-cs"/>
                        </a:rPr>
                        <a:t> de </a:t>
                      </a:r>
                      <a:r>
                        <a:rPr lang="en-US" sz="1600" kern="1200" dirty="0" err="1">
                          <a:solidFill>
                            <a:schemeClr val="bg1">
                              <a:lumMod val="65000"/>
                            </a:schemeClr>
                          </a:solidFill>
                          <a:latin typeface="+mn-lt"/>
                          <a:ea typeface="+mn-ea"/>
                          <a:cs typeface="+mn-cs"/>
                        </a:rPr>
                        <a:t>sélection</a:t>
                      </a:r>
                      <a:r>
                        <a:rPr lang="en-US" sz="1600" kern="1200" dirty="0">
                          <a:solidFill>
                            <a:schemeClr val="bg1">
                              <a:lumMod val="65000"/>
                            </a:schemeClr>
                          </a:solidFill>
                          <a:latin typeface="+mn-lt"/>
                          <a:ea typeface="+mn-ea"/>
                          <a:cs typeface="+mn-cs"/>
                        </a:rPr>
                        <a:t> du chef </a:t>
                      </a:r>
                      <a:r>
                        <a:rPr lang="en-US" sz="1600" kern="1200" noProof="1">
                          <a:solidFill>
                            <a:schemeClr val="bg1">
                              <a:lumMod val="65000"/>
                            </a:schemeClr>
                          </a:solidFill>
                          <a:latin typeface="+mn-lt"/>
                          <a:ea typeface="+mn-ea"/>
                          <a:cs typeface="+mn-cs"/>
                        </a:rPr>
                        <a:t>d’établissement</a:t>
                      </a:r>
                    </a:p>
                    <a:p>
                      <a:pPr marL="285750" indent="-213750" algn="l" defTabSz="914400" rtl="0" eaLnBrk="1" latinLnBrk="0" hangingPunct="1">
                        <a:buFont typeface="Arial" charset="0"/>
                        <a:buChar char="•"/>
                      </a:pPr>
                      <a:r>
                        <a:rPr lang="en-US" sz="1600" kern="1200" dirty="0" err="1">
                          <a:solidFill>
                            <a:schemeClr val="bg1">
                              <a:lumMod val="65000"/>
                            </a:schemeClr>
                          </a:solidFill>
                          <a:latin typeface="+mn-lt"/>
                          <a:ea typeface="+mn-ea"/>
                          <a:cs typeface="+mn-cs"/>
                        </a:rPr>
                        <a:t>Révocation</a:t>
                      </a:r>
                      <a:r>
                        <a:rPr lang="en-US" sz="1600" kern="1200" dirty="0">
                          <a:solidFill>
                            <a:schemeClr val="bg1">
                              <a:lumMod val="65000"/>
                            </a:schemeClr>
                          </a:solidFill>
                          <a:latin typeface="+mn-lt"/>
                          <a:ea typeface="+mn-ea"/>
                          <a:cs typeface="+mn-cs"/>
                        </a:rPr>
                        <a:t> du chef </a:t>
                      </a:r>
                      <a:r>
                        <a:rPr lang="en-US" sz="1600" kern="1200" dirty="0" err="1">
                          <a:solidFill>
                            <a:schemeClr val="bg1">
                              <a:lumMod val="65000"/>
                            </a:schemeClr>
                          </a:solidFill>
                          <a:latin typeface="+mn-lt"/>
                          <a:ea typeface="+mn-ea"/>
                          <a:cs typeface="+mn-cs"/>
                        </a:rPr>
                        <a:t>d’établissement</a:t>
                      </a:r>
                      <a:endParaRPr lang="en-US" sz="1600" kern="1200" dirty="0">
                        <a:solidFill>
                          <a:schemeClr val="bg1">
                            <a:lumMod val="65000"/>
                          </a:schemeClr>
                        </a:solidFill>
                        <a:latin typeface="+mn-lt"/>
                        <a:ea typeface="+mn-ea"/>
                        <a:cs typeface="+mn-cs"/>
                      </a:endParaRPr>
                    </a:p>
                    <a:p>
                      <a:pPr marL="285750" indent="-213750" algn="l" defTabSz="914400" rtl="0" eaLnBrk="1" latinLnBrk="0" hangingPunct="1">
                        <a:buFont typeface="Arial" charset="0"/>
                        <a:buChar char="•"/>
                      </a:pPr>
                      <a:r>
                        <a:rPr lang="en-US" sz="1600" kern="1200" dirty="0" err="1">
                          <a:solidFill>
                            <a:schemeClr val="bg1">
                              <a:lumMod val="65000"/>
                            </a:schemeClr>
                          </a:solidFill>
                          <a:latin typeface="+mn-lt"/>
                          <a:ea typeface="+mn-ea"/>
                          <a:cs typeface="+mn-cs"/>
                        </a:rPr>
                        <a:t>Durée</a:t>
                      </a:r>
                      <a:r>
                        <a:rPr lang="en-US" sz="1600" kern="1200" dirty="0">
                          <a:solidFill>
                            <a:schemeClr val="bg1">
                              <a:lumMod val="65000"/>
                            </a:schemeClr>
                          </a:solidFill>
                          <a:latin typeface="+mn-lt"/>
                          <a:ea typeface="+mn-ea"/>
                          <a:cs typeface="+mn-cs"/>
                        </a:rPr>
                        <a:t> du </a:t>
                      </a:r>
                      <a:r>
                        <a:rPr lang="en-US" sz="1600" kern="1200" dirty="0" err="1">
                          <a:solidFill>
                            <a:schemeClr val="bg1">
                              <a:lumMod val="65000"/>
                            </a:schemeClr>
                          </a:solidFill>
                          <a:latin typeface="+mn-lt"/>
                          <a:ea typeface="+mn-ea"/>
                          <a:cs typeface="+mn-cs"/>
                        </a:rPr>
                        <a:t>mandat</a:t>
                      </a:r>
                      <a:r>
                        <a:rPr lang="en-US" sz="1600" kern="1200" dirty="0">
                          <a:solidFill>
                            <a:schemeClr val="bg1">
                              <a:lumMod val="65000"/>
                            </a:schemeClr>
                          </a:solidFill>
                          <a:latin typeface="+mn-lt"/>
                          <a:ea typeface="+mn-ea"/>
                          <a:cs typeface="+mn-cs"/>
                        </a:rPr>
                        <a:t> du chef </a:t>
                      </a:r>
                      <a:r>
                        <a:rPr lang="en-US" sz="1600" kern="1200" dirty="0" err="1">
                          <a:solidFill>
                            <a:schemeClr val="bg1">
                              <a:lumMod val="65000"/>
                            </a:schemeClr>
                          </a:solidFill>
                          <a:latin typeface="+mn-lt"/>
                          <a:ea typeface="+mn-ea"/>
                          <a:cs typeface="+mn-cs"/>
                        </a:rPr>
                        <a:t>d’établissement</a:t>
                      </a:r>
                      <a:endParaRPr lang="en-US" sz="1600" kern="1200" dirty="0">
                        <a:solidFill>
                          <a:schemeClr val="bg1">
                            <a:lumMod val="65000"/>
                          </a:schemeClr>
                        </a:solidFill>
                        <a:latin typeface="+mn-lt"/>
                        <a:ea typeface="+mn-ea"/>
                        <a:cs typeface="+mn-cs"/>
                      </a:endParaRPr>
                    </a:p>
                    <a:p>
                      <a:pPr marL="285750" indent="-213750" algn="l" defTabSz="914400" rtl="0" eaLnBrk="1" latinLnBrk="0" hangingPunct="1">
                        <a:buFont typeface="Arial" charset="0"/>
                        <a:buChar char="•"/>
                      </a:pPr>
                      <a:r>
                        <a:rPr lang="en-US" sz="1600" kern="1200" dirty="0">
                          <a:solidFill>
                            <a:schemeClr val="bg1">
                              <a:lumMod val="65000"/>
                            </a:schemeClr>
                          </a:solidFill>
                          <a:latin typeface="+mn-lt"/>
                          <a:ea typeface="+mn-ea"/>
                          <a:cs typeface="+mn-cs"/>
                        </a:rPr>
                        <a:t>Inclusion et </a:t>
                      </a:r>
                      <a:r>
                        <a:rPr lang="en-US" sz="1600" kern="1200" dirty="0" err="1">
                          <a:solidFill>
                            <a:schemeClr val="bg1">
                              <a:lumMod val="65000"/>
                            </a:schemeClr>
                          </a:solidFill>
                          <a:latin typeface="+mn-lt"/>
                          <a:ea typeface="+mn-ea"/>
                          <a:cs typeface="+mn-cs"/>
                        </a:rPr>
                        <a:t>sélection</a:t>
                      </a:r>
                      <a:r>
                        <a:rPr lang="en-US" sz="1600" kern="1200" dirty="0">
                          <a:solidFill>
                            <a:schemeClr val="bg1">
                              <a:lumMod val="65000"/>
                            </a:schemeClr>
                          </a:solidFill>
                          <a:latin typeface="+mn-lt"/>
                          <a:ea typeface="+mn-ea"/>
                          <a:cs typeface="+mn-cs"/>
                        </a:rPr>
                        <a:t> de </a:t>
                      </a:r>
                      <a:r>
                        <a:rPr lang="en-US" sz="1600" kern="1200" dirty="0" err="1">
                          <a:solidFill>
                            <a:schemeClr val="bg1">
                              <a:lumMod val="65000"/>
                            </a:schemeClr>
                          </a:solidFill>
                          <a:latin typeface="+mn-lt"/>
                          <a:ea typeface="+mn-ea"/>
                          <a:cs typeface="+mn-cs"/>
                        </a:rPr>
                        <a:t>membres</a:t>
                      </a:r>
                      <a:r>
                        <a:rPr lang="en-US" sz="1600" kern="1200" dirty="0">
                          <a:solidFill>
                            <a:schemeClr val="bg1">
                              <a:lumMod val="65000"/>
                            </a:schemeClr>
                          </a:solidFill>
                          <a:latin typeface="+mn-lt"/>
                          <a:ea typeface="+mn-ea"/>
                          <a:cs typeface="+mn-cs"/>
                        </a:rPr>
                        <a:t> </a:t>
                      </a:r>
                      <a:r>
                        <a:rPr lang="en-US" sz="1600" kern="1200" dirty="0" err="1">
                          <a:solidFill>
                            <a:schemeClr val="bg1">
                              <a:lumMod val="65000"/>
                            </a:schemeClr>
                          </a:solidFill>
                          <a:latin typeface="+mn-lt"/>
                          <a:ea typeface="+mn-ea"/>
                          <a:cs typeface="+mn-cs"/>
                        </a:rPr>
                        <a:t>externes</a:t>
                      </a:r>
                      <a:r>
                        <a:rPr lang="en-US" sz="1600" kern="1200" dirty="0">
                          <a:solidFill>
                            <a:schemeClr val="bg1">
                              <a:lumMod val="65000"/>
                            </a:schemeClr>
                          </a:solidFill>
                          <a:latin typeface="+mn-lt"/>
                          <a:ea typeface="+mn-ea"/>
                          <a:cs typeface="+mn-cs"/>
                        </a:rPr>
                        <a:t> </a:t>
                      </a:r>
                      <a:r>
                        <a:rPr lang="en-US" sz="1600" kern="1200" dirty="0" err="1">
                          <a:solidFill>
                            <a:schemeClr val="bg1">
                              <a:lumMod val="65000"/>
                            </a:schemeClr>
                          </a:solidFill>
                          <a:latin typeface="+mn-lt"/>
                          <a:ea typeface="+mn-ea"/>
                          <a:cs typeface="+mn-cs"/>
                        </a:rPr>
                        <a:t>dans</a:t>
                      </a:r>
                      <a:r>
                        <a:rPr lang="en-US" sz="1600" kern="1200" dirty="0">
                          <a:solidFill>
                            <a:schemeClr val="bg1">
                              <a:lumMod val="65000"/>
                            </a:schemeClr>
                          </a:solidFill>
                          <a:latin typeface="+mn-lt"/>
                          <a:ea typeface="+mn-ea"/>
                          <a:cs typeface="+mn-cs"/>
                        </a:rPr>
                        <a:t> les instances </a:t>
                      </a:r>
                      <a:r>
                        <a:rPr lang="en-US" sz="1600" kern="1200" dirty="0" err="1">
                          <a:solidFill>
                            <a:schemeClr val="bg1">
                              <a:lumMod val="65000"/>
                            </a:schemeClr>
                          </a:solidFill>
                          <a:latin typeface="+mn-lt"/>
                          <a:ea typeface="+mn-ea"/>
                          <a:cs typeface="+mn-cs"/>
                        </a:rPr>
                        <a:t>dirigeantes</a:t>
                      </a:r>
                      <a:endParaRPr lang="en-US" sz="1600" kern="1200" dirty="0">
                        <a:solidFill>
                          <a:schemeClr val="bg1">
                            <a:lumMod val="65000"/>
                          </a:schemeClr>
                        </a:solidFill>
                        <a:latin typeface="+mn-lt"/>
                        <a:ea typeface="+mn-ea"/>
                        <a:cs typeface="+mn-cs"/>
                      </a:endParaRPr>
                    </a:p>
                    <a:p>
                      <a:pPr marL="285750" indent="-213750" algn="l" defTabSz="914400" rtl="0" eaLnBrk="1" latinLnBrk="0" hangingPunct="1">
                        <a:buFont typeface="Arial" charset="0"/>
                        <a:buChar char="•"/>
                      </a:pPr>
                      <a:r>
                        <a:rPr lang="en-US" sz="1600" kern="1200" dirty="0" err="1">
                          <a:solidFill>
                            <a:schemeClr val="bg1">
                              <a:lumMod val="65000"/>
                            </a:schemeClr>
                          </a:solidFill>
                          <a:latin typeface="+mn-lt"/>
                          <a:ea typeface="+mn-ea"/>
                          <a:cs typeface="+mn-cs"/>
                        </a:rPr>
                        <a:t>Mise</a:t>
                      </a:r>
                      <a:r>
                        <a:rPr lang="en-US" sz="1600" kern="1200" dirty="0">
                          <a:solidFill>
                            <a:schemeClr val="bg1">
                              <a:lumMod val="65000"/>
                            </a:schemeClr>
                          </a:solidFill>
                          <a:latin typeface="+mn-lt"/>
                          <a:ea typeface="+mn-ea"/>
                          <a:cs typeface="+mn-cs"/>
                        </a:rPr>
                        <a:t> </a:t>
                      </a:r>
                      <a:r>
                        <a:rPr lang="en-US" sz="1600" kern="1200" dirty="0" err="1">
                          <a:solidFill>
                            <a:schemeClr val="bg1">
                              <a:lumMod val="65000"/>
                            </a:schemeClr>
                          </a:solidFill>
                          <a:latin typeface="+mn-lt"/>
                          <a:ea typeface="+mn-ea"/>
                          <a:cs typeface="+mn-cs"/>
                        </a:rPr>
                        <a:t>en</a:t>
                      </a:r>
                      <a:r>
                        <a:rPr lang="en-US" sz="1600" kern="1200" dirty="0">
                          <a:solidFill>
                            <a:schemeClr val="bg1">
                              <a:lumMod val="65000"/>
                            </a:schemeClr>
                          </a:solidFill>
                          <a:latin typeface="+mn-lt"/>
                          <a:ea typeface="+mn-ea"/>
                          <a:cs typeface="+mn-cs"/>
                        </a:rPr>
                        <a:t> place des structures </a:t>
                      </a:r>
                      <a:r>
                        <a:rPr lang="en-US" sz="1600" kern="1200" dirty="0" err="1">
                          <a:solidFill>
                            <a:schemeClr val="bg1">
                              <a:lumMod val="65000"/>
                            </a:schemeClr>
                          </a:solidFill>
                          <a:latin typeface="+mn-lt"/>
                          <a:ea typeface="+mn-ea"/>
                          <a:cs typeface="+mn-cs"/>
                        </a:rPr>
                        <a:t>académiques</a:t>
                      </a:r>
                      <a:endParaRPr lang="en-US" sz="1600" kern="1200" dirty="0">
                        <a:solidFill>
                          <a:schemeClr val="bg1">
                            <a:lumMod val="65000"/>
                          </a:schemeClr>
                        </a:solidFill>
                        <a:latin typeface="+mn-lt"/>
                        <a:ea typeface="+mn-ea"/>
                        <a:cs typeface="+mn-cs"/>
                      </a:endParaRPr>
                    </a:p>
                    <a:p>
                      <a:pPr marL="285750" indent="-213750" algn="l" defTabSz="914400" rtl="0" eaLnBrk="1" latinLnBrk="0" hangingPunct="1">
                        <a:buFont typeface="Arial" charset="0"/>
                        <a:buChar char="•"/>
                      </a:pPr>
                      <a:r>
                        <a:rPr lang="en-US" sz="1600" kern="1200" dirty="0" err="1">
                          <a:solidFill>
                            <a:schemeClr val="bg1">
                              <a:lumMod val="65000"/>
                            </a:schemeClr>
                          </a:solidFill>
                          <a:latin typeface="+mn-lt"/>
                          <a:ea typeface="+mn-ea"/>
                          <a:cs typeface="+mn-cs"/>
                        </a:rPr>
                        <a:t>Création</a:t>
                      </a:r>
                      <a:r>
                        <a:rPr lang="en-US" sz="1600" kern="1200" dirty="0">
                          <a:solidFill>
                            <a:schemeClr val="bg1">
                              <a:lumMod val="65000"/>
                            </a:schemeClr>
                          </a:solidFill>
                          <a:latin typeface="+mn-lt"/>
                          <a:ea typeface="+mn-ea"/>
                          <a:cs typeface="+mn-cs"/>
                        </a:rPr>
                        <a:t> </a:t>
                      </a:r>
                      <a:r>
                        <a:rPr lang="en-US" sz="1600" kern="1200" dirty="0" err="1">
                          <a:solidFill>
                            <a:schemeClr val="bg1">
                              <a:lumMod val="65000"/>
                            </a:schemeClr>
                          </a:solidFill>
                          <a:latin typeface="+mn-lt"/>
                          <a:ea typeface="+mn-ea"/>
                          <a:cs typeface="+mn-cs"/>
                        </a:rPr>
                        <a:t>d’entités</a:t>
                      </a:r>
                      <a:r>
                        <a:rPr lang="en-US" sz="1600" kern="1200" dirty="0">
                          <a:solidFill>
                            <a:schemeClr val="bg1">
                              <a:lumMod val="65000"/>
                            </a:schemeClr>
                          </a:solidFill>
                          <a:latin typeface="+mn-lt"/>
                          <a:ea typeface="+mn-ea"/>
                          <a:cs typeface="+mn-cs"/>
                        </a:rPr>
                        <a:t> </a:t>
                      </a:r>
                      <a:r>
                        <a:rPr lang="en-US" sz="1600" kern="1200" dirty="0" err="1">
                          <a:solidFill>
                            <a:schemeClr val="bg1">
                              <a:lumMod val="65000"/>
                            </a:schemeClr>
                          </a:solidFill>
                          <a:latin typeface="+mn-lt"/>
                          <a:ea typeface="+mn-ea"/>
                          <a:cs typeface="+mn-cs"/>
                        </a:rPr>
                        <a:t>juridiques</a:t>
                      </a:r>
                      <a:endParaRPr lang="en-US" sz="1600" kern="1200" dirty="0">
                        <a:solidFill>
                          <a:schemeClr val="bg1">
                            <a:lumMod val="65000"/>
                          </a:schemeClr>
                        </a:solidFill>
                        <a:latin typeface="+mn-lt"/>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tcPr>
                </a:tc>
                <a:tc>
                  <a:txBody>
                    <a:bodyPr/>
                    <a:lstStyle/>
                    <a:p>
                      <a:pPr marL="285750" indent="-213750">
                        <a:buFont typeface="Arial" charset="0"/>
                        <a:buChar char="•"/>
                      </a:pPr>
                      <a:r>
                        <a:rPr lang="en-US" sz="1600" dirty="0" err="1">
                          <a:solidFill>
                            <a:schemeClr val="bg1">
                              <a:lumMod val="65000"/>
                            </a:schemeClr>
                          </a:solidFill>
                        </a:rPr>
                        <a:t>Période</a:t>
                      </a:r>
                      <a:r>
                        <a:rPr lang="en-US" sz="1600" dirty="0">
                          <a:solidFill>
                            <a:schemeClr val="bg1">
                              <a:lumMod val="65000"/>
                            </a:schemeClr>
                          </a:solidFill>
                        </a:rPr>
                        <a:t> et type de </a:t>
                      </a:r>
                      <a:r>
                        <a:rPr lang="en-US" sz="1600" dirty="0" err="1">
                          <a:solidFill>
                            <a:schemeClr val="bg1">
                              <a:lumMod val="65000"/>
                            </a:schemeClr>
                          </a:solidFill>
                        </a:rPr>
                        <a:t>financement</a:t>
                      </a:r>
                      <a:r>
                        <a:rPr lang="en-US" sz="1600" dirty="0">
                          <a:solidFill>
                            <a:schemeClr val="bg1">
                              <a:lumMod val="65000"/>
                            </a:schemeClr>
                          </a:solidFill>
                        </a:rPr>
                        <a:t> public</a:t>
                      </a:r>
                    </a:p>
                    <a:p>
                      <a:pPr marL="285750" indent="-213750">
                        <a:buFont typeface="Arial" charset="0"/>
                        <a:buChar char="•"/>
                      </a:pPr>
                      <a:r>
                        <a:rPr lang="en-US" sz="1600" dirty="0" err="1">
                          <a:solidFill>
                            <a:schemeClr val="bg1">
                              <a:lumMod val="65000"/>
                            </a:schemeClr>
                          </a:solidFill>
                        </a:rPr>
                        <a:t>Création</a:t>
                      </a:r>
                      <a:r>
                        <a:rPr lang="en-US" sz="1600" dirty="0">
                          <a:solidFill>
                            <a:schemeClr val="bg1">
                              <a:lumMod val="65000"/>
                            </a:schemeClr>
                          </a:solidFill>
                        </a:rPr>
                        <a:t> </a:t>
                      </a:r>
                      <a:r>
                        <a:rPr lang="en-US" sz="1600" baseline="0" dirty="0">
                          <a:solidFill>
                            <a:schemeClr val="bg1">
                              <a:lumMod val="65000"/>
                            </a:schemeClr>
                          </a:solidFill>
                        </a:rPr>
                        <a:t>de </a:t>
                      </a:r>
                      <a:r>
                        <a:rPr lang="fr-FR" sz="1600" baseline="0" noProof="0" dirty="0">
                          <a:solidFill>
                            <a:schemeClr val="bg1">
                              <a:lumMod val="65000"/>
                            </a:schemeClr>
                          </a:solidFill>
                        </a:rPr>
                        <a:t>réserves</a:t>
                      </a:r>
                      <a:r>
                        <a:rPr lang="en-US" sz="1600" baseline="0" dirty="0">
                          <a:solidFill>
                            <a:schemeClr val="bg1">
                              <a:lumMod val="65000"/>
                            </a:schemeClr>
                          </a:solidFill>
                        </a:rPr>
                        <a:t> </a:t>
                      </a:r>
                      <a:r>
                        <a:rPr lang="en-US" sz="1600" baseline="0" dirty="0" err="1">
                          <a:solidFill>
                            <a:schemeClr val="bg1">
                              <a:lumMod val="65000"/>
                            </a:schemeClr>
                          </a:solidFill>
                        </a:rPr>
                        <a:t>budgétaires</a:t>
                      </a:r>
                      <a:endParaRPr lang="en-US" sz="1600" dirty="0">
                        <a:solidFill>
                          <a:schemeClr val="bg1">
                            <a:lumMod val="65000"/>
                          </a:schemeClr>
                        </a:solidFill>
                      </a:endParaRPr>
                    </a:p>
                    <a:p>
                      <a:pPr marL="285750" indent="-213750">
                        <a:buFont typeface="Arial" charset="0"/>
                        <a:buChar char="•"/>
                      </a:pPr>
                      <a:r>
                        <a:rPr lang="en-US" sz="1600" dirty="0" err="1">
                          <a:solidFill>
                            <a:schemeClr val="bg1">
                              <a:lumMod val="65000"/>
                            </a:schemeClr>
                          </a:solidFill>
                        </a:rPr>
                        <a:t>Capacité</a:t>
                      </a:r>
                      <a:r>
                        <a:rPr lang="en-US" sz="1600" dirty="0">
                          <a:solidFill>
                            <a:schemeClr val="bg1">
                              <a:lumMod val="65000"/>
                            </a:schemeClr>
                          </a:solidFill>
                        </a:rPr>
                        <a:t> à </a:t>
                      </a:r>
                      <a:r>
                        <a:rPr lang="en-US" sz="1600" dirty="0" err="1">
                          <a:solidFill>
                            <a:schemeClr val="bg1">
                              <a:lumMod val="65000"/>
                            </a:schemeClr>
                          </a:solidFill>
                        </a:rPr>
                        <a:t>contracter</a:t>
                      </a:r>
                      <a:r>
                        <a:rPr lang="en-US" sz="1600" baseline="0" dirty="0">
                          <a:solidFill>
                            <a:schemeClr val="bg1">
                              <a:lumMod val="65000"/>
                            </a:schemeClr>
                          </a:solidFill>
                        </a:rPr>
                        <a:t> des </a:t>
                      </a:r>
                      <a:r>
                        <a:rPr lang="en-US" sz="1600" baseline="0" dirty="0" err="1">
                          <a:solidFill>
                            <a:schemeClr val="bg1">
                              <a:lumMod val="65000"/>
                            </a:schemeClr>
                          </a:solidFill>
                        </a:rPr>
                        <a:t>emprunts</a:t>
                      </a:r>
                      <a:endParaRPr lang="en-US" sz="1600" dirty="0">
                        <a:solidFill>
                          <a:schemeClr val="bg1">
                            <a:lumMod val="65000"/>
                          </a:schemeClr>
                        </a:solidFill>
                      </a:endParaRPr>
                    </a:p>
                    <a:p>
                      <a:pPr marL="285750" indent="-213750">
                        <a:buFont typeface="Arial" charset="0"/>
                        <a:buChar char="•"/>
                      </a:pPr>
                      <a:r>
                        <a:rPr lang="fr-FR" sz="1600" noProof="0" dirty="0">
                          <a:solidFill>
                            <a:schemeClr val="bg1">
                              <a:lumMod val="65000"/>
                            </a:schemeClr>
                          </a:solidFill>
                        </a:rPr>
                        <a:t>Propriété</a:t>
                      </a:r>
                      <a:r>
                        <a:rPr lang="en-US" sz="1600" dirty="0">
                          <a:solidFill>
                            <a:schemeClr val="bg1">
                              <a:lumMod val="65000"/>
                            </a:schemeClr>
                          </a:solidFill>
                        </a:rPr>
                        <a:t> des </a:t>
                      </a:r>
                      <a:r>
                        <a:rPr lang="en-US" sz="1600" dirty="0" err="1">
                          <a:solidFill>
                            <a:schemeClr val="bg1">
                              <a:lumMod val="65000"/>
                            </a:schemeClr>
                          </a:solidFill>
                        </a:rPr>
                        <a:t>bâtiments</a:t>
                      </a:r>
                      <a:endParaRPr lang="en-US" sz="1600" dirty="0">
                        <a:solidFill>
                          <a:schemeClr val="bg1">
                            <a:lumMod val="65000"/>
                          </a:schemeClr>
                        </a:solidFill>
                      </a:endParaRPr>
                    </a:p>
                    <a:p>
                      <a:pPr marL="285750" indent="-213750">
                        <a:buFont typeface="Arial" charset="0"/>
                        <a:buChar char="•"/>
                      </a:pPr>
                      <a:r>
                        <a:rPr lang="en-US" sz="1600" dirty="0">
                          <a:solidFill>
                            <a:schemeClr val="bg1">
                              <a:lumMod val="65000"/>
                            </a:schemeClr>
                          </a:solidFill>
                        </a:rPr>
                        <a:t>Droits </a:t>
                      </a:r>
                      <a:r>
                        <a:rPr lang="en-US" sz="1600" dirty="0" err="1">
                          <a:solidFill>
                            <a:schemeClr val="bg1">
                              <a:lumMod val="65000"/>
                            </a:schemeClr>
                          </a:solidFill>
                        </a:rPr>
                        <a:t>d’inscription</a:t>
                      </a:r>
                      <a:r>
                        <a:rPr lang="en-US" sz="1600" baseline="0" dirty="0">
                          <a:solidFill>
                            <a:schemeClr val="bg1">
                              <a:lumMod val="65000"/>
                            </a:schemeClr>
                          </a:solidFill>
                        </a:rPr>
                        <a:t> aux </a:t>
                      </a:r>
                      <a:r>
                        <a:rPr lang="en-US" sz="1600" baseline="0" dirty="0" err="1">
                          <a:solidFill>
                            <a:schemeClr val="bg1">
                              <a:lumMod val="65000"/>
                            </a:schemeClr>
                          </a:solidFill>
                        </a:rPr>
                        <a:t>étudiants</a:t>
                      </a:r>
                      <a:r>
                        <a:rPr lang="en-US" sz="1600" baseline="0" dirty="0">
                          <a:solidFill>
                            <a:schemeClr val="bg1">
                              <a:lumMod val="65000"/>
                            </a:schemeClr>
                          </a:solidFill>
                        </a:rPr>
                        <a:t> </a:t>
                      </a:r>
                      <a:r>
                        <a:rPr lang="en-US" sz="1600" baseline="0" dirty="0" err="1">
                          <a:solidFill>
                            <a:schemeClr val="bg1">
                              <a:lumMod val="65000"/>
                            </a:schemeClr>
                          </a:solidFill>
                        </a:rPr>
                        <a:t>nationaux</a:t>
                      </a:r>
                      <a:r>
                        <a:rPr lang="en-US" sz="1600" baseline="0" dirty="0">
                          <a:solidFill>
                            <a:schemeClr val="bg1">
                              <a:lumMod val="65000"/>
                            </a:schemeClr>
                          </a:solidFill>
                        </a:rPr>
                        <a:t>/UE</a:t>
                      </a:r>
                      <a:endParaRPr lang="en-US" sz="1600" dirty="0">
                        <a:solidFill>
                          <a:schemeClr val="bg1">
                            <a:lumMod val="65000"/>
                          </a:schemeClr>
                        </a:solidFill>
                      </a:endParaRPr>
                    </a:p>
                    <a:p>
                      <a:pPr marL="285750" indent="-213750">
                        <a:buFont typeface="Arial" charset="0"/>
                        <a:buChar char="•"/>
                      </a:pPr>
                      <a:r>
                        <a:rPr lang="en-US" sz="1600" dirty="0">
                          <a:solidFill>
                            <a:schemeClr val="bg1">
                              <a:lumMod val="65000"/>
                            </a:schemeClr>
                          </a:solidFill>
                        </a:rPr>
                        <a:t>Droits </a:t>
                      </a:r>
                      <a:r>
                        <a:rPr lang="en-US" sz="1600" dirty="0" err="1">
                          <a:solidFill>
                            <a:schemeClr val="bg1">
                              <a:lumMod val="65000"/>
                            </a:schemeClr>
                          </a:solidFill>
                        </a:rPr>
                        <a:t>d’inscription</a:t>
                      </a:r>
                      <a:r>
                        <a:rPr lang="en-US" sz="1600" dirty="0">
                          <a:solidFill>
                            <a:schemeClr val="bg1">
                              <a:lumMod val="65000"/>
                            </a:schemeClr>
                          </a:solidFill>
                        </a:rPr>
                        <a:t> aux </a:t>
                      </a:r>
                      <a:r>
                        <a:rPr lang="en-US" sz="1600" dirty="0" err="1">
                          <a:solidFill>
                            <a:schemeClr val="bg1">
                              <a:lumMod val="65000"/>
                            </a:schemeClr>
                          </a:solidFill>
                        </a:rPr>
                        <a:t>étudiants</a:t>
                      </a:r>
                      <a:r>
                        <a:rPr lang="en-US" sz="1600" dirty="0">
                          <a:solidFill>
                            <a:schemeClr val="bg1">
                              <a:lumMod val="65000"/>
                            </a:schemeClr>
                          </a:solidFill>
                        </a:rPr>
                        <a:t> hors UE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tcPr>
                </a:tc>
                <a:tc>
                  <a:txBody>
                    <a:bodyPr/>
                    <a:lstStyle/>
                    <a:p>
                      <a:endParaRPr lang="en-US" sz="1600" dirty="0"/>
                    </a:p>
                  </a:txBody>
                  <a:tcPr>
                    <a:lnL w="12700" cap="flat" cmpd="sng" algn="ctr">
                      <a:solidFill>
                        <a:schemeClr val="bg1">
                          <a:lumMod val="65000"/>
                        </a:schemeClr>
                      </a:solidFill>
                      <a:prstDash val="solid"/>
                      <a:round/>
                      <a:headEnd type="none" w="med" len="med"/>
                      <a:tailEnd type="none" w="med" len="med"/>
                    </a:lnL>
                    <a:lnR w="12700" cap="flat" cmpd="sng" algn="ctr">
                      <a:solidFill>
                        <a:srgbClr val="330099"/>
                      </a:solidFill>
                      <a:prstDash val="solid"/>
                      <a:round/>
                      <a:headEnd type="none" w="med" len="med"/>
                      <a:tailEnd type="none" w="med" len="med"/>
                    </a:lnR>
                  </a:tcPr>
                </a:tc>
                <a:tc>
                  <a:txBody>
                    <a:bodyPr/>
                    <a:lstStyle/>
                    <a:p>
                      <a:pPr marL="285750" indent="-213750" algn="l" defTabSz="914400" rtl="0" eaLnBrk="1" latinLnBrk="0" hangingPunct="1">
                        <a:buFont typeface="Arial" charset="0"/>
                        <a:buChar char="•"/>
                      </a:pPr>
                      <a:r>
                        <a:rPr lang="en-US" sz="1600" kern="1200" dirty="0" err="1">
                          <a:solidFill>
                            <a:srgbClr val="330099"/>
                          </a:solidFill>
                          <a:latin typeface="+mn-lt"/>
                          <a:ea typeface="+mn-ea"/>
                          <a:cs typeface="+mn-cs"/>
                        </a:rPr>
                        <a:t>Procédures</a:t>
                      </a:r>
                      <a:r>
                        <a:rPr lang="en-US" sz="1600" kern="1200" dirty="0">
                          <a:solidFill>
                            <a:srgbClr val="330099"/>
                          </a:solidFill>
                          <a:latin typeface="+mn-lt"/>
                          <a:ea typeface="+mn-ea"/>
                          <a:cs typeface="+mn-cs"/>
                        </a:rPr>
                        <a:t> de </a:t>
                      </a:r>
                      <a:r>
                        <a:rPr lang="en-US" sz="1600" kern="1200" dirty="0" err="1">
                          <a:solidFill>
                            <a:srgbClr val="330099"/>
                          </a:solidFill>
                          <a:latin typeface="+mn-lt"/>
                          <a:ea typeface="+mn-ea"/>
                          <a:cs typeface="+mn-cs"/>
                        </a:rPr>
                        <a:t>recrutement</a:t>
                      </a:r>
                      <a:r>
                        <a:rPr lang="en-US" sz="1600" kern="1200" dirty="0">
                          <a:solidFill>
                            <a:srgbClr val="330099"/>
                          </a:solidFill>
                          <a:latin typeface="+mn-lt"/>
                          <a:ea typeface="+mn-ea"/>
                          <a:cs typeface="+mn-cs"/>
                        </a:rPr>
                        <a:t> (personnel </a:t>
                      </a:r>
                      <a:r>
                        <a:rPr lang="en-US" sz="1600" kern="1200" dirty="0" err="1">
                          <a:solidFill>
                            <a:srgbClr val="330099"/>
                          </a:solidFill>
                          <a:latin typeface="+mn-lt"/>
                          <a:ea typeface="+mn-ea"/>
                          <a:cs typeface="+mn-cs"/>
                        </a:rPr>
                        <a:t>académique</a:t>
                      </a:r>
                      <a:r>
                        <a:rPr lang="en-US" sz="1600" kern="1200" dirty="0">
                          <a:solidFill>
                            <a:srgbClr val="330099"/>
                          </a:solidFill>
                          <a:latin typeface="+mn-lt"/>
                          <a:ea typeface="+mn-ea"/>
                          <a:cs typeface="+mn-cs"/>
                        </a:rPr>
                        <a:t>/</a:t>
                      </a:r>
                      <a:r>
                        <a:rPr lang="en-US" sz="1600" kern="1200" dirty="0" err="1">
                          <a:solidFill>
                            <a:srgbClr val="330099"/>
                          </a:solidFill>
                          <a:latin typeface="+mn-lt"/>
                          <a:ea typeface="+mn-ea"/>
                          <a:cs typeface="+mn-cs"/>
                        </a:rPr>
                        <a:t>administratif</a:t>
                      </a:r>
                      <a:r>
                        <a:rPr lang="en-US" sz="1600" kern="1200" dirty="0">
                          <a:solidFill>
                            <a:srgbClr val="330099"/>
                          </a:solidFill>
                          <a:latin typeface="+mn-lt"/>
                          <a:ea typeface="+mn-ea"/>
                          <a:cs typeface="+mn-cs"/>
                        </a:rPr>
                        <a:t> de haut rang)</a:t>
                      </a:r>
                    </a:p>
                    <a:p>
                      <a:pPr marL="285750" indent="-213750" algn="l" defTabSz="914400" rtl="0" eaLnBrk="1" latinLnBrk="0" hangingPunct="1">
                        <a:buFont typeface="Arial" charset="0"/>
                        <a:buChar char="•"/>
                      </a:pPr>
                      <a:r>
                        <a:rPr lang="en-US" sz="1600" kern="1200" dirty="0" err="1">
                          <a:solidFill>
                            <a:srgbClr val="330099"/>
                          </a:solidFill>
                          <a:latin typeface="+mn-lt"/>
                          <a:ea typeface="+mn-ea"/>
                          <a:cs typeface="+mn-cs"/>
                        </a:rPr>
                        <a:t>Rémunérations</a:t>
                      </a:r>
                      <a:endParaRPr lang="en-US" sz="1600" kern="1200" dirty="0">
                        <a:solidFill>
                          <a:srgbClr val="330099"/>
                        </a:solidFill>
                        <a:latin typeface="+mn-lt"/>
                        <a:ea typeface="+mn-ea"/>
                        <a:cs typeface="+mn-cs"/>
                      </a:endParaRPr>
                    </a:p>
                    <a:p>
                      <a:pPr marL="285750" indent="-213750" algn="l" defTabSz="914400" rtl="0" eaLnBrk="1" latinLnBrk="0" hangingPunct="1">
                        <a:buFont typeface="Arial" charset="0"/>
                        <a:buChar char="•"/>
                      </a:pPr>
                      <a:r>
                        <a:rPr lang="en-US" sz="1600" kern="1200" dirty="0" err="1">
                          <a:solidFill>
                            <a:srgbClr val="330099"/>
                          </a:solidFill>
                          <a:latin typeface="+mn-lt"/>
                          <a:ea typeface="+mn-ea"/>
                          <a:cs typeface="+mn-cs"/>
                        </a:rPr>
                        <a:t>Licenciements</a:t>
                      </a:r>
                      <a:endParaRPr lang="en-US" sz="1600" kern="1200" dirty="0">
                        <a:solidFill>
                          <a:srgbClr val="330099"/>
                        </a:solidFill>
                        <a:latin typeface="+mn-lt"/>
                        <a:ea typeface="+mn-ea"/>
                        <a:cs typeface="+mn-cs"/>
                      </a:endParaRPr>
                    </a:p>
                    <a:p>
                      <a:pPr marL="285750" indent="-213750" algn="l" defTabSz="914400" rtl="0" eaLnBrk="1" latinLnBrk="0" hangingPunct="1">
                        <a:buFont typeface="Arial" charset="0"/>
                        <a:buChar char="•"/>
                      </a:pPr>
                      <a:r>
                        <a:rPr lang="en-US" sz="1600" kern="1200" dirty="0" err="1">
                          <a:solidFill>
                            <a:srgbClr val="330099"/>
                          </a:solidFill>
                          <a:latin typeface="+mn-lt"/>
                          <a:ea typeface="+mn-ea"/>
                          <a:cs typeface="+mn-cs"/>
                        </a:rPr>
                        <a:t>Avancements</a:t>
                      </a:r>
                      <a:endParaRPr lang="en-US" sz="1600" kern="1200" dirty="0">
                        <a:solidFill>
                          <a:srgbClr val="330099"/>
                        </a:solidFill>
                        <a:latin typeface="+mn-lt"/>
                        <a:ea typeface="+mn-ea"/>
                        <a:cs typeface="+mn-cs"/>
                      </a:endParaRPr>
                    </a:p>
                    <a:p>
                      <a:pPr marL="285750" indent="-213750">
                        <a:buFont typeface="Arial" charset="0"/>
                        <a:buChar char="•"/>
                      </a:pPr>
                      <a:endParaRPr lang="en-US" sz="1600" dirty="0">
                        <a:solidFill>
                          <a:srgbClr val="330099"/>
                        </a:solidFill>
                      </a:endParaRPr>
                    </a:p>
                  </a:txBody>
                  <a:tcPr>
                    <a:lnL w="12700" cap="flat" cmpd="sng" algn="ctr">
                      <a:solidFill>
                        <a:srgbClr val="330099"/>
                      </a:solidFill>
                      <a:prstDash val="solid"/>
                      <a:round/>
                      <a:headEnd type="none" w="med" len="med"/>
                      <a:tailEnd type="none" w="med" len="med"/>
                    </a:lnL>
                    <a:lnR w="12700" cap="flat" cmpd="sng" algn="ctr">
                      <a:solidFill>
                        <a:srgbClr val="330099"/>
                      </a:solidFill>
                      <a:prstDash val="solid"/>
                      <a:round/>
                      <a:headEnd type="none" w="med" len="med"/>
                      <a:tailEnd type="none" w="med" len="med"/>
                    </a:lnR>
                    <a:lnB w="12700" cap="flat" cmpd="sng" algn="ctr">
                      <a:solidFill>
                        <a:srgbClr val="330099"/>
                      </a:solidFill>
                      <a:prstDash val="solid"/>
                      <a:round/>
                      <a:headEnd type="none" w="med" len="med"/>
                      <a:tailEnd type="none" w="med" len="med"/>
                    </a:lnB>
                  </a:tcPr>
                </a:tc>
                <a:tc>
                  <a:txBody>
                    <a:bodyPr/>
                    <a:lstStyle/>
                    <a:p>
                      <a:endParaRPr lang="en-US" sz="1600" dirty="0"/>
                    </a:p>
                  </a:txBody>
                  <a:tcPr>
                    <a:lnL w="12700" cap="flat" cmpd="sng" algn="ctr">
                      <a:solidFill>
                        <a:srgbClr val="330099"/>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tcPr>
                </a:tc>
                <a:tc>
                  <a:txBody>
                    <a:bodyPr/>
                    <a:lstStyle/>
                    <a:p>
                      <a:pPr marL="285750" indent="-213750">
                        <a:buFont typeface="Arial" charset="0"/>
                        <a:buChar char="•"/>
                      </a:pPr>
                      <a:r>
                        <a:rPr lang="en-US" sz="1600" dirty="0" err="1">
                          <a:solidFill>
                            <a:schemeClr val="bg1">
                              <a:lumMod val="65000"/>
                            </a:schemeClr>
                          </a:solidFill>
                        </a:rPr>
                        <a:t>Nombre</a:t>
                      </a:r>
                      <a:r>
                        <a:rPr lang="en-US" sz="1600" dirty="0">
                          <a:solidFill>
                            <a:schemeClr val="bg1">
                              <a:lumMod val="65000"/>
                            </a:schemeClr>
                          </a:solidFill>
                        </a:rPr>
                        <a:t> </a:t>
                      </a:r>
                      <a:r>
                        <a:rPr lang="en-US" sz="1600" dirty="0" err="1">
                          <a:solidFill>
                            <a:schemeClr val="bg1">
                              <a:lumMod val="65000"/>
                            </a:schemeClr>
                          </a:solidFill>
                        </a:rPr>
                        <a:t>d’étudiants</a:t>
                      </a:r>
                      <a:endParaRPr lang="en-US" sz="1600" dirty="0">
                        <a:solidFill>
                          <a:schemeClr val="bg1">
                            <a:lumMod val="65000"/>
                          </a:schemeClr>
                        </a:solidFill>
                      </a:endParaRPr>
                    </a:p>
                    <a:p>
                      <a:pPr marL="285750" indent="-213750">
                        <a:buFont typeface="Arial" charset="0"/>
                        <a:buChar char="•"/>
                      </a:pPr>
                      <a:r>
                        <a:rPr lang="en-US" sz="1600" dirty="0" err="1">
                          <a:solidFill>
                            <a:schemeClr val="bg1">
                              <a:lumMod val="65000"/>
                            </a:schemeClr>
                          </a:solidFill>
                        </a:rPr>
                        <a:t>Modalités</a:t>
                      </a:r>
                      <a:r>
                        <a:rPr lang="en-US" sz="1600" baseline="0" dirty="0">
                          <a:solidFill>
                            <a:schemeClr val="bg1">
                              <a:lumMod val="65000"/>
                            </a:schemeClr>
                          </a:solidFill>
                        </a:rPr>
                        <a:t> </a:t>
                      </a:r>
                      <a:r>
                        <a:rPr lang="en-US" sz="1600" baseline="0" dirty="0" err="1">
                          <a:solidFill>
                            <a:schemeClr val="bg1">
                              <a:lumMod val="65000"/>
                            </a:schemeClr>
                          </a:solidFill>
                        </a:rPr>
                        <a:t>d’admission</a:t>
                      </a:r>
                      <a:endParaRPr lang="en-US" sz="1600" dirty="0">
                        <a:solidFill>
                          <a:schemeClr val="bg1">
                            <a:lumMod val="65000"/>
                          </a:schemeClr>
                        </a:solidFill>
                      </a:endParaRPr>
                    </a:p>
                    <a:p>
                      <a:pPr marL="285750" indent="-213750">
                        <a:buFont typeface="Arial" charset="0"/>
                        <a:buChar char="•"/>
                      </a:pPr>
                      <a:r>
                        <a:rPr lang="en-US" sz="1600" dirty="0" err="1">
                          <a:solidFill>
                            <a:schemeClr val="bg1">
                              <a:lumMod val="65000"/>
                            </a:schemeClr>
                          </a:solidFill>
                        </a:rPr>
                        <a:t>Ouverture</a:t>
                      </a:r>
                      <a:r>
                        <a:rPr lang="en-US" sz="1600" dirty="0">
                          <a:solidFill>
                            <a:schemeClr val="bg1">
                              <a:lumMod val="65000"/>
                            </a:schemeClr>
                          </a:solidFill>
                        </a:rPr>
                        <a:t> et </a:t>
                      </a:r>
                      <a:r>
                        <a:rPr lang="en-US" sz="1600" dirty="0" err="1">
                          <a:solidFill>
                            <a:schemeClr val="bg1">
                              <a:lumMod val="65000"/>
                            </a:schemeClr>
                          </a:solidFill>
                        </a:rPr>
                        <a:t>fermeture</a:t>
                      </a:r>
                      <a:r>
                        <a:rPr lang="en-US" sz="1600" dirty="0">
                          <a:solidFill>
                            <a:schemeClr val="bg1">
                              <a:lumMod val="65000"/>
                            </a:schemeClr>
                          </a:solidFill>
                        </a:rPr>
                        <a:t> des cycles </a:t>
                      </a:r>
                      <a:r>
                        <a:rPr lang="en-US" sz="1600" dirty="0" err="1">
                          <a:solidFill>
                            <a:schemeClr val="bg1">
                              <a:lumMod val="65000"/>
                            </a:schemeClr>
                          </a:solidFill>
                        </a:rPr>
                        <a:t>d’étude</a:t>
                      </a:r>
                      <a:endParaRPr lang="en-US" sz="1600" dirty="0">
                        <a:solidFill>
                          <a:schemeClr val="bg1">
                            <a:lumMod val="65000"/>
                          </a:schemeClr>
                        </a:solidFill>
                      </a:endParaRPr>
                    </a:p>
                    <a:p>
                      <a:pPr marL="285750" indent="-213750">
                        <a:buFont typeface="Arial" charset="0"/>
                        <a:buChar char="•"/>
                      </a:pPr>
                      <a:r>
                        <a:rPr lang="en-US" sz="1600" dirty="0">
                          <a:solidFill>
                            <a:schemeClr val="bg1">
                              <a:lumMod val="65000"/>
                            </a:schemeClr>
                          </a:solidFill>
                        </a:rPr>
                        <a:t>Langue </a:t>
                      </a:r>
                      <a:r>
                        <a:rPr lang="en-US" sz="1600" dirty="0" err="1">
                          <a:solidFill>
                            <a:schemeClr val="bg1">
                              <a:lumMod val="65000"/>
                            </a:schemeClr>
                          </a:solidFill>
                        </a:rPr>
                        <a:t>d’enseignement</a:t>
                      </a:r>
                      <a:endParaRPr lang="en-US" sz="1600" dirty="0">
                        <a:solidFill>
                          <a:schemeClr val="bg1">
                            <a:lumMod val="65000"/>
                          </a:schemeClr>
                        </a:solidFill>
                      </a:endParaRPr>
                    </a:p>
                    <a:p>
                      <a:pPr marL="285750" indent="-213750">
                        <a:buFont typeface="Arial" charset="0"/>
                        <a:buChar char="•"/>
                      </a:pPr>
                      <a:r>
                        <a:rPr lang="en-US" sz="1600" dirty="0" err="1">
                          <a:solidFill>
                            <a:schemeClr val="bg1">
                              <a:lumMod val="65000"/>
                            </a:schemeClr>
                          </a:solidFill>
                        </a:rPr>
                        <a:t>Mécanismes</a:t>
                      </a:r>
                      <a:r>
                        <a:rPr lang="en-US" sz="1600" dirty="0">
                          <a:solidFill>
                            <a:schemeClr val="bg1">
                              <a:lumMod val="65000"/>
                            </a:schemeClr>
                          </a:solidFill>
                        </a:rPr>
                        <a:t> et </a:t>
                      </a:r>
                      <a:r>
                        <a:rPr lang="en-US" sz="1600" dirty="0" err="1">
                          <a:solidFill>
                            <a:schemeClr val="bg1">
                              <a:lumMod val="65000"/>
                            </a:schemeClr>
                          </a:solidFill>
                        </a:rPr>
                        <a:t>prestataires</a:t>
                      </a:r>
                      <a:r>
                        <a:rPr lang="en-US" sz="1600" baseline="0" dirty="0">
                          <a:solidFill>
                            <a:schemeClr val="bg1">
                              <a:lumMod val="65000"/>
                            </a:schemeClr>
                          </a:solidFill>
                        </a:rPr>
                        <a:t> </a:t>
                      </a:r>
                      <a:r>
                        <a:rPr lang="en-US" sz="1600" baseline="0" dirty="0" err="1">
                          <a:solidFill>
                            <a:schemeClr val="bg1">
                              <a:lumMod val="65000"/>
                            </a:schemeClr>
                          </a:solidFill>
                        </a:rPr>
                        <a:t>d’assurance</a:t>
                      </a:r>
                      <a:r>
                        <a:rPr lang="en-US" sz="1600" baseline="0" dirty="0">
                          <a:solidFill>
                            <a:schemeClr val="bg1">
                              <a:lumMod val="65000"/>
                            </a:schemeClr>
                          </a:solidFill>
                        </a:rPr>
                        <a:t> </a:t>
                      </a:r>
                      <a:r>
                        <a:rPr lang="en-US" sz="1600" baseline="0" dirty="0" err="1">
                          <a:solidFill>
                            <a:schemeClr val="bg1">
                              <a:lumMod val="65000"/>
                            </a:schemeClr>
                          </a:solidFill>
                        </a:rPr>
                        <a:t>qualité</a:t>
                      </a:r>
                      <a:endParaRPr lang="en-US" sz="1600" dirty="0">
                        <a:solidFill>
                          <a:schemeClr val="bg1">
                            <a:lumMod val="65000"/>
                          </a:schemeClr>
                        </a:solidFill>
                      </a:endParaRPr>
                    </a:p>
                    <a:p>
                      <a:pPr marL="285750" indent="-213750">
                        <a:buFont typeface="Arial" charset="0"/>
                        <a:buChar char="•"/>
                      </a:pPr>
                      <a:r>
                        <a:rPr lang="en-US" sz="1600" dirty="0" err="1">
                          <a:solidFill>
                            <a:schemeClr val="bg1">
                              <a:lumMod val="65000"/>
                            </a:schemeClr>
                          </a:solidFill>
                        </a:rPr>
                        <a:t>Contenu</a:t>
                      </a:r>
                      <a:r>
                        <a:rPr lang="en-US" sz="1600" dirty="0">
                          <a:solidFill>
                            <a:schemeClr val="bg1">
                              <a:lumMod val="65000"/>
                            </a:schemeClr>
                          </a:solidFill>
                        </a:rPr>
                        <a:t> des</a:t>
                      </a:r>
                      <a:r>
                        <a:rPr lang="en-US" sz="1600" baseline="0" dirty="0">
                          <a:solidFill>
                            <a:schemeClr val="bg1">
                              <a:lumMod val="65000"/>
                            </a:schemeClr>
                          </a:solidFill>
                        </a:rPr>
                        <a:t> cycles </a:t>
                      </a:r>
                      <a:r>
                        <a:rPr lang="en-US" sz="1600" baseline="0" dirty="0" err="1">
                          <a:solidFill>
                            <a:schemeClr val="bg1">
                              <a:lumMod val="65000"/>
                            </a:schemeClr>
                          </a:solidFill>
                        </a:rPr>
                        <a:t>d’étude</a:t>
                      </a:r>
                      <a:endParaRPr lang="en-US" sz="1600" dirty="0"/>
                    </a:p>
                    <a:p>
                      <a:endParaRPr lang="en-US" sz="16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Text Placeholder 2">
            <a:extLst>
              <a:ext uri="{FF2B5EF4-FFF2-40B4-BE49-F238E27FC236}">
                <a16:creationId xmlns:a16="http://schemas.microsoft.com/office/drawing/2014/main" id="{58E986B0-ABE5-4B2F-9B05-40D5E0B76326}"/>
              </a:ext>
            </a:extLst>
          </p:cNvPr>
          <p:cNvSpPr>
            <a:spLocks noGrp="1"/>
          </p:cNvSpPr>
          <p:nvPr>
            <p:ph type="body" idx="1"/>
          </p:nvPr>
        </p:nvSpPr>
        <p:spPr/>
        <p:txBody>
          <a:bodyPr/>
          <a:lstStyle/>
          <a:p>
            <a:endParaRPr lang="en-BE"/>
          </a:p>
        </p:txBody>
      </p:sp>
    </p:spTree>
    <p:extLst>
      <p:ext uri="{BB962C8B-B14F-4D97-AF65-F5344CB8AC3E}">
        <p14:creationId xmlns:p14="http://schemas.microsoft.com/office/powerpoint/2010/main" val="322583798"/>
      </p:ext>
    </p:extLst>
  </p:cSld>
  <p:clrMapOvr>
    <a:masterClrMapping/>
  </p:clrMapOvr>
  <mc:AlternateContent xmlns:mc="http://schemas.openxmlformats.org/markup-compatibility/2006" xmlns:p14="http://schemas.microsoft.com/office/powerpoint/2010/main">
    <mc:Choice Requires="p14">
      <p:transition spd="slow" p14:dur="2000" advTm="2885"/>
    </mc:Choice>
    <mc:Fallback xmlns="">
      <p:transition spd="slow" advTm="2885"/>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8"/>
          </p:nvPr>
        </p:nvSpPr>
        <p:spPr/>
        <p:txBody>
          <a:bodyPr>
            <a:normAutofit/>
          </a:bodyPr>
          <a:lstStyle/>
          <a:p>
            <a:pPr>
              <a:lnSpc>
                <a:spcPct val="110000"/>
              </a:lnSpc>
            </a:pPr>
            <a:r>
              <a:rPr lang="en-BE" noProof="1"/>
              <a:t>Aut</a:t>
            </a:r>
            <a:r>
              <a:rPr lang="fr-FR" noProof="1"/>
              <a:t>o</a:t>
            </a:r>
            <a:r>
              <a:rPr lang="en-BE" noProof="1"/>
              <a:t>nomie en matière de gestion </a:t>
            </a:r>
            <a:r>
              <a:rPr lang="fr-FR" noProof="1"/>
              <a:t>d</a:t>
            </a:r>
            <a:r>
              <a:rPr lang="en-BE" noProof="1"/>
              <a:t>e</a:t>
            </a:r>
            <a:r>
              <a:rPr lang="fr-FR" noProof="1"/>
              <a:t>s</a:t>
            </a:r>
            <a:r>
              <a:rPr lang="en-BE" noProof="1"/>
              <a:t> </a:t>
            </a:r>
            <a:r>
              <a:rPr lang="fr-FR" noProof="1"/>
              <a:t>p</a:t>
            </a:r>
            <a:r>
              <a:rPr lang="en-BE" noProof="1"/>
              <a:t>e</a:t>
            </a:r>
            <a:r>
              <a:rPr lang="fr-FR" noProof="1"/>
              <a:t>r</a:t>
            </a:r>
            <a:r>
              <a:rPr lang="en-BE" noProof="1"/>
              <a:t>s</a:t>
            </a:r>
            <a:r>
              <a:rPr lang="fr-FR" noProof="1"/>
              <a:t>o</a:t>
            </a:r>
            <a:r>
              <a:rPr lang="en-BE" noProof="1"/>
              <a:t>n</a:t>
            </a:r>
            <a:r>
              <a:rPr lang="fr-FR" noProof="1"/>
              <a:t>n</a:t>
            </a:r>
            <a:r>
              <a:rPr lang="en-BE" noProof="1"/>
              <a:t>e</a:t>
            </a:r>
            <a:r>
              <a:rPr lang="fr-FR" noProof="1"/>
              <a:t>l</a:t>
            </a:r>
            <a:r>
              <a:rPr lang="en-BE" noProof="1"/>
              <a:t>s</a:t>
            </a:r>
          </a:p>
          <a:p>
            <a:pPr>
              <a:lnSpc>
                <a:spcPct val="110000"/>
              </a:lnSpc>
            </a:pPr>
            <a:r>
              <a:rPr lang="fr-FR" noProof="1"/>
              <a:t>–  les tendances</a:t>
            </a:r>
          </a:p>
          <a:p>
            <a:pPr>
              <a:lnSpc>
                <a:spcPct val="110000"/>
              </a:lnSpc>
            </a:pPr>
            <a:endParaRPr lang="fr-FR" noProof="1"/>
          </a:p>
        </p:txBody>
      </p:sp>
      <p:sp>
        <p:nvSpPr>
          <p:cNvPr id="5" name="Content Placeholder 4">
            <a:extLst>
              <a:ext uri="{FF2B5EF4-FFF2-40B4-BE49-F238E27FC236}">
                <a16:creationId xmlns:a16="http://schemas.microsoft.com/office/drawing/2014/main" id="{0447F8BF-8E18-49AC-8273-4C24512B1019}"/>
              </a:ext>
            </a:extLst>
          </p:cNvPr>
          <p:cNvSpPr>
            <a:spLocks noGrp="1"/>
          </p:cNvSpPr>
          <p:nvPr>
            <p:ph sz="quarter" idx="19"/>
          </p:nvPr>
        </p:nvSpPr>
        <p:spPr/>
        <p:txBody>
          <a:bodyPr>
            <a:normAutofit fontScale="92500"/>
          </a:bodyPr>
          <a:lstStyle/>
          <a:p>
            <a:pPr marL="342900" indent="-342900">
              <a:lnSpc>
                <a:spcPct val="110000"/>
              </a:lnSpc>
              <a:buFont typeface="Arial" panose="020B0604020202020204" pitchFamily="34" charset="0"/>
              <a:buChar char="•"/>
            </a:pPr>
            <a:r>
              <a:rPr lang="fr-FR" b="0" noProof="1"/>
              <a:t>Stabilité relative au vu des évolutions dans les autres dimensions</a:t>
            </a:r>
          </a:p>
          <a:p>
            <a:pPr marL="342900" indent="-342900">
              <a:lnSpc>
                <a:spcPct val="110000"/>
              </a:lnSpc>
              <a:buFont typeface="Arial" panose="020B0604020202020204" pitchFamily="34" charset="0"/>
              <a:buChar char="•"/>
            </a:pPr>
            <a:r>
              <a:rPr lang="fr-FR" b="0" noProof="1"/>
              <a:t>Les restrictions concernent le plus souvent les rémunérations et les procédures de licenciement </a:t>
            </a:r>
          </a:p>
          <a:p>
            <a:pPr marL="342900" indent="-342900">
              <a:lnSpc>
                <a:spcPct val="110000"/>
              </a:lnSpc>
              <a:buFont typeface="Arial" panose="020B0604020202020204" pitchFamily="34" charset="0"/>
              <a:buChar char="•"/>
            </a:pPr>
            <a:r>
              <a:rPr lang="fr-FR" b="0" noProof="1"/>
              <a:t>Les personnels universitaires ont le statut de fonctionnaire (en majorité) dans la moitié des systèmes repris, avec une sortie progressive de ce modèle en cours dans certains pays</a:t>
            </a:r>
          </a:p>
          <a:p>
            <a:pPr marL="342900" indent="-342900">
              <a:lnSpc>
                <a:spcPct val="110000"/>
              </a:lnSpc>
              <a:buFont typeface="Arial" panose="020B0604020202020204" pitchFamily="34" charset="0"/>
              <a:buChar char="•"/>
            </a:pPr>
            <a:r>
              <a:rPr lang="fr-FR" b="0" noProof="1"/>
              <a:t>Les régimes d’emploi des personnels académiques sont plus fortement encadrés que ceux des personnels administratifs </a:t>
            </a:r>
          </a:p>
          <a:p>
            <a:pPr marL="342900" indent="-342900">
              <a:lnSpc>
                <a:spcPct val="110000"/>
              </a:lnSpc>
              <a:buFont typeface="Arial" panose="020B0604020202020204" pitchFamily="34" charset="0"/>
              <a:buChar char="•"/>
            </a:pPr>
            <a:r>
              <a:rPr lang="fr-FR" b="0" noProof="1">
                <a:solidFill>
                  <a:srgbClr val="990066"/>
                </a:solidFill>
              </a:rPr>
              <a:t>La gestion RH continue d’être contrainte par l’impact de la crise économique</a:t>
            </a:r>
            <a:endParaRPr lang="fr-FR" b="0" noProof="1"/>
          </a:p>
          <a:p>
            <a:pPr marL="342900" indent="-342900">
              <a:buFont typeface="Arial" panose="020B0604020202020204" pitchFamily="34" charset="0"/>
              <a:buChar char="•"/>
            </a:pPr>
            <a:endParaRPr lang="en-BE" b="0" dirty="0"/>
          </a:p>
        </p:txBody>
      </p:sp>
      <p:sp>
        <p:nvSpPr>
          <p:cNvPr id="2" name="Subtitle 1"/>
          <p:cNvSpPr>
            <a:spLocks noGrp="1"/>
          </p:cNvSpPr>
          <p:nvPr>
            <p:ph type="body" idx="1"/>
          </p:nvPr>
        </p:nvSpPr>
        <p:spPr/>
        <p:txBody>
          <a:bodyPr/>
          <a:lstStyle/>
          <a:p>
            <a:endParaRPr lang="fr-FR" noProof="1"/>
          </a:p>
        </p:txBody>
      </p:sp>
    </p:spTree>
    <p:extLst>
      <p:ext uri="{BB962C8B-B14F-4D97-AF65-F5344CB8AC3E}">
        <p14:creationId xmlns:p14="http://schemas.microsoft.com/office/powerpoint/2010/main" val="1472313181"/>
      </p:ext>
    </p:extLst>
  </p:cSld>
  <p:clrMapOvr>
    <a:masterClrMapping/>
  </p:clrMapOvr>
  <mc:AlternateContent xmlns:mc="http://schemas.openxmlformats.org/markup-compatibility/2006" xmlns:p14="http://schemas.microsoft.com/office/powerpoint/2010/main">
    <mc:Choice Requires="p14">
      <p:transition spd="slow" p14:dur="2000" advTm="69670"/>
    </mc:Choice>
    <mc:Fallback xmlns="">
      <p:transition spd="slow" advTm="6967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567131" y="1973956"/>
          <a:ext cx="3780000" cy="4114800"/>
        </p:xfrm>
        <a:graphic>
          <a:graphicData uri="http://schemas.openxmlformats.org/drawingml/2006/table">
            <a:tbl>
              <a:tblPr firstRow="1" bandRow="1">
                <a:tableStyleId>{2D5ABB26-0587-4C30-8999-92F81FD0307C}</a:tableStyleId>
              </a:tblPr>
              <a:tblGrid>
                <a:gridCol w="628289">
                  <a:extLst>
                    <a:ext uri="{9D8B030D-6E8A-4147-A177-3AD203B41FA5}">
                      <a16:colId xmlns:a16="http://schemas.microsoft.com/office/drawing/2014/main" val="20000"/>
                    </a:ext>
                  </a:extLst>
                </a:gridCol>
                <a:gridCol w="2022042">
                  <a:extLst>
                    <a:ext uri="{9D8B030D-6E8A-4147-A177-3AD203B41FA5}">
                      <a16:colId xmlns:a16="http://schemas.microsoft.com/office/drawing/2014/main" val="20001"/>
                    </a:ext>
                  </a:extLst>
                </a:gridCol>
                <a:gridCol w="1129669">
                  <a:extLst>
                    <a:ext uri="{9D8B030D-6E8A-4147-A177-3AD203B41FA5}">
                      <a16:colId xmlns:a16="http://schemas.microsoft.com/office/drawing/2014/main" val="20002"/>
                    </a:ext>
                  </a:extLst>
                </a:gridCol>
              </a:tblGrid>
              <a:tr h="236297">
                <a:tc>
                  <a:txBody>
                    <a:bodyPr/>
                    <a:lstStyle/>
                    <a:p>
                      <a:pPr algn="ctr"/>
                      <a:r>
                        <a:rPr lang="en-US" sz="1200" dirty="0">
                          <a:solidFill>
                            <a:schemeClr val="bg1"/>
                          </a:solidFill>
                          <a:latin typeface="+mn-lt"/>
                        </a:rPr>
                        <a:t>Rang</a:t>
                      </a:r>
                    </a:p>
                  </a:txBody>
                  <a:tcPr>
                    <a:solidFill>
                      <a:srgbClr val="004D88"/>
                    </a:solidFill>
                  </a:tcPr>
                </a:tc>
                <a:tc>
                  <a:txBody>
                    <a:bodyPr/>
                    <a:lstStyle/>
                    <a:p>
                      <a:pPr algn="ctr"/>
                      <a:r>
                        <a:rPr lang="en-US" sz="1200" dirty="0" err="1">
                          <a:solidFill>
                            <a:schemeClr val="bg1"/>
                          </a:solidFill>
                          <a:latin typeface="+mn-lt"/>
                        </a:rPr>
                        <a:t>Système</a:t>
                      </a:r>
                      <a:endParaRPr lang="en-US" sz="1200" dirty="0">
                        <a:solidFill>
                          <a:schemeClr val="bg1"/>
                        </a:solidFill>
                        <a:latin typeface="+mn-lt"/>
                      </a:endParaRPr>
                    </a:p>
                  </a:txBody>
                  <a:tcPr>
                    <a:solidFill>
                      <a:srgbClr val="004D88"/>
                    </a:solidFill>
                  </a:tcPr>
                </a:tc>
                <a:tc>
                  <a:txBody>
                    <a:bodyPr/>
                    <a:lstStyle/>
                    <a:p>
                      <a:pPr algn="ctr"/>
                      <a:r>
                        <a:rPr lang="en-US" sz="1200" dirty="0">
                          <a:solidFill>
                            <a:schemeClr val="bg1"/>
                          </a:solidFill>
                          <a:latin typeface="+mn-lt"/>
                        </a:rPr>
                        <a:t>Score</a:t>
                      </a:r>
                    </a:p>
                  </a:txBody>
                  <a:tcPr>
                    <a:solidFill>
                      <a:srgbClr val="004D88"/>
                    </a:solidFill>
                  </a:tcPr>
                </a:tc>
                <a:extLst>
                  <a:ext uri="{0D108BD9-81ED-4DB2-BD59-A6C34878D82A}">
                    <a16:rowId xmlns:a16="http://schemas.microsoft.com/office/drawing/2014/main" val="10000"/>
                  </a:ext>
                </a:extLst>
              </a:tr>
              <a:tr h="0">
                <a:tc>
                  <a:txBody>
                    <a:bodyPr/>
                    <a:lstStyle/>
                    <a:p>
                      <a:pPr algn="ctr"/>
                      <a:r>
                        <a:rPr lang="en-US" sz="1200" b="0" dirty="0">
                          <a:solidFill>
                            <a:srgbClr val="F05B01"/>
                          </a:solidFill>
                          <a:latin typeface="Calibri" charset="0"/>
                          <a:ea typeface="Calibri" charset="0"/>
                          <a:cs typeface="Calibri" charset="0"/>
                        </a:rPr>
                        <a:t>1</a:t>
                      </a:r>
                    </a:p>
                  </a:txBody>
                  <a:tcPr>
                    <a:lnR w="12700" cap="flat" cmpd="sng" algn="ctr">
                      <a:solidFill>
                        <a:srgbClr val="F05B01"/>
                      </a:solidFill>
                      <a:prstDash val="solid"/>
                      <a:round/>
                      <a:headEnd type="none" w="med" len="med"/>
                      <a:tailEnd type="none" w="med" len="med"/>
                    </a:lnR>
                    <a:lnB w="12700" cap="flat" cmpd="sng" algn="ctr">
                      <a:solidFill>
                        <a:srgbClr val="F05B01"/>
                      </a:solid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err="1">
                          <a:solidFill>
                            <a:srgbClr val="F05B01"/>
                          </a:solidFill>
                          <a:effectLst/>
                          <a:latin typeface="Calibri" charset="0"/>
                          <a:ea typeface="Calibri" charset="0"/>
                          <a:cs typeface="Calibri" charset="0"/>
                        </a:rPr>
                        <a:t>Estonie</a:t>
                      </a:r>
                      <a:endParaRPr lang="en-US" sz="1200" b="0" i="0" u="none" strike="noStrike" dirty="0">
                        <a:solidFill>
                          <a:srgbClr val="F05B01"/>
                        </a:solidFill>
                        <a:effectLst/>
                        <a:latin typeface="Calibri" charset="0"/>
                        <a:ea typeface="Calibri" charset="0"/>
                        <a:cs typeface="Calibri" charset="0"/>
                      </a:endParaRPr>
                    </a:p>
                  </a:txBody>
                  <a:tcPr anchor="b">
                    <a:lnL w="12700" cap="flat" cmpd="sng" algn="ctr">
                      <a:solidFill>
                        <a:srgbClr val="F05B01"/>
                      </a:solidFill>
                      <a:prstDash val="solid"/>
                      <a:round/>
                      <a:headEnd type="none" w="med" len="med"/>
                      <a:tailEnd type="none" w="med" len="med"/>
                    </a:lnL>
                    <a:lnB w="12700" cap="flat" cmpd="sng" algn="ctr">
                      <a:solidFill>
                        <a:srgbClr val="F05B01"/>
                      </a:solidFill>
                      <a:prstDash val="solid"/>
                      <a:round/>
                      <a:headEnd type="none" w="med" len="med"/>
                      <a:tailEnd type="none" w="med" len="med"/>
                    </a:lnB>
                    <a:solidFill>
                      <a:schemeClr val="bg1">
                        <a:alpha val="10000"/>
                      </a:schemeClr>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100%</a:t>
                      </a:r>
                    </a:p>
                  </a:txBody>
                  <a:tcPr anchor="b">
                    <a:lnB w="12700" cap="flat" cmpd="sng" algn="ctr">
                      <a:solidFill>
                        <a:schemeClr val="bg1"/>
                      </a:solidFill>
                      <a:prstDash val="solid"/>
                      <a:round/>
                      <a:headEnd type="none" w="med" len="med"/>
                      <a:tailEnd type="none" w="med" len="med"/>
                    </a:lnB>
                    <a:solidFill>
                      <a:srgbClr val="F05B01"/>
                    </a:solidFill>
                  </a:tcPr>
                </a:tc>
                <a:extLst>
                  <a:ext uri="{0D108BD9-81ED-4DB2-BD59-A6C34878D82A}">
                    <a16:rowId xmlns:a16="http://schemas.microsoft.com/office/drawing/2014/main" val="10001"/>
                  </a:ext>
                </a:extLst>
              </a:tr>
              <a:tr h="0">
                <a:tc>
                  <a:txBody>
                    <a:bodyPr/>
                    <a:lstStyle/>
                    <a:p>
                      <a:pPr algn="ctr"/>
                      <a:r>
                        <a:rPr lang="en-US" sz="1200" b="0" dirty="0">
                          <a:solidFill>
                            <a:srgbClr val="F05B01"/>
                          </a:solidFill>
                          <a:latin typeface="Calibri" charset="0"/>
                          <a:ea typeface="Calibri" charset="0"/>
                          <a:cs typeface="Calibri" charset="0"/>
                        </a:rPr>
                        <a:t>2</a:t>
                      </a:r>
                    </a:p>
                  </a:txBody>
                  <a:tcPr>
                    <a:lnR w="12700" cap="flat" cmpd="sng" algn="ctr">
                      <a:solidFill>
                        <a:srgbClr val="F05B01"/>
                      </a:solidFill>
                      <a:prstDash val="solid"/>
                      <a:round/>
                      <a:headEnd type="none" w="med" len="med"/>
                      <a:tailEnd type="none" w="med" len="med"/>
                    </a:lnR>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err="1">
                          <a:solidFill>
                            <a:srgbClr val="F05B01"/>
                          </a:solidFill>
                          <a:effectLst/>
                          <a:latin typeface="Calibri" charset="0"/>
                          <a:ea typeface="Calibri" charset="0"/>
                          <a:cs typeface="Calibri" charset="0"/>
                        </a:rPr>
                        <a:t>Suède</a:t>
                      </a:r>
                      <a:endParaRPr lang="en-US" sz="1200" b="0" i="0" u="none" strike="noStrike" dirty="0">
                        <a:solidFill>
                          <a:srgbClr val="F05B01"/>
                        </a:solidFill>
                        <a:effectLst/>
                        <a:latin typeface="Calibri" charset="0"/>
                        <a:ea typeface="Calibri" charset="0"/>
                        <a:cs typeface="Calibri" charset="0"/>
                      </a:endParaRPr>
                    </a:p>
                  </a:txBody>
                  <a:tcPr anchor="b">
                    <a:lnL w="12700" cap="flat" cmpd="sng" algn="ctr">
                      <a:solidFill>
                        <a:srgbClr val="F05B01"/>
                      </a:solidFill>
                      <a:prstDash val="solid"/>
                      <a:round/>
                      <a:headEnd type="none" w="med" len="med"/>
                      <a:tailEnd type="none" w="med" len="med"/>
                    </a:lnL>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alpha val="10000"/>
                      </a:schemeClr>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97%</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5B01"/>
                    </a:solidFill>
                  </a:tcPr>
                </a:tc>
                <a:extLst>
                  <a:ext uri="{0D108BD9-81ED-4DB2-BD59-A6C34878D82A}">
                    <a16:rowId xmlns:a16="http://schemas.microsoft.com/office/drawing/2014/main" val="10002"/>
                  </a:ext>
                </a:extLst>
              </a:tr>
              <a:tr h="0">
                <a:tc>
                  <a:txBody>
                    <a:bodyPr/>
                    <a:lstStyle/>
                    <a:p>
                      <a:pPr algn="ctr"/>
                      <a:r>
                        <a:rPr lang="en-US" sz="1200" b="0" dirty="0">
                          <a:solidFill>
                            <a:srgbClr val="F05B01"/>
                          </a:solidFill>
                          <a:latin typeface="Calibri" charset="0"/>
                          <a:ea typeface="Calibri" charset="0"/>
                          <a:cs typeface="Calibri" charset="0"/>
                        </a:rPr>
                        <a:t>3</a:t>
                      </a:r>
                    </a:p>
                  </a:txBody>
                  <a:tcPr>
                    <a:lnR w="12700" cap="flat" cmpd="sng" algn="ctr">
                      <a:solidFill>
                        <a:srgbClr val="F05B01"/>
                      </a:solidFill>
                      <a:prstDash val="solid"/>
                      <a:round/>
                      <a:headEnd type="none" w="med" len="med"/>
                      <a:tailEnd type="none" w="med" len="med"/>
                    </a:lnR>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err="1">
                          <a:solidFill>
                            <a:srgbClr val="F05B01"/>
                          </a:solidFill>
                          <a:effectLst/>
                          <a:latin typeface="Calibri" charset="0"/>
                          <a:ea typeface="Calibri" charset="0"/>
                          <a:cs typeface="Calibri" charset="0"/>
                        </a:rPr>
                        <a:t>Royaume-Uni</a:t>
                      </a:r>
                      <a:r>
                        <a:rPr lang="en-US" sz="1200" b="0" i="0" u="none" strike="noStrike" baseline="0" dirty="0">
                          <a:solidFill>
                            <a:srgbClr val="F05B01"/>
                          </a:solidFill>
                          <a:effectLst/>
                          <a:latin typeface="Calibri" charset="0"/>
                          <a:ea typeface="Calibri" charset="0"/>
                          <a:cs typeface="Calibri" charset="0"/>
                        </a:rPr>
                        <a:t> (</a:t>
                      </a:r>
                      <a:r>
                        <a:rPr lang="en-US" sz="1200" b="0" i="0" u="none" strike="noStrike" baseline="0" dirty="0" err="1">
                          <a:solidFill>
                            <a:srgbClr val="F05B01"/>
                          </a:solidFill>
                          <a:effectLst/>
                          <a:latin typeface="Calibri" charset="0"/>
                          <a:ea typeface="Calibri" charset="0"/>
                          <a:cs typeface="Calibri" charset="0"/>
                        </a:rPr>
                        <a:t>Angleterre</a:t>
                      </a:r>
                      <a:r>
                        <a:rPr lang="en-US" sz="1200" b="0" i="0" u="none" strike="noStrike" baseline="0" dirty="0">
                          <a:solidFill>
                            <a:srgbClr val="F05B01"/>
                          </a:solidFill>
                          <a:effectLst/>
                          <a:latin typeface="Calibri" charset="0"/>
                          <a:ea typeface="Calibri" charset="0"/>
                          <a:cs typeface="Calibri" charset="0"/>
                        </a:rPr>
                        <a:t>)</a:t>
                      </a:r>
                      <a:endParaRPr lang="en-US" sz="1200" b="0" i="0" u="none" strike="noStrike" dirty="0">
                        <a:solidFill>
                          <a:srgbClr val="F05B01"/>
                        </a:solidFill>
                        <a:effectLst/>
                        <a:latin typeface="Calibri" charset="0"/>
                        <a:ea typeface="Calibri" charset="0"/>
                        <a:cs typeface="Calibri" charset="0"/>
                      </a:endParaRPr>
                    </a:p>
                  </a:txBody>
                  <a:tcPr anchor="b">
                    <a:lnL w="12700" cap="flat" cmpd="sng" algn="ctr">
                      <a:solidFill>
                        <a:srgbClr val="F05B01"/>
                      </a:solidFill>
                      <a:prstDash val="solid"/>
                      <a:round/>
                      <a:headEnd type="none" w="med" len="med"/>
                      <a:tailEnd type="none" w="med" len="med"/>
                    </a:lnL>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alpha val="10000"/>
                      </a:schemeClr>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96%</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5B01"/>
                    </a:solidFill>
                  </a:tcPr>
                </a:tc>
                <a:extLst>
                  <a:ext uri="{0D108BD9-81ED-4DB2-BD59-A6C34878D82A}">
                    <a16:rowId xmlns:a16="http://schemas.microsoft.com/office/drawing/2014/main" val="10003"/>
                  </a:ext>
                </a:extLst>
              </a:tr>
              <a:tr h="0">
                <a:tc>
                  <a:txBody>
                    <a:bodyPr/>
                    <a:lstStyle/>
                    <a:p>
                      <a:pPr algn="ctr"/>
                      <a:r>
                        <a:rPr lang="en-US" sz="1200" b="0" dirty="0">
                          <a:solidFill>
                            <a:srgbClr val="F05B01"/>
                          </a:solidFill>
                          <a:latin typeface="Calibri" charset="0"/>
                          <a:ea typeface="Calibri" charset="0"/>
                          <a:cs typeface="Calibri" charset="0"/>
                        </a:rPr>
                        <a:t>4</a:t>
                      </a:r>
                    </a:p>
                  </a:txBody>
                  <a:tcPr anchor="ctr">
                    <a:lnR w="12700" cap="flat" cmpd="sng" algn="ctr">
                      <a:solidFill>
                        <a:srgbClr val="F05B01"/>
                      </a:solidFill>
                      <a:prstDash val="solid"/>
                      <a:round/>
                      <a:headEnd type="none" w="med" len="med"/>
                      <a:tailEnd type="none" w="med" len="med"/>
                    </a:lnR>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a:solidFill>
                            <a:srgbClr val="F05B01"/>
                          </a:solidFill>
                          <a:effectLst/>
                          <a:latin typeface="Calibri" charset="0"/>
                          <a:ea typeface="Calibri" charset="0"/>
                          <a:cs typeface="Calibri" charset="0"/>
                        </a:rPr>
                        <a:t>Suisse</a:t>
                      </a:r>
                    </a:p>
                  </a:txBody>
                  <a:tcPr anchor="b">
                    <a:lnL w="12700" cap="flat" cmpd="sng" algn="ctr">
                      <a:solidFill>
                        <a:srgbClr val="F05B01"/>
                      </a:solidFill>
                      <a:prstDash val="solid"/>
                      <a:round/>
                      <a:headEnd type="none" w="med" len="med"/>
                      <a:tailEnd type="none" w="med" len="med"/>
                    </a:lnL>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alpha val="10000"/>
                      </a:schemeClr>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95%</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5B01"/>
                    </a:solidFill>
                  </a:tcPr>
                </a:tc>
                <a:extLst>
                  <a:ext uri="{0D108BD9-81ED-4DB2-BD59-A6C34878D82A}">
                    <a16:rowId xmlns:a16="http://schemas.microsoft.com/office/drawing/2014/main" val="10004"/>
                  </a:ext>
                </a:extLst>
              </a:tr>
              <a:tr h="235526">
                <a:tc>
                  <a:txBody>
                    <a:bodyPr/>
                    <a:lstStyle/>
                    <a:p>
                      <a:pPr algn="ctr"/>
                      <a:r>
                        <a:rPr lang="en-US" sz="1200" b="0" dirty="0">
                          <a:solidFill>
                            <a:srgbClr val="F05B01"/>
                          </a:solidFill>
                          <a:latin typeface="Calibri" charset="0"/>
                          <a:ea typeface="Calibri" charset="0"/>
                          <a:cs typeface="Calibri" charset="0"/>
                        </a:rPr>
                        <a:t>5</a:t>
                      </a:r>
                    </a:p>
                  </a:txBody>
                  <a:tcPr anchor="ctr">
                    <a:lnR w="12700" cap="flat" cmpd="sng" algn="ctr">
                      <a:solidFill>
                        <a:srgbClr val="F05B01"/>
                      </a:solidFill>
                      <a:prstDash val="solid"/>
                      <a:round/>
                      <a:headEnd type="none" w="med" len="med"/>
                      <a:tailEnd type="none" w="med" len="med"/>
                    </a:lnR>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a:solidFill>
                            <a:srgbClr val="F05B01"/>
                          </a:solidFill>
                          <a:effectLst/>
                          <a:latin typeface="Calibri" charset="0"/>
                          <a:ea typeface="Calibri" charset="0"/>
                          <a:cs typeface="Calibri" charset="0"/>
                        </a:rPr>
                        <a:t>Luxembourg</a:t>
                      </a:r>
                    </a:p>
                  </a:txBody>
                  <a:tcPr anchor="b">
                    <a:lnL w="12700" cap="flat" cmpd="sng" algn="ctr">
                      <a:solidFill>
                        <a:srgbClr val="F05B01"/>
                      </a:solidFill>
                      <a:prstDash val="solid"/>
                      <a:round/>
                      <a:headEnd type="none" w="med" len="med"/>
                      <a:tailEnd type="none" w="med" len="med"/>
                    </a:lnL>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alpha val="10000"/>
                      </a:schemeClr>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94%</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5B01"/>
                    </a:solidFill>
                  </a:tcPr>
                </a:tc>
                <a:extLst>
                  <a:ext uri="{0D108BD9-81ED-4DB2-BD59-A6C34878D82A}">
                    <a16:rowId xmlns:a16="http://schemas.microsoft.com/office/drawing/2014/main" val="10005"/>
                  </a:ext>
                </a:extLst>
              </a:tr>
              <a:tr h="0">
                <a:tc>
                  <a:txBody>
                    <a:bodyPr/>
                    <a:lstStyle/>
                    <a:p>
                      <a:pPr algn="ctr"/>
                      <a:r>
                        <a:rPr lang="en-US" sz="1200" b="0" dirty="0">
                          <a:solidFill>
                            <a:srgbClr val="F05B01"/>
                          </a:solidFill>
                          <a:latin typeface="Calibri" charset="0"/>
                          <a:ea typeface="Calibri" charset="0"/>
                          <a:cs typeface="Calibri" charset="0"/>
                        </a:rPr>
                        <a:t>6</a:t>
                      </a:r>
                    </a:p>
                  </a:txBody>
                  <a:tcPr>
                    <a:lnR w="12700" cap="flat" cmpd="sng" algn="ctr">
                      <a:solidFill>
                        <a:srgbClr val="F05B01"/>
                      </a:solidFill>
                      <a:prstDash val="solid"/>
                      <a:round/>
                      <a:headEnd type="none" w="med" len="med"/>
                      <a:tailEnd type="none" w="med" len="med"/>
                    </a:lnR>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err="1">
                          <a:solidFill>
                            <a:srgbClr val="F05B01"/>
                          </a:solidFill>
                          <a:effectLst/>
                          <a:latin typeface="Calibri" charset="0"/>
                          <a:ea typeface="Calibri" charset="0"/>
                          <a:cs typeface="Calibri" charset="0"/>
                        </a:rPr>
                        <a:t>Finlande</a:t>
                      </a:r>
                      <a:endParaRPr lang="en-US" sz="1200" b="0" i="0" u="none" strike="noStrike" dirty="0">
                        <a:solidFill>
                          <a:srgbClr val="F05B01"/>
                        </a:solidFill>
                        <a:effectLst/>
                        <a:latin typeface="Calibri" charset="0"/>
                        <a:ea typeface="Calibri" charset="0"/>
                        <a:cs typeface="Calibri" charset="0"/>
                      </a:endParaRPr>
                    </a:p>
                  </a:txBody>
                  <a:tcPr anchor="b">
                    <a:lnL w="12700" cap="flat" cmpd="sng" algn="ctr">
                      <a:solidFill>
                        <a:srgbClr val="F05B01"/>
                      </a:solidFill>
                      <a:prstDash val="solid"/>
                      <a:round/>
                      <a:headEnd type="none" w="med" len="med"/>
                      <a:tailEnd type="none" w="med" len="med"/>
                    </a:lnL>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alpha val="10000"/>
                      </a:schemeClr>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92%</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5B01"/>
                    </a:solidFill>
                  </a:tcPr>
                </a:tc>
                <a:extLst>
                  <a:ext uri="{0D108BD9-81ED-4DB2-BD59-A6C34878D82A}">
                    <a16:rowId xmlns:a16="http://schemas.microsoft.com/office/drawing/2014/main" val="10006"/>
                  </a:ext>
                </a:extLst>
              </a:tr>
              <a:tr h="0">
                <a:tc>
                  <a:txBody>
                    <a:bodyPr/>
                    <a:lstStyle/>
                    <a:p>
                      <a:pPr algn="ctr"/>
                      <a:r>
                        <a:rPr lang="en-US" sz="1200" b="0" dirty="0">
                          <a:solidFill>
                            <a:srgbClr val="F05B01"/>
                          </a:solidFill>
                          <a:latin typeface="Calibri" charset="0"/>
                          <a:ea typeface="Calibri" charset="0"/>
                          <a:cs typeface="Calibri" charset="0"/>
                        </a:rPr>
                        <a:t>7</a:t>
                      </a:r>
                    </a:p>
                  </a:txBody>
                  <a:tcPr anchor="ctr">
                    <a:lnR w="12700" cap="flat" cmpd="sng" algn="ctr">
                      <a:solidFill>
                        <a:srgbClr val="F05B01"/>
                      </a:solidFill>
                      <a:prstDash val="solid"/>
                      <a:round/>
                      <a:headEnd type="none" w="med" len="med"/>
                      <a:tailEnd type="none" w="med" len="med"/>
                    </a:lnR>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err="1">
                          <a:solidFill>
                            <a:srgbClr val="F05B01"/>
                          </a:solidFill>
                          <a:effectLst/>
                          <a:latin typeface="Calibri" charset="0"/>
                          <a:ea typeface="Calibri" charset="0"/>
                          <a:cs typeface="Calibri" charset="0"/>
                        </a:rPr>
                        <a:t>Lettonie</a:t>
                      </a:r>
                      <a:endParaRPr lang="en-US" sz="1200" b="0" i="0" u="none" strike="noStrike" dirty="0">
                        <a:solidFill>
                          <a:srgbClr val="F05B01"/>
                        </a:solidFill>
                        <a:effectLst/>
                        <a:latin typeface="Calibri" charset="0"/>
                        <a:ea typeface="Calibri" charset="0"/>
                        <a:cs typeface="Calibri" charset="0"/>
                      </a:endParaRPr>
                    </a:p>
                  </a:txBody>
                  <a:tcPr anchor="b">
                    <a:lnL w="12700" cap="flat" cmpd="sng" algn="ctr">
                      <a:solidFill>
                        <a:srgbClr val="F05B01"/>
                      </a:solidFill>
                      <a:prstDash val="solid"/>
                      <a:round/>
                      <a:headEnd type="none" w="med" len="med"/>
                      <a:tailEnd type="none" w="med" len="med"/>
                    </a:lnL>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alpha val="10000"/>
                      </a:schemeClr>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89%</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5B01"/>
                    </a:solidFill>
                  </a:tcPr>
                </a:tc>
                <a:extLst>
                  <a:ext uri="{0D108BD9-81ED-4DB2-BD59-A6C34878D82A}">
                    <a16:rowId xmlns:a16="http://schemas.microsoft.com/office/drawing/2014/main" val="10007"/>
                  </a:ext>
                </a:extLst>
              </a:tr>
              <a:tr h="0">
                <a:tc>
                  <a:txBody>
                    <a:bodyPr/>
                    <a:lstStyle/>
                    <a:p>
                      <a:pPr algn="ctr"/>
                      <a:r>
                        <a:rPr lang="en-US" sz="1200" b="0" dirty="0">
                          <a:solidFill>
                            <a:srgbClr val="F05B01"/>
                          </a:solidFill>
                          <a:latin typeface="Calibri" charset="0"/>
                          <a:ea typeface="Calibri" charset="0"/>
                          <a:cs typeface="Calibri" charset="0"/>
                        </a:rPr>
                        <a:t>8</a:t>
                      </a:r>
                    </a:p>
                  </a:txBody>
                  <a:tcPr anchor="ctr">
                    <a:lnR w="12700" cap="flat" cmpd="sng" algn="ctr">
                      <a:solidFill>
                        <a:srgbClr val="F05B01"/>
                      </a:solidFill>
                      <a:prstDash val="solid"/>
                      <a:round/>
                      <a:headEnd type="none" w="med" len="med"/>
                      <a:tailEnd type="none" w="med" len="med"/>
                    </a:lnR>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err="1">
                          <a:solidFill>
                            <a:srgbClr val="F05B01"/>
                          </a:solidFill>
                          <a:effectLst/>
                          <a:latin typeface="Calibri" charset="0"/>
                          <a:ea typeface="Calibri" charset="0"/>
                          <a:cs typeface="Calibri" charset="0"/>
                        </a:rPr>
                        <a:t>Danemark</a:t>
                      </a:r>
                      <a:endParaRPr lang="en-US" sz="1200" b="0" i="0" u="none" strike="noStrike" dirty="0">
                        <a:solidFill>
                          <a:srgbClr val="F05B01"/>
                        </a:solidFill>
                        <a:effectLst/>
                        <a:latin typeface="Calibri" charset="0"/>
                        <a:ea typeface="Calibri" charset="0"/>
                        <a:cs typeface="Calibri" charset="0"/>
                      </a:endParaRPr>
                    </a:p>
                  </a:txBody>
                  <a:tcPr anchor="b">
                    <a:lnL w="12700" cap="flat" cmpd="sng" algn="ctr">
                      <a:solidFill>
                        <a:srgbClr val="F05B01"/>
                      </a:solidFill>
                      <a:prstDash val="solid"/>
                      <a:round/>
                      <a:headEnd type="none" w="med" len="med"/>
                      <a:tailEnd type="none" w="med" len="med"/>
                    </a:lnL>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alpha val="10000"/>
                      </a:schemeClr>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86%</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5B01"/>
                    </a:solidFill>
                  </a:tcPr>
                </a:tc>
                <a:extLst>
                  <a:ext uri="{0D108BD9-81ED-4DB2-BD59-A6C34878D82A}">
                    <a16:rowId xmlns:a16="http://schemas.microsoft.com/office/drawing/2014/main" val="10008"/>
                  </a:ext>
                </a:extLst>
              </a:tr>
              <a:tr h="0">
                <a:tc>
                  <a:txBody>
                    <a:bodyPr/>
                    <a:lstStyle/>
                    <a:p>
                      <a:pPr algn="ctr"/>
                      <a:r>
                        <a:rPr lang="en-US" sz="1200" b="0" dirty="0">
                          <a:solidFill>
                            <a:srgbClr val="F05B01"/>
                          </a:solidFill>
                          <a:latin typeface="Calibri" charset="0"/>
                          <a:ea typeface="Calibri" charset="0"/>
                          <a:cs typeface="Calibri" charset="0"/>
                        </a:rPr>
                        <a:t>9</a:t>
                      </a:r>
                    </a:p>
                  </a:txBody>
                  <a:tcPr anchor="ctr">
                    <a:lnR w="12700" cap="flat" cmpd="sng" algn="ctr">
                      <a:solidFill>
                        <a:srgbClr val="F05B01"/>
                      </a:solidFill>
                      <a:prstDash val="solid"/>
                      <a:round/>
                      <a:headEnd type="none" w="med" len="med"/>
                      <a:tailEnd type="none" w="med" len="med"/>
                    </a:lnR>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err="1">
                          <a:solidFill>
                            <a:srgbClr val="F05B01"/>
                          </a:solidFill>
                          <a:effectLst/>
                          <a:latin typeface="Calibri" charset="0"/>
                          <a:ea typeface="Calibri" charset="0"/>
                          <a:cs typeface="Calibri" charset="0"/>
                        </a:rPr>
                        <a:t>Pologne</a:t>
                      </a:r>
                      <a:endParaRPr lang="en-US" sz="1200" b="0" i="0" u="none" strike="noStrike" dirty="0">
                        <a:solidFill>
                          <a:srgbClr val="F05B01"/>
                        </a:solidFill>
                        <a:effectLst/>
                        <a:latin typeface="Calibri" charset="0"/>
                        <a:ea typeface="Calibri" charset="0"/>
                        <a:cs typeface="Calibri" charset="0"/>
                      </a:endParaRPr>
                    </a:p>
                  </a:txBody>
                  <a:tcPr anchor="b">
                    <a:lnL w="12700" cap="flat" cmpd="sng" algn="ctr">
                      <a:solidFill>
                        <a:srgbClr val="F05B01"/>
                      </a:solidFill>
                      <a:prstDash val="solid"/>
                      <a:round/>
                      <a:headEnd type="none" w="med" len="med"/>
                      <a:tailEnd type="none" w="med" len="med"/>
                    </a:lnL>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alpha val="10000"/>
                      </a:schemeClr>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84%</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5B01"/>
                    </a:solidFill>
                  </a:tcPr>
                </a:tc>
                <a:extLst>
                  <a:ext uri="{0D108BD9-81ED-4DB2-BD59-A6C34878D82A}">
                    <a16:rowId xmlns:a16="http://schemas.microsoft.com/office/drawing/2014/main" val="10009"/>
                  </a:ext>
                </a:extLst>
              </a:tr>
              <a:tr h="0">
                <a:tc>
                  <a:txBody>
                    <a:bodyPr/>
                    <a:lstStyle/>
                    <a:p>
                      <a:pPr algn="ctr"/>
                      <a:r>
                        <a:rPr lang="en-US" sz="1200" b="0" dirty="0">
                          <a:solidFill>
                            <a:srgbClr val="F05B01"/>
                          </a:solidFill>
                          <a:latin typeface="Calibri" charset="0"/>
                          <a:ea typeface="Calibri" charset="0"/>
                          <a:cs typeface="Calibri" charset="0"/>
                        </a:rPr>
                        <a:t>10</a:t>
                      </a:r>
                    </a:p>
                  </a:txBody>
                  <a:tcPr>
                    <a:lnL w="12700" cap="flat" cmpd="sng" algn="ctr">
                      <a:noFill/>
                      <a:prstDash val="solid"/>
                      <a:round/>
                      <a:headEnd type="none" w="med" len="med"/>
                      <a:tailEnd type="none" w="med" len="med"/>
                    </a:lnL>
                    <a:lnR w="12700" cap="flat" cmpd="sng" algn="ctr">
                      <a:solidFill>
                        <a:srgbClr val="F05B01"/>
                      </a:solidFill>
                      <a:prstDash val="solid"/>
                      <a:round/>
                      <a:headEnd type="none" w="med" len="med"/>
                      <a:tailEnd type="none" w="med" len="med"/>
                    </a:lnR>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err="1">
                          <a:solidFill>
                            <a:srgbClr val="F05B01"/>
                          </a:solidFill>
                          <a:effectLst/>
                          <a:latin typeface="Calibri" charset="0"/>
                          <a:ea typeface="Calibri" charset="0"/>
                          <a:cs typeface="Calibri" charset="0"/>
                        </a:rPr>
                        <a:t>Lituanie</a:t>
                      </a:r>
                      <a:endParaRPr lang="en-US" sz="1200" b="0" i="0" u="none" strike="noStrike" dirty="0">
                        <a:solidFill>
                          <a:srgbClr val="F05B01"/>
                        </a:solidFill>
                        <a:effectLst/>
                        <a:latin typeface="Calibri" charset="0"/>
                        <a:ea typeface="Calibri" charset="0"/>
                        <a:cs typeface="Calibri" charset="0"/>
                      </a:endParaRPr>
                    </a:p>
                  </a:txBody>
                  <a:tcPr anchor="b">
                    <a:lnL w="12700" cap="flat" cmpd="sng" algn="ctr">
                      <a:solidFill>
                        <a:srgbClr val="F05B01"/>
                      </a:solidFill>
                      <a:prstDash val="solid"/>
                      <a:round/>
                      <a:headEnd type="none" w="med" len="med"/>
                      <a:tailEnd type="none" w="med" len="med"/>
                    </a:lnL>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alpha val="10000"/>
                      </a:schemeClr>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83%</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5B01"/>
                    </a:solidFill>
                  </a:tcPr>
                </a:tc>
                <a:extLst>
                  <a:ext uri="{0D108BD9-81ED-4DB2-BD59-A6C34878D82A}">
                    <a16:rowId xmlns:a16="http://schemas.microsoft.com/office/drawing/2014/main" val="10010"/>
                  </a:ext>
                </a:extLst>
              </a:tr>
              <a:tr h="0">
                <a:tc>
                  <a:txBody>
                    <a:bodyPr/>
                    <a:lstStyle/>
                    <a:p>
                      <a:pPr algn="ctr"/>
                      <a:r>
                        <a:rPr lang="en-US" sz="1200" b="0" dirty="0">
                          <a:solidFill>
                            <a:srgbClr val="990066"/>
                          </a:solidFill>
                          <a:latin typeface="Calibri" charset="0"/>
                          <a:ea typeface="Calibri" charset="0"/>
                          <a:cs typeface="Calibri" charset="0"/>
                        </a:rPr>
                        <a:t>11</a:t>
                      </a:r>
                    </a:p>
                  </a:txBody>
                  <a:tcPr>
                    <a:lnR w="12700" cap="flat" cmpd="sng" algn="ctr">
                      <a:solidFill>
                        <a:srgbClr val="990066"/>
                      </a:solidFill>
                      <a:prstDash val="solid"/>
                      <a:round/>
                      <a:headEnd type="none" w="med" len="med"/>
                      <a:tailEnd type="none" w="med" len="med"/>
                    </a:lnR>
                    <a:lnT w="12700" cap="flat" cmpd="sng" algn="ctr">
                      <a:solidFill>
                        <a:srgbClr val="F05B01"/>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err="1">
                          <a:solidFill>
                            <a:srgbClr val="990066"/>
                          </a:solidFill>
                          <a:effectLst/>
                          <a:latin typeface="Calibri" charset="0"/>
                          <a:ea typeface="Calibri" charset="0"/>
                          <a:cs typeface="Calibri" charset="0"/>
                        </a:rPr>
                        <a:t>Belgique</a:t>
                      </a:r>
                      <a:r>
                        <a:rPr lang="en-US" sz="1200" b="0" i="0" u="none" strike="noStrike" dirty="0">
                          <a:solidFill>
                            <a:srgbClr val="990066"/>
                          </a:solidFill>
                          <a:effectLst/>
                          <a:latin typeface="Calibri" charset="0"/>
                          <a:ea typeface="Calibri" charset="0"/>
                          <a:cs typeface="Calibri" charset="0"/>
                        </a:rPr>
                        <a:t> / </a:t>
                      </a:r>
                      <a:r>
                        <a:rPr lang="en-US" sz="1200" b="0" i="0" u="none" strike="noStrike" dirty="0" err="1">
                          <a:solidFill>
                            <a:srgbClr val="990066"/>
                          </a:solidFill>
                          <a:effectLst/>
                          <a:latin typeface="Calibri" charset="0"/>
                          <a:ea typeface="Calibri" charset="0"/>
                          <a:cs typeface="Calibri" charset="0"/>
                        </a:rPr>
                        <a:t>Flandres</a:t>
                      </a:r>
                      <a:endParaRPr lang="en-US" sz="1200" b="0" i="0" u="none" strike="noStrike" dirty="0">
                        <a:solidFill>
                          <a:srgbClr val="990066"/>
                        </a:solidFill>
                        <a:effectLst/>
                        <a:latin typeface="Calibri" charset="0"/>
                        <a:ea typeface="Calibri" charset="0"/>
                        <a:cs typeface="Calibri" charset="0"/>
                      </a:endParaRPr>
                    </a:p>
                  </a:txBody>
                  <a:tcPr anchor="b">
                    <a:lnL w="12700" cap="flat" cmpd="sng" algn="ctr">
                      <a:solidFill>
                        <a:srgbClr val="990066"/>
                      </a:solidFill>
                      <a:prstDash val="solid"/>
                      <a:round/>
                      <a:headEnd type="none" w="med" len="med"/>
                      <a:tailEnd type="none" w="med" len="med"/>
                    </a:lnL>
                    <a:lnT w="12700" cap="flat" cmpd="sng" algn="ctr">
                      <a:solidFill>
                        <a:srgbClr val="F05B01"/>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76%</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66"/>
                    </a:solidFill>
                  </a:tcPr>
                </a:tc>
                <a:extLst>
                  <a:ext uri="{0D108BD9-81ED-4DB2-BD59-A6C34878D82A}">
                    <a16:rowId xmlns:a16="http://schemas.microsoft.com/office/drawing/2014/main" val="10011"/>
                  </a:ext>
                </a:extLst>
              </a:tr>
              <a:tr h="0">
                <a:tc rowSpan="2">
                  <a:txBody>
                    <a:bodyPr/>
                    <a:lstStyle/>
                    <a:p>
                      <a:pPr algn="ctr"/>
                      <a:r>
                        <a:rPr lang="en-US" sz="1200" b="0" dirty="0">
                          <a:solidFill>
                            <a:srgbClr val="990066"/>
                          </a:solidFill>
                          <a:latin typeface="Calibri" charset="0"/>
                          <a:ea typeface="Calibri" charset="0"/>
                          <a:cs typeface="Calibri" charset="0"/>
                        </a:rPr>
                        <a:t>12</a:t>
                      </a:r>
                    </a:p>
                  </a:txBody>
                  <a:tcPr anchor="ctr">
                    <a:lnL>
                      <a:noFill/>
                    </a:lnL>
                    <a:lnR w="12700" cap="flat" cmpd="sng" algn="ctr">
                      <a:solidFill>
                        <a:srgbClr val="990066"/>
                      </a:solidFill>
                      <a:prstDash val="solid"/>
                      <a:round/>
                      <a:headEnd type="none" w="med" len="med"/>
                      <a:tailEnd type="none" w="med" len="med"/>
                    </a:lnR>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err="1">
                          <a:solidFill>
                            <a:srgbClr val="990066"/>
                          </a:solidFill>
                          <a:effectLst/>
                          <a:latin typeface="Calibri" charset="0"/>
                          <a:ea typeface="Calibri" charset="0"/>
                          <a:cs typeface="Calibri" charset="0"/>
                        </a:rPr>
                        <a:t>Autriche</a:t>
                      </a:r>
                      <a:endParaRPr lang="en-US" sz="1200" b="0" i="0" u="none" strike="noStrike" dirty="0">
                        <a:solidFill>
                          <a:srgbClr val="990066"/>
                        </a:solidFill>
                        <a:effectLst/>
                        <a:latin typeface="Calibri" charset="0"/>
                        <a:ea typeface="Calibri" charset="0"/>
                        <a:cs typeface="Calibri" charset="0"/>
                      </a:endParaRPr>
                    </a:p>
                  </a:txBody>
                  <a:tcPr anchor="b">
                    <a:lnL w="12700" cap="flat" cmpd="sng" algn="ctr">
                      <a:solidFill>
                        <a:srgbClr val="990066"/>
                      </a:solidFill>
                      <a:prstDash val="solid"/>
                      <a:round/>
                      <a:headEnd type="none" w="med" len="med"/>
                      <a:tailEnd type="none" w="med" len="med"/>
                    </a:lnL>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73%</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66"/>
                    </a:solidFill>
                  </a:tcPr>
                </a:tc>
                <a:extLst>
                  <a:ext uri="{0D108BD9-81ED-4DB2-BD59-A6C34878D82A}">
                    <a16:rowId xmlns:a16="http://schemas.microsoft.com/office/drawing/2014/main" val="10012"/>
                  </a:ext>
                </a:extLst>
              </a:tr>
              <a:tr h="0">
                <a:tc vMerge="1">
                  <a:txBody>
                    <a:bodyPr/>
                    <a:lstStyle/>
                    <a:p>
                      <a:pPr algn="ctr"/>
                      <a:endParaRPr lang="en-US" sz="1200" dirty="0">
                        <a:solidFill>
                          <a:srgbClr val="990066"/>
                        </a:solidFill>
                        <a:latin typeface="Calibri" charset="0"/>
                        <a:ea typeface="Calibri" charset="0"/>
                        <a:cs typeface="Calibri" charset="0"/>
                      </a:endParaRPr>
                    </a:p>
                  </a:txBody>
                  <a:tcPr>
                    <a:lnL w="12700" cap="flat" cmpd="sng" algn="ctr">
                      <a:noFill/>
                      <a:prstDash val="solid"/>
                      <a:round/>
                      <a:headEnd type="none" w="med" len="med"/>
                      <a:tailEnd type="none" w="med" len="med"/>
                    </a:lnL>
                    <a:lnR w="12700" cap="flat" cmpd="sng" algn="ctr">
                      <a:solidFill>
                        <a:srgbClr val="990066"/>
                      </a:solidFill>
                      <a:prstDash val="solid"/>
                      <a:round/>
                      <a:headEnd type="none" w="med" len="med"/>
                      <a:tailEnd type="none" w="med" len="med"/>
                    </a:lnR>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a:solidFill>
                            <a:srgbClr val="990066"/>
                          </a:solidFill>
                          <a:effectLst/>
                          <a:latin typeface="Calibri" charset="0"/>
                          <a:ea typeface="Calibri" charset="0"/>
                          <a:cs typeface="Calibri" charset="0"/>
                        </a:rPr>
                        <a:t>Pays-Bas</a:t>
                      </a:r>
                    </a:p>
                  </a:txBody>
                  <a:tcPr anchor="b">
                    <a:lnL w="12700" cap="flat" cmpd="sng" algn="ctr">
                      <a:solidFill>
                        <a:srgbClr val="990066"/>
                      </a:solidFill>
                      <a:prstDash val="solid"/>
                      <a:round/>
                      <a:headEnd type="none" w="med" len="med"/>
                      <a:tailEnd type="none" w="med" len="med"/>
                    </a:lnL>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73%</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66"/>
                    </a:solidFill>
                  </a:tcPr>
                </a:tc>
                <a:extLst>
                  <a:ext uri="{0D108BD9-81ED-4DB2-BD59-A6C34878D82A}">
                    <a16:rowId xmlns:a16="http://schemas.microsoft.com/office/drawing/2014/main" val="10013"/>
                  </a:ext>
                </a:extLst>
              </a:tr>
              <a:tr h="246089">
                <a:tc>
                  <a:txBody>
                    <a:bodyPr/>
                    <a:lstStyle/>
                    <a:p>
                      <a:pPr algn="ctr"/>
                      <a:r>
                        <a:rPr lang="en-US" sz="1200" b="0" dirty="0">
                          <a:solidFill>
                            <a:srgbClr val="990066"/>
                          </a:solidFill>
                          <a:latin typeface="Calibri" charset="0"/>
                          <a:ea typeface="Calibri" charset="0"/>
                          <a:cs typeface="Calibri" charset="0"/>
                        </a:rPr>
                        <a:t>14</a:t>
                      </a:r>
                    </a:p>
                  </a:txBody>
                  <a:tcPr>
                    <a:lnL w="12700" cap="flat" cmpd="sng" algn="ctr">
                      <a:noFill/>
                      <a:prstDash val="solid"/>
                      <a:round/>
                      <a:headEnd type="none" w="med" len="med"/>
                      <a:tailEnd type="none" w="med" len="med"/>
                    </a:lnL>
                    <a:lnR w="12700" cap="flat" cmpd="sng" algn="ctr">
                      <a:solidFill>
                        <a:srgbClr val="990066"/>
                      </a:solidFill>
                      <a:prstDash val="solid"/>
                      <a:round/>
                      <a:headEnd type="none" w="med" len="med"/>
                      <a:tailEnd type="none" w="med" len="med"/>
                    </a:lnR>
                    <a:lnT w="12700" cap="flat" cmpd="sng" algn="ctr">
                      <a:solidFill>
                        <a:srgbClr val="990066"/>
                      </a:solidFill>
                      <a:prstDash val="solid"/>
                      <a:round/>
                      <a:headEnd type="none" w="med" len="med"/>
                      <a:tailEnd type="none" w="med" len="med"/>
                    </a:lnT>
                    <a:lnB w="12700" cap="flat" cmpd="sng" algn="ctr">
                      <a:noFill/>
                      <a:prstDash val="solid"/>
                      <a:round/>
                      <a:headEnd type="none" w="med" len="med"/>
                      <a:tailEnd type="none" w="med" len="med"/>
                    </a:lnB>
                    <a:solidFill>
                      <a:schemeClr val="bg1">
                        <a:alpha val="10000"/>
                      </a:schemeClr>
                    </a:solidFill>
                  </a:tcPr>
                </a:tc>
                <a:tc>
                  <a:txBody>
                    <a:bodyPr/>
                    <a:lstStyle/>
                    <a:p>
                      <a:pPr algn="l" fontAlgn="b"/>
                      <a:r>
                        <a:rPr lang="en-US" sz="1200" b="0" i="0" u="none" strike="noStrike" dirty="0" err="1">
                          <a:solidFill>
                            <a:srgbClr val="990066"/>
                          </a:solidFill>
                          <a:effectLst/>
                          <a:latin typeface="Calibri" charset="0"/>
                          <a:ea typeface="Calibri" charset="0"/>
                          <a:cs typeface="Calibri" charset="0"/>
                        </a:rPr>
                        <a:t>Islande</a:t>
                      </a:r>
                      <a:endParaRPr lang="en-US" sz="1200" b="0" i="0" u="none" strike="noStrike" dirty="0">
                        <a:solidFill>
                          <a:srgbClr val="990066"/>
                        </a:solidFill>
                        <a:effectLst/>
                        <a:latin typeface="Calibri" charset="0"/>
                        <a:ea typeface="Calibri" charset="0"/>
                        <a:cs typeface="Calibri" charset="0"/>
                      </a:endParaRPr>
                    </a:p>
                  </a:txBody>
                  <a:tcPr anchor="b">
                    <a:lnL w="12700" cap="flat" cmpd="sng" algn="ctr">
                      <a:solidFill>
                        <a:srgbClr val="990066"/>
                      </a:solidFill>
                      <a:prstDash val="solid"/>
                      <a:round/>
                      <a:headEnd type="none" w="med" len="med"/>
                      <a:tailEnd type="none" w="med" len="med"/>
                    </a:lnL>
                    <a:lnT w="12700" cap="flat" cmpd="sng" algn="ctr">
                      <a:solidFill>
                        <a:srgbClr val="990066"/>
                      </a:solidFill>
                      <a:prstDash val="solid"/>
                      <a:round/>
                      <a:headEnd type="none" w="med" len="med"/>
                      <a:tailEnd type="none" w="med" len="med"/>
                    </a:lnT>
                    <a:lnB w="12700" cap="flat" cmpd="sng" algn="ctr">
                      <a:noFill/>
                      <a:prstDash val="solid"/>
                      <a:round/>
                      <a:headEnd type="none" w="med" len="med"/>
                      <a:tailEnd type="none" w="med" len="med"/>
                    </a:lnB>
                    <a:solidFill>
                      <a:schemeClr val="bg1">
                        <a:alpha val="10000"/>
                      </a:schemeClr>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68%</a:t>
                      </a:r>
                    </a:p>
                  </a:txBody>
                  <a:tcPr anchor="b">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990066"/>
                    </a:solidFill>
                  </a:tcPr>
                </a:tc>
                <a:extLst>
                  <a:ext uri="{0D108BD9-81ED-4DB2-BD59-A6C34878D82A}">
                    <a16:rowId xmlns:a16="http://schemas.microsoft.com/office/drawing/2014/main" val="10014"/>
                  </a:ext>
                </a:extLst>
              </a:tr>
            </a:tbl>
          </a:graphicData>
        </a:graphic>
      </p:graphicFrame>
      <p:graphicFrame>
        <p:nvGraphicFramePr>
          <p:cNvPr id="5" name="Table 4"/>
          <p:cNvGraphicFramePr>
            <a:graphicFrameLocks noGrp="1"/>
          </p:cNvGraphicFramePr>
          <p:nvPr/>
        </p:nvGraphicFramePr>
        <p:xfrm>
          <a:off x="7699328" y="1973956"/>
          <a:ext cx="3783600" cy="4221480"/>
        </p:xfrm>
        <a:graphic>
          <a:graphicData uri="http://schemas.openxmlformats.org/drawingml/2006/table">
            <a:tbl>
              <a:tblPr firstRow="1" bandRow="1">
                <a:tableStyleId>{2D5ABB26-0587-4C30-8999-92F81FD0307C}</a:tableStyleId>
              </a:tblPr>
              <a:tblGrid>
                <a:gridCol w="630000">
                  <a:extLst>
                    <a:ext uri="{9D8B030D-6E8A-4147-A177-3AD203B41FA5}">
                      <a16:colId xmlns:a16="http://schemas.microsoft.com/office/drawing/2014/main" val="20000"/>
                    </a:ext>
                  </a:extLst>
                </a:gridCol>
                <a:gridCol w="2023200">
                  <a:extLst>
                    <a:ext uri="{9D8B030D-6E8A-4147-A177-3AD203B41FA5}">
                      <a16:colId xmlns:a16="http://schemas.microsoft.com/office/drawing/2014/main" val="20001"/>
                    </a:ext>
                  </a:extLst>
                </a:gridCol>
                <a:gridCol w="1130400">
                  <a:extLst>
                    <a:ext uri="{9D8B030D-6E8A-4147-A177-3AD203B41FA5}">
                      <a16:colId xmlns:a16="http://schemas.microsoft.com/office/drawing/2014/main" val="20002"/>
                    </a:ext>
                  </a:extLst>
                </a:gridCol>
              </a:tblGrid>
              <a:tr h="0">
                <a:tc rowSpan="3">
                  <a:txBody>
                    <a:bodyPr/>
                    <a:lstStyle/>
                    <a:p>
                      <a:pPr algn="ctr"/>
                      <a:r>
                        <a:rPr lang="en-US" sz="1200" dirty="0">
                          <a:ln>
                            <a:noFill/>
                          </a:ln>
                          <a:solidFill>
                            <a:srgbClr val="990066"/>
                          </a:solidFill>
                          <a:latin typeface="+mn-lt"/>
                        </a:rPr>
                        <a:t>15</a:t>
                      </a:r>
                    </a:p>
                  </a:txBody>
                  <a:tcPr anchor="ctr">
                    <a:lnR w="12700" cap="flat" cmpd="sng" algn="ctr">
                      <a:solidFill>
                        <a:srgbClr val="990066"/>
                      </a:solidFill>
                      <a:prstDash val="solid"/>
                      <a:round/>
                      <a:headEnd type="none" w="med" len="med"/>
                      <a:tailEnd type="none" w="med" len="med"/>
                    </a:lnR>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l" fontAlgn="b"/>
                      <a:r>
                        <a:rPr lang="en-US" sz="1100" b="0" i="0" u="none" strike="noStrike" dirty="0">
                          <a:solidFill>
                            <a:srgbClr val="990066"/>
                          </a:solidFill>
                          <a:effectLst/>
                          <a:latin typeface="Calibri" charset="0"/>
                        </a:rPr>
                        <a:t>Hesse (DE)</a:t>
                      </a:r>
                    </a:p>
                  </a:txBody>
                  <a:tcPr anchor="b">
                    <a:lnL w="12700" cap="flat" cmpd="sng" algn="ctr">
                      <a:solidFill>
                        <a:srgbClr val="990066"/>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ctr" fontAlgn="b"/>
                      <a:r>
                        <a:rPr lang="mr-IN" sz="1100" b="0" i="0" u="none" strike="noStrike" dirty="0">
                          <a:solidFill>
                            <a:schemeClr val="bg1"/>
                          </a:solidFill>
                          <a:effectLst/>
                          <a:latin typeface="Calibri" charset="0"/>
                        </a:rPr>
                        <a:t>63%</a:t>
                      </a:r>
                    </a:p>
                  </a:txBody>
                  <a:tcPr marL="6350" marR="6350" marT="635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990066"/>
                    </a:solidFill>
                  </a:tcPr>
                </a:tc>
                <a:extLst>
                  <a:ext uri="{0D108BD9-81ED-4DB2-BD59-A6C34878D82A}">
                    <a16:rowId xmlns:a16="http://schemas.microsoft.com/office/drawing/2014/main" val="10000"/>
                  </a:ext>
                </a:extLst>
              </a:tr>
              <a:tr h="0">
                <a:tc vMerge="1">
                  <a:txBody>
                    <a:bodyPr/>
                    <a:lstStyle/>
                    <a:p>
                      <a:pPr algn="ctr"/>
                      <a:endParaRPr lang="en-US" sz="1200" dirty="0">
                        <a:solidFill>
                          <a:srgbClr val="330099"/>
                        </a:solidFill>
                        <a:latin typeface="+mn-lt"/>
                      </a:endParaRPr>
                    </a:p>
                  </a:txBody>
                  <a:tcPr anchor="ctr">
                    <a:lnR w="12700" cap="flat" cmpd="sng" algn="ctr">
                      <a:solidFill>
                        <a:srgbClr val="33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0" i="0" u="none" strike="noStrike" kern="1200" noProof="0" dirty="0" err="1">
                          <a:solidFill>
                            <a:srgbClr val="990066"/>
                          </a:solidFill>
                          <a:effectLst/>
                          <a:latin typeface="Calibri" charset="0"/>
                          <a:ea typeface="+mn-ea"/>
                          <a:cs typeface="+mn-cs"/>
                        </a:rPr>
                        <a:t>Rhénanie</a:t>
                      </a:r>
                      <a:r>
                        <a:rPr lang="en-GB" sz="1100" b="0" i="0" u="none" strike="noStrike" kern="1200" noProof="0" dirty="0">
                          <a:solidFill>
                            <a:srgbClr val="990066"/>
                          </a:solidFill>
                          <a:effectLst/>
                          <a:latin typeface="Calibri" charset="0"/>
                          <a:ea typeface="+mn-ea"/>
                          <a:cs typeface="+mn-cs"/>
                        </a:rPr>
                        <a:t>-du-Nord-</a:t>
                      </a:r>
                      <a:r>
                        <a:rPr lang="en-GB" sz="1100" b="0" i="0" u="none" strike="noStrike" kern="1200" noProof="0" dirty="0" err="1">
                          <a:solidFill>
                            <a:srgbClr val="990066"/>
                          </a:solidFill>
                          <a:effectLst/>
                          <a:latin typeface="Calibri" charset="0"/>
                          <a:ea typeface="+mn-ea"/>
                          <a:cs typeface="+mn-cs"/>
                        </a:rPr>
                        <a:t>Westphalie</a:t>
                      </a:r>
                      <a:r>
                        <a:rPr lang="en-GB" sz="1100" b="0" i="0" u="none" strike="noStrike" kern="1200" noProof="0" dirty="0">
                          <a:solidFill>
                            <a:srgbClr val="990066"/>
                          </a:solidFill>
                          <a:effectLst/>
                          <a:latin typeface="Calibri" charset="0"/>
                          <a:ea typeface="+mn-ea"/>
                          <a:cs typeface="+mn-cs"/>
                        </a:rPr>
                        <a:t> </a:t>
                      </a:r>
                      <a:r>
                        <a:rPr lang="en-US" sz="1100" b="0" i="0" u="none" strike="noStrike" kern="1200" noProof="0" dirty="0">
                          <a:solidFill>
                            <a:srgbClr val="990066"/>
                          </a:solidFill>
                          <a:effectLst/>
                          <a:latin typeface="Calibri" charset="0"/>
                          <a:ea typeface="+mn-ea"/>
                          <a:cs typeface="+mn-cs"/>
                        </a:rPr>
                        <a:t>(DE)</a:t>
                      </a:r>
                    </a:p>
                  </a:txBody>
                  <a:tcPr anchor="b">
                    <a:lnL w="12700" cap="flat" cmpd="sng" algn="ctr">
                      <a:solidFill>
                        <a:srgbClr val="9900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ctr" fontAlgn="b"/>
                      <a:r>
                        <a:rPr lang="mr-IN" sz="1100" b="0" i="0" u="none" strike="noStrike" dirty="0">
                          <a:solidFill>
                            <a:schemeClr val="bg1"/>
                          </a:solidFill>
                          <a:effectLst/>
                          <a:latin typeface="Calibri" charset="0"/>
                        </a:rPr>
                        <a:t>63%</a:t>
                      </a:r>
                    </a:p>
                  </a:txBody>
                  <a:tcPr marL="6350" marR="6350" marT="635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66"/>
                    </a:solidFill>
                  </a:tcPr>
                </a:tc>
                <a:extLst>
                  <a:ext uri="{0D108BD9-81ED-4DB2-BD59-A6C34878D82A}">
                    <a16:rowId xmlns:a16="http://schemas.microsoft.com/office/drawing/2014/main" val="10001"/>
                  </a:ext>
                </a:extLst>
              </a:tr>
              <a:tr h="0">
                <a:tc vMerge="1">
                  <a:txBody>
                    <a:bodyPr/>
                    <a:lstStyle/>
                    <a:p>
                      <a:pPr algn="ctr"/>
                      <a:endParaRPr lang="en-US" sz="1200" dirty="0">
                        <a:solidFill>
                          <a:srgbClr val="330099"/>
                        </a:solidFill>
                        <a:latin typeface="+mn-lt"/>
                      </a:endParaRPr>
                    </a:p>
                  </a:txBody>
                  <a:tcPr anchor="ctr">
                    <a:lnR w="12700" cap="flat" cmpd="sng" algn="ctr">
                      <a:solidFill>
                        <a:srgbClr val="33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a:txBody>
                    <a:bodyPr/>
                    <a:lstStyle/>
                    <a:p>
                      <a:pPr algn="l" fontAlgn="b"/>
                      <a:r>
                        <a:rPr lang="en-US" sz="1100" b="0" i="0" u="none" strike="noStrike" dirty="0" err="1">
                          <a:solidFill>
                            <a:srgbClr val="990066"/>
                          </a:solidFill>
                          <a:effectLst/>
                          <a:latin typeface="Calibri" charset="0"/>
                        </a:rPr>
                        <a:t>Norvège</a:t>
                      </a:r>
                      <a:endParaRPr lang="en-US" sz="1100" b="0" i="0" u="none" strike="noStrike" dirty="0">
                        <a:solidFill>
                          <a:srgbClr val="990066"/>
                        </a:solidFill>
                        <a:effectLst/>
                        <a:latin typeface="Calibri" charset="0"/>
                      </a:endParaRPr>
                    </a:p>
                  </a:txBody>
                  <a:tcPr anchor="b">
                    <a:lnL w="12700" cap="flat" cmpd="sng" algn="ctr">
                      <a:solidFill>
                        <a:srgbClr val="990066"/>
                      </a:solidFill>
                      <a:prstDash val="solid"/>
                      <a:round/>
                      <a:headEnd type="none" w="med" len="med"/>
                      <a:tailEnd type="none" w="med" len="med"/>
                    </a:lnL>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ctr" fontAlgn="b"/>
                      <a:r>
                        <a:rPr lang="mr-IN" sz="1100" b="0" i="0" u="none" strike="noStrike" dirty="0">
                          <a:solidFill>
                            <a:schemeClr val="bg1"/>
                          </a:solidFill>
                          <a:effectLst/>
                          <a:latin typeface="Calibri" charset="0"/>
                        </a:rPr>
                        <a:t>63%</a:t>
                      </a:r>
                    </a:p>
                  </a:txBody>
                  <a:tcPr marL="6350" marR="6350" marT="635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66"/>
                    </a:solidFill>
                  </a:tcPr>
                </a:tc>
                <a:extLst>
                  <a:ext uri="{0D108BD9-81ED-4DB2-BD59-A6C34878D82A}">
                    <a16:rowId xmlns:a16="http://schemas.microsoft.com/office/drawing/2014/main" val="10002"/>
                  </a:ext>
                </a:extLst>
              </a:tr>
              <a:tr h="0">
                <a:tc>
                  <a:txBody>
                    <a:bodyPr/>
                    <a:lstStyle/>
                    <a:p>
                      <a:pPr algn="ctr" fontAlgn="b"/>
                      <a:r>
                        <a:rPr lang="en-US" sz="1100" b="0" i="0" u="none" strike="noStrike" dirty="0">
                          <a:solidFill>
                            <a:srgbClr val="990066"/>
                          </a:solidFill>
                          <a:effectLst/>
                          <a:latin typeface="Calibri" charset="0"/>
                        </a:rPr>
                        <a:t>18</a:t>
                      </a:r>
                    </a:p>
                  </a:txBody>
                  <a:tcPr anchor="ctr">
                    <a:lnR w="12700" cap="flat" cmpd="sng" algn="ctr">
                      <a:solidFill>
                        <a:srgbClr val="990066"/>
                      </a:solidFill>
                      <a:prstDash val="solid"/>
                      <a:round/>
                      <a:headEnd type="none" w="med" len="med"/>
                      <a:tailEnd type="none" w="med" len="med"/>
                    </a:lnR>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l" fontAlgn="b"/>
                      <a:r>
                        <a:rPr lang="en-US" sz="1100" b="0" i="0" u="none" strike="noStrike" dirty="0">
                          <a:solidFill>
                            <a:srgbClr val="990066"/>
                          </a:solidFill>
                          <a:effectLst/>
                          <a:latin typeface="Calibri" charset="0"/>
                        </a:rPr>
                        <a:t>Portugal</a:t>
                      </a:r>
                    </a:p>
                  </a:txBody>
                  <a:tcPr anchor="b">
                    <a:lnL w="12700" cap="flat" cmpd="sng" algn="ctr">
                      <a:solidFill>
                        <a:srgbClr val="9900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ctr" fontAlgn="b"/>
                      <a:r>
                        <a:rPr lang="mr-IN" sz="1100" b="0" i="0" u="none" strike="noStrike" dirty="0">
                          <a:solidFill>
                            <a:schemeClr val="bg1"/>
                          </a:solidFill>
                          <a:effectLst/>
                          <a:latin typeface="Calibri" charset="0"/>
                        </a:rPr>
                        <a:t>62%</a:t>
                      </a:r>
                    </a:p>
                  </a:txBody>
                  <a:tcPr marL="6350" marR="6350" marT="635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66"/>
                    </a:solidFill>
                  </a:tcPr>
                </a:tc>
                <a:extLst>
                  <a:ext uri="{0D108BD9-81ED-4DB2-BD59-A6C34878D82A}">
                    <a16:rowId xmlns:a16="http://schemas.microsoft.com/office/drawing/2014/main" val="10003"/>
                  </a:ext>
                </a:extLst>
              </a:tr>
              <a:tr h="0">
                <a:tc>
                  <a:txBody>
                    <a:bodyPr/>
                    <a:lstStyle/>
                    <a:p>
                      <a:pPr algn="ctr" fontAlgn="b"/>
                      <a:r>
                        <a:rPr lang="fi-FI" sz="1100" b="0" i="0" u="none" strike="noStrike" dirty="0">
                          <a:solidFill>
                            <a:srgbClr val="990066"/>
                          </a:solidFill>
                          <a:effectLst/>
                          <a:latin typeface="Calibri" charset="0"/>
                        </a:rPr>
                        <a:t>19</a:t>
                      </a:r>
                    </a:p>
                  </a:txBody>
                  <a:tcPr anchor="ctr">
                    <a:lnR w="12700" cap="flat" cmpd="sng" algn="ctr">
                      <a:solidFill>
                        <a:srgbClr val="990066"/>
                      </a:solidFill>
                      <a:prstDash val="solid"/>
                      <a:round/>
                      <a:headEnd type="none" w="med" len="med"/>
                      <a:tailEnd type="none" w="med" len="med"/>
                    </a:lnR>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alpha val="10000"/>
                      </a:schemeClr>
                    </a:solidFill>
                  </a:tcPr>
                </a:tc>
                <a:tc>
                  <a:txBody>
                    <a:bodyPr/>
                    <a:lstStyle/>
                    <a:p>
                      <a:pPr algn="l" fontAlgn="b"/>
                      <a:r>
                        <a:rPr lang="en-US" sz="1100" b="0" i="0" u="none" strike="noStrike" dirty="0" err="1">
                          <a:solidFill>
                            <a:srgbClr val="990066"/>
                          </a:solidFill>
                          <a:effectLst/>
                          <a:latin typeface="Calibri" charset="0"/>
                        </a:rPr>
                        <a:t>Slovaquie</a:t>
                      </a:r>
                      <a:endParaRPr lang="en-US" sz="1100" b="0" i="0" u="none" strike="noStrike" dirty="0">
                        <a:solidFill>
                          <a:srgbClr val="990066"/>
                        </a:solidFill>
                        <a:effectLst/>
                        <a:latin typeface="Calibri" charset="0"/>
                      </a:endParaRPr>
                    </a:p>
                  </a:txBody>
                  <a:tcPr anchor="b">
                    <a:lnL w="12700" cap="flat" cmpd="sng" algn="ctr">
                      <a:solidFill>
                        <a:srgbClr val="9900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990066"/>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ctr" fontAlgn="b"/>
                      <a:r>
                        <a:rPr lang="mr-IN" sz="1100" b="0" i="0" u="none" strike="noStrike" dirty="0">
                          <a:solidFill>
                            <a:schemeClr val="bg1"/>
                          </a:solidFill>
                          <a:effectLst/>
                          <a:latin typeface="Calibri" charset="0"/>
                        </a:rPr>
                        <a:t>61%</a:t>
                      </a:r>
                    </a:p>
                  </a:txBody>
                  <a:tcPr marL="6350" marR="6350" marT="635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66"/>
                    </a:solidFill>
                  </a:tcPr>
                </a:tc>
                <a:extLst>
                  <a:ext uri="{0D108BD9-81ED-4DB2-BD59-A6C34878D82A}">
                    <a16:rowId xmlns:a16="http://schemas.microsoft.com/office/drawing/2014/main" val="10004"/>
                  </a:ext>
                </a:extLst>
              </a:tr>
              <a:tr h="0">
                <a:tc rowSpan="2">
                  <a:txBody>
                    <a:bodyPr/>
                    <a:lstStyle/>
                    <a:p>
                      <a:pPr algn="ctr" fontAlgn="b"/>
                      <a:r>
                        <a:rPr lang="nl-NL" sz="1100" b="0" i="0" u="none" strike="noStrike" dirty="0">
                          <a:solidFill>
                            <a:srgbClr val="330099"/>
                          </a:solidFill>
                          <a:effectLst/>
                          <a:latin typeface="Calibri" charset="0"/>
                        </a:rPr>
                        <a:t>20</a:t>
                      </a:r>
                      <a:endParaRPr lang="is-IS" sz="1100" b="0" i="0" u="none" strike="noStrike" dirty="0">
                        <a:solidFill>
                          <a:srgbClr val="330099"/>
                        </a:solidFill>
                        <a:effectLst/>
                        <a:latin typeface="Calibri" charset="0"/>
                      </a:endParaRPr>
                    </a:p>
                  </a:txBody>
                  <a:tcPr anchor="ctr">
                    <a:lnR w="12700" cap="flat" cmpd="sng" algn="ctr">
                      <a:solidFill>
                        <a:srgbClr val="330099"/>
                      </a:solidFill>
                      <a:prstDash val="solid"/>
                      <a:round/>
                      <a:headEnd type="none" w="med" len="med"/>
                      <a:tailEnd type="none" w="med" len="med"/>
                    </a:lnR>
                    <a:lnT w="12700" cap="flat" cmpd="sng" algn="ctr">
                      <a:solidFill>
                        <a:srgbClr val="990066"/>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l" fontAlgn="b"/>
                      <a:r>
                        <a:rPr lang="en-US" sz="1100" b="0" i="0" u="none" strike="noStrike" dirty="0" err="1">
                          <a:solidFill>
                            <a:srgbClr val="330099"/>
                          </a:solidFill>
                          <a:effectLst/>
                          <a:latin typeface="Calibri" charset="0"/>
                        </a:rPr>
                        <a:t>Brandebourg</a:t>
                      </a:r>
                      <a:r>
                        <a:rPr lang="en-US" sz="1100" b="0" i="0" u="none" strike="noStrike" dirty="0">
                          <a:solidFill>
                            <a:srgbClr val="330099"/>
                          </a:solidFill>
                          <a:effectLst/>
                          <a:latin typeface="Calibri" charset="0"/>
                        </a:rPr>
                        <a:t> (DE)</a:t>
                      </a:r>
                    </a:p>
                  </a:txBody>
                  <a:tcPr anchor="b">
                    <a:lnL w="12700" cap="flat" cmpd="sng" algn="ctr">
                      <a:solidFill>
                        <a:srgbClr val="33009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ctr" fontAlgn="b"/>
                      <a:r>
                        <a:rPr lang="mr-IN" sz="1100" b="0" i="0" u="none" strike="noStrike" dirty="0">
                          <a:solidFill>
                            <a:schemeClr val="bg1"/>
                          </a:solidFill>
                          <a:effectLst/>
                          <a:latin typeface="Calibri" charset="0"/>
                        </a:rPr>
                        <a:t>58%</a:t>
                      </a:r>
                    </a:p>
                  </a:txBody>
                  <a:tcPr marL="6350" marR="6350" marT="635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05"/>
                  </a:ext>
                </a:extLst>
              </a:tr>
              <a:tr h="0">
                <a:tc vMerge="1">
                  <a:txBody>
                    <a:bodyPr/>
                    <a:lstStyle/>
                    <a:p>
                      <a:pPr algn="ctr" fontAlgn="b"/>
                      <a:endParaRPr lang="is-IS" sz="1100" b="0" i="0" u="none" strike="noStrike" dirty="0">
                        <a:solidFill>
                          <a:srgbClr val="330099"/>
                        </a:solidFill>
                        <a:effectLst/>
                        <a:latin typeface="Calibri" charset="0"/>
                      </a:endParaRPr>
                    </a:p>
                  </a:txBody>
                  <a:tcPr anchor="ctr">
                    <a:lnR w="12700" cap="flat" cmpd="sng" algn="ctr">
                      <a:solidFill>
                        <a:srgbClr val="33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a:txBody>
                    <a:bodyPr/>
                    <a:lstStyle/>
                    <a:p>
                      <a:pPr algn="l" fontAlgn="b"/>
                      <a:r>
                        <a:rPr lang="en-US" sz="1100" b="0" i="0" u="none" strike="noStrike" dirty="0" err="1">
                          <a:solidFill>
                            <a:srgbClr val="330099"/>
                          </a:solidFill>
                          <a:effectLst/>
                          <a:latin typeface="Calibri" charset="0"/>
                        </a:rPr>
                        <a:t>Serbie</a:t>
                      </a:r>
                      <a:endParaRPr lang="en-US" sz="1100" b="0" i="0" u="none" strike="noStrike" dirty="0">
                        <a:solidFill>
                          <a:srgbClr val="330099"/>
                        </a:solidFill>
                        <a:effectLst/>
                        <a:latin typeface="Calibri" charset="0"/>
                      </a:endParaRPr>
                    </a:p>
                  </a:txBody>
                  <a:tcPr anchor="b">
                    <a:lnL w="12700" cap="flat" cmpd="sng" algn="ctr">
                      <a:solidFill>
                        <a:srgbClr val="33009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ctr" fontAlgn="b"/>
                      <a:r>
                        <a:rPr lang="mr-IN" sz="1100" b="0" i="0" u="none" strike="noStrike" dirty="0">
                          <a:solidFill>
                            <a:schemeClr val="bg1"/>
                          </a:solidFill>
                          <a:effectLst/>
                          <a:latin typeface="Calibri" charset="0"/>
                        </a:rPr>
                        <a:t>58%</a:t>
                      </a:r>
                    </a:p>
                  </a:txBody>
                  <a:tcPr marL="6350" marR="6350" marT="635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06"/>
                  </a:ext>
                </a:extLst>
              </a:tr>
              <a:tr h="0">
                <a:tc>
                  <a:txBody>
                    <a:bodyPr/>
                    <a:lstStyle/>
                    <a:p>
                      <a:pPr algn="ctr" fontAlgn="b"/>
                      <a:r>
                        <a:rPr lang="cs-CZ" sz="1100" b="0" i="0" u="none" strike="noStrike" dirty="0">
                          <a:solidFill>
                            <a:srgbClr val="330099"/>
                          </a:solidFill>
                          <a:effectLst/>
                          <a:latin typeface="Calibri" charset="0"/>
                        </a:rPr>
                        <a:t>22</a:t>
                      </a:r>
                    </a:p>
                  </a:txBody>
                  <a:tcPr anchor="ctr">
                    <a:lnR w="12700" cap="flat" cmpd="sng" algn="ctr">
                      <a:solidFill>
                        <a:srgbClr val="330099"/>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l" fontAlgn="b"/>
                      <a:r>
                        <a:rPr lang="en-US" sz="1100" b="0" i="0" u="none" strike="noStrike" dirty="0" err="1">
                          <a:solidFill>
                            <a:srgbClr val="330099"/>
                          </a:solidFill>
                          <a:effectLst/>
                          <a:latin typeface="Calibri" charset="0"/>
                        </a:rPr>
                        <a:t>Hongrie</a:t>
                      </a:r>
                      <a:endParaRPr lang="en-US" sz="1100" b="0" i="0" u="none" strike="noStrike" dirty="0">
                        <a:solidFill>
                          <a:srgbClr val="330099"/>
                        </a:solidFill>
                        <a:effectLst/>
                        <a:latin typeface="Calibri" charset="0"/>
                      </a:endParaRPr>
                    </a:p>
                  </a:txBody>
                  <a:tcPr anchor="b">
                    <a:lnL w="12700" cap="flat" cmpd="sng" algn="ctr">
                      <a:solidFill>
                        <a:srgbClr val="33009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ctr" fontAlgn="b"/>
                      <a:r>
                        <a:rPr lang="mr-IN" sz="1100" b="0" i="0" u="none" strike="noStrike" dirty="0">
                          <a:solidFill>
                            <a:schemeClr val="bg1"/>
                          </a:solidFill>
                          <a:effectLst/>
                          <a:latin typeface="Calibri" charset="0"/>
                        </a:rPr>
                        <a:t>50%</a:t>
                      </a:r>
                    </a:p>
                  </a:txBody>
                  <a:tcPr marL="6350" marR="6350" marT="635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07"/>
                  </a:ext>
                </a:extLst>
              </a:tr>
              <a:tr h="0">
                <a:tc>
                  <a:txBody>
                    <a:bodyPr/>
                    <a:lstStyle/>
                    <a:p>
                      <a:pPr algn="ctr" fontAlgn="b"/>
                      <a:r>
                        <a:rPr lang="is-IS" sz="1100" b="0" i="0" u="none" strike="noStrike" dirty="0">
                          <a:solidFill>
                            <a:srgbClr val="330099"/>
                          </a:solidFill>
                          <a:effectLst/>
                          <a:latin typeface="Calibri" charset="0"/>
                        </a:rPr>
                        <a:t>23</a:t>
                      </a:r>
                    </a:p>
                  </a:txBody>
                  <a:tcPr anchor="ctr">
                    <a:lnR w="12700" cap="flat" cmpd="sng" algn="ctr">
                      <a:solidFill>
                        <a:srgbClr val="330099"/>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l" fontAlgn="b"/>
                      <a:r>
                        <a:rPr lang="en-US" sz="1100" b="0" i="0" u="none" strike="noStrike" dirty="0" err="1">
                          <a:solidFill>
                            <a:srgbClr val="330099"/>
                          </a:solidFill>
                          <a:effectLst/>
                          <a:latin typeface="Calibri" charset="0"/>
                        </a:rPr>
                        <a:t>Espagne</a:t>
                      </a:r>
                      <a:endParaRPr lang="en-US" sz="1100" b="0" i="0" u="none" strike="noStrike" dirty="0">
                        <a:solidFill>
                          <a:srgbClr val="330099"/>
                        </a:solidFill>
                        <a:effectLst/>
                        <a:latin typeface="Calibri" charset="0"/>
                      </a:endParaRPr>
                    </a:p>
                  </a:txBody>
                  <a:tcPr anchor="b">
                    <a:lnL w="12700" cap="flat" cmpd="sng" algn="ctr">
                      <a:solidFill>
                        <a:srgbClr val="33009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ctr" fontAlgn="b"/>
                      <a:r>
                        <a:rPr lang="mr-IN" sz="1100" b="0" i="0" u="none" strike="noStrike" dirty="0">
                          <a:solidFill>
                            <a:schemeClr val="bg1"/>
                          </a:solidFill>
                          <a:effectLst/>
                          <a:latin typeface="Calibri" charset="0"/>
                        </a:rPr>
                        <a:t>48%</a:t>
                      </a:r>
                    </a:p>
                  </a:txBody>
                  <a:tcPr marL="6350" marR="6350" marT="635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08"/>
                  </a:ext>
                </a:extLst>
              </a:tr>
              <a:tr h="0">
                <a:tc rowSpan="3">
                  <a:txBody>
                    <a:bodyPr/>
                    <a:lstStyle/>
                    <a:p>
                      <a:pPr algn="ctr" fontAlgn="b"/>
                      <a:r>
                        <a:rPr lang="is-IS" sz="1100" b="0" i="0" u="none" strike="noStrike" dirty="0">
                          <a:solidFill>
                            <a:srgbClr val="330099"/>
                          </a:solidFill>
                          <a:effectLst/>
                          <a:latin typeface="Calibri" charset="0"/>
                        </a:rPr>
                        <a:t>24</a:t>
                      </a:r>
                    </a:p>
                  </a:txBody>
                  <a:tcPr anchor="ctr">
                    <a:lnR w="12700" cap="flat" cmpd="sng" algn="ctr">
                      <a:solidFill>
                        <a:srgbClr val="330099"/>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l" fontAlgn="b"/>
                      <a:r>
                        <a:rPr lang="en-US" sz="1100" b="0" i="0" u="none" strike="noStrike" dirty="0" err="1">
                          <a:solidFill>
                            <a:srgbClr val="330099"/>
                          </a:solidFill>
                          <a:effectLst/>
                          <a:latin typeface="Calibri" charset="0"/>
                        </a:rPr>
                        <a:t>Belgique</a:t>
                      </a:r>
                      <a:r>
                        <a:rPr lang="en-US" sz="1100" b="0" i="0" u="none" strike="noStrike" baseline="0" dirty="0">
                          <a:solidFill>
                            <a:srgbClr val="330099"/>
                          </a:solidFill>
                          <a:effectLst/>
                          <a:latin typeface="Calibri" charset="0"/>
                        </a:rPr>
                        <a:t> / </a:t>
                      </a:r>
                      <a:r>
                        <a:rPr lang="en-US" sz="1100" b="0" i="0" u="none" strike="noStrike" baseline="0" dirty="0" err="1">
                          <a:solidFill>
                            <a:srgbClr val="330099"/>
                          </a:solidFill>
                          <a:effectLst/>
                          <a:latin typeface="Calibri" charset="0"/>
                        </a:rPr>
                        <a:t>Communauté</a:t>
                      </a:r>
                      <a:r>
                        <a:rPr lang="en-US" sz="1100" b="0" i="0" u="none" strike="noStrike" baseline="0" dirty="0">
                          <a:solidFill>
                            <a:srgbClr val="330099"/>
                          </a:solidFill>
                          <a:effectLst/>
                          <a:latin typeface="Calibri" charset="0"/>
                        </a:rPr>
                        <a:t> </a:t>
                      </a:r>
                      <a:r>
                        <a:rPr lang="en-US" sz="1100" b="0" i="0" u="none" strike="noStrike" baseline="0" dirty="0" err="1">
                          <a:solidFill>
                            <a:srgbClr val="330099"/>
                          </a:solidFill>
                          <a:effectLst/>
                          <a:latin typeface="Calibri" charset="0"/>
                        </a:rPr>
                        <a:t>française</a:t>
                      </a:r>
                      <a:endParaRPr lang="en-US" sz="1100" b="0" i="0" u="none" strike="noStrike" dirty="0">
                        <a:solidFill>
                          <a:srgbClr val="330099"/>
                        </a:solidFill>
                        <a:effectLst/>
                        <a:latin typeface="Calibri" charset="0"/>
                      </a:endParaRPr>
                    </a:p>
                  </a:txBody>
                  <a:tcPr anchor="b">
                    <a:lnL w="12700" cap="flat" cmpd="sng" algn="ctr">
                      <a:solidFill>
                        <a:srgbClr val="33009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ctr" fontAlgn="b"/>
                      <a:r>
                        <a:rPr lang="mr-IN" sz="1100" b="0" i="0" u="none" strike="noStrike" dirty="0">
                          <a:solidFill>
                            <a:schemeClr val="bg1"/>
                          </a:solidFill>
                          <a:effectLst/>
                          <a:latin typeface="Calibri" charset="0"/>
                        </a:rPr>
                        <a:t>44%</a:t>
                      </a:r>
                    </a:p>
                  </a:txBody>
                  <a:tcPr marL="6350" marR="6350" marT="635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09"/>
                  </a:ext>
                </a:extLst>
              </a:tr>
              <a:tr h="0">
                <a:tc vMerge="1">
                  <a:txBody>
                    <a:bodyPr/>
                    <a:lstStyle/>
                    <a:p>
                      <a:pPr algn="ctr" fontAlgn="b"/>
                      <a:endParaRPr lang="is-IS" sz="1100" b="0" i="0" u="none" strike="noStrike" dirty="0">
                        <a:solidFill>
                          <a:srgbClr val="330099"/>
                        </a:solidFill>
                        <a:effectLst/>
                        <a:latin typeface="Calibri" charset="0"/>
                      </a:endParaRPr>
                    </a:p>
                  </a:txBody>
                  <a:tcPr anchor="ctr">
                    <a:lnR w="12700" cap="flat" cmpd="sng" algn="ctr">
                      <a:solidFill>
                        <a:srgbClr val="33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a:txBody>
                    <a:bodyPr/>
                    <a:lstStyle/>
                    <a:p>
                      <a:pPr algn="l" fontAlgn="b"/>
                      <a:r>
                        <a:rPr lang="en-US" sz="1100" b="0" i="0" u="none" strike="noStrike" dirty="0" err="1">
                          <a:solidFill>
                            <a:srgbClr val="330099"/>
                          </a:solidFill>
                          <a:effectLst/>
                          <a:latin typeface="Calibri" charset="0"/>
                        </a:rPr>
                        <a:t>Italie</a:t>
                      </a:r>
                      <a:endParaRPr lang="en-US" sz="1100" b="0" i="0" u="none" strike="noStrike" dirty="0">
                        <a:solidFill>
                          <a:srgbClr val="330099"/>
                        </a:solidFill>
                        <a:effectLst/>
                        <a:latin typeface="Calibri" charset="0"/>
                      </a:endParaRPr>
                    </a:p>
                  </a:txBody>
                  <a:tcPr anchor="b">
                    <a:lnL w="12700" cap="flat" cmpd="sng" algn="ctr">
                      <a:solidFill>
                        <a:srgbClr val="330099"/>
                      </a:solidFill>
                      <a:prstDash val="solid"/>
                      <a:round/>
                      <a:headEnd type="none" w="med" len="med"/>
                      <a:tailEnd type="none" w="med" len="med"/>
                    </a:lnL>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ctr" fontAlgn="b"/>
                      <a:r>
                        <a:rPr lang="mr-IN" sz="1100" b="0" i="0" u="none" strike="noStrike" dirty="0">
                          <a:solidFill>
                            <a:schemeClr val="bg1"/>
                          </a:solidFill>
                          <a:effectLst/>
                          <a:latin typeface="Calibri" charset="0"/>
                        </a:rPr>
                        <a:t>44%</a:t>
                      </a:r>
                    </a:p>
                  </a:txBody>
                  <a:tcPr marL="6350" marR="6350" marT="635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10"/>
                  </a:ext>
                </a:extLst>
              </a:tr>
              <a:tr h="0">
                <a:tc vMerge="1">
                  <a:txBody>
                    <a:bodyPr/>
                    <a:lstStyle/>
                    <a:p>
                      <a:pPr algn="ctr" fontAlgn="b"/>
                      <a:endParaRPr lang="is-IS" sz="1100" b="0" i="0" u="none" strike="noStrike" dirty="0">
                        <a:solidFill>
                          <a:srgbClr val="330099"/>
                        </a:solidFill>
                        <a:effectLst/>
                        <a:latin typeface="Calibri" charset="0"/>
                      </a:endParaRPr>
                    </a:p>
                  </a:txBody>
                  <a:tcPr anchor="ctr">
                    <a:lnR w="12700" cap="flat" cmpd="sng" algn="ctr">
                      <a:solidFill>
                        <a:srgbClr val="330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0000"/>
                      </a:schemeClr>
                    </a:solidFill>
                  </a:tcPr>
                </a:tc>
                <a:tc>
                  <a:txBody>
                    <a:bodyPr/>
                    <a:lstStyle/>
                    <a:p>
                      <a:pPr algn="l" fontAlgn="b"/>
                      <a:r>
                        <a:rPr lang="en-US" sz="1100" b="0" i="0" u="none" strike="noStrike" dirty="0" err="1">
                          <a:solidFill>
                            <a:srgbClr val="330099"/>
                          </a:solidFill>
                          <a:effectLst/>
                          <a:latin typeface="Calibri" charset="0"/>
                        </a:rPr>
                        <a:t>Slovénie</a:t>
                      </a:r>
                      <a:endParaRPr lang="en-US" sz="1100" b="0" i="0" u="none" strike="noStrike" dirty="0">
                        <a:solidFill>
                          <a:srgbClr val="330099"/>
                        </a:solidFill>
                        <a:effectLst/>
                        <a:latin typeface="Calibri" charset="0"/>
                      </a:endParaRPr>
                    </a:p>
                  </a:txBody>
                  <a:tcPr anchor="b">
                    <a:lnL w="12700" cap="flat" cmpd="sng" algn="ctr">
                      <a:solidFill>
                        <a:srgbClr val="330099"/>
                      </a:solidFill>
                      <a:prstDash val="solid"/>
                      <a:round/>
                      <a:headEnd type="none" w="med" len="med"/>
                      <a:tailEnd type="none" w="med" len="med"/>
                    </a:lnL>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ctr" fontAlgn="b"/>
                      <a:r>
                        <a:rPr lang="mr-IN" sz="1100" b="0" i="0" u="none" strike="noStrike" dirty="0">
                          <a:solidFill>
                            <a:schemeClr val="bg1"/>
                          </a:solidFill>
                          <a:effectLst/>
                          <a:latin typeface="Calibri" charset="0"/>
                        </a:rPr>
                        <a:t>44%</a:t>
                      </a:r>
                    </a:p>
                  </a:txBody>
                  <a:tcPr marL="6350" marR="6350" marT="635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11"/>
                  </a:ext>
                </a:extLst>
              </a:tr>
              <a:tr h="0">
                <a:tc rowSpan="2">
                  <a:txBody>
                    <a:bodyPr/>
                    <a:lstStyle/>
                    <a:p>
                      <a:pPr algn="ctr" fontAlgn="b"/>
                      <a:r>
                        <a:rPr lang="is-IS" sz="1100" b="0" i="0" u="none" strike="noStrike" dirty="0">
                          <a:solidFill>
                            <a:srgbClr val="330099"/>
                          </a:solidFill>
                          <a:effectLst/>
                          <a:latin typeface="Calibri" charset="0"/>
                        </a:rPr>
                        <a:t>27</a:t>
                      </a:r>
                    </a:p>
                  </a:txBody>
                  <a:tcPr anchor="ctr">
                    <a:lnR w="12700" cap="flat" cmpd="sng" algn="ctr">
                      <a:solidFill>
                        <a:srgbClr val="330099"/>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005193"/>
                      </a:solidFill>
                      <a:prstDash val="solid"/>
                      <a:round/>
                      <a:headEnd type="none" w="med" len="med"/>
                      <a:tailEnd type="none" w="med" len="med"/>
                    </a:lnB>
                    <a:solidFill>
                      <a:schemeClr val="bg1">
                        <a:alpha val="10000"/>
                      </a:schemeClr>
                    </a:solidFill>
                  </a:tcPr>
                </a:tc>
                <a:tc>
                  <a:txBody>
                    <a:bodyPr/>
                    <a:lstStyle/>
                    <a:p>
                      <a:pPr algn="l" fontAlgn="b"/>
                      <a:r>
                        <a:rPr lang="en-US" sz="1100" b="0" i="0" u="none" strike="noStrike" dirty="0">
                          <a:solidFill>
                            <a:srgbClr val="330099"/>
                          </a:solidFill>
                          <a:effectLst/>
                          <a:latin typeface="Calibri" charset="0"/>
                        </a:rPr>
                        <a:t>France</a:t>
                      </a:r>
                    </a:p>
                  </a:txBody>
                  <a:tcPr anchor="b">
                    <a:lnL w="12700" cap="flat" cmpd="sng" algn="ctr">
                      <a:solidFill>
                        <a:srgbClr val="330099"/>
                      </a:solidFill>
                      <a:prstDash val="solid"/>
                      <a:round/>
                      <a:headEnd type="none" w="med" len="med"/>
                      <a:tailEnd type="none" w="med" len="med"/>
                    </a:lnL>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alpha val="10000"/>
                      </a:schemeClr>
                    </a:solidFill>
                  </a:tcPr>
                </a:tc>
                <a:tc>
                  <a:txBody>
                    <a:bodyPr/>
                    <a:lstStyle/>
                    <a:p>
                      <a:pPr algn="ctr" fontAlgn="b"/>
                      <a:r>
                        <a:rPr lang="mr-IN" sz="1100" b="0" i="0" u="none" strike="noStrike" dirty="0">
                          <a:solidFill>
                            <a:schemeClr val="bg1"/>
                          </a:solidFill>
                          <a:effectLst/>
                          <a:latin typeface="Calibri" charset="0"/>
                        </a:rPr>
                        <a:t>43%</a:t>
                      </a:r>
                    </a:p>
                  </a:txBody>
                  <a:tcPr marL="6350" marR="6350" marT="635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12"/>
                  </a:ext>
                </a:extLst>
              </a:tr>
              <a:tr h="0">
                <a:tc vMerge="1">
                  <a:txBody>
                    <a:bodyPr/>
                    <a:lstStyle/>
                    <a:p>
                      <a:pPr algn="ctr" fontAlgn="b"/>
                      <a:endParaRPr lang="is-IS" sz="1100" b="0" i="0" u="none" strike="noStrike" dirty="0">
                        <a:solidFill>
                          <a:srgbClr val="005193"/>
                        </a:solidFill>
                        <a:effectLst/>
                        <a:latin typeface="Calibri" charset="0"/>
                      </a:endParaRPr>
                    </a:p>
                  </a:txBody>
                  <a:tcPr anchor="ctr">
                    <a:lnR w="12700" cap="flat" cmpd="sng" algn="ctr">
                      <a:solidFill>
                        <a:srgbClr val="004D8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4D88"/>
                      </a:solidFill>
                      <a:prstDash val="solid"/>
                      <a:round/>
                      <a:headEnd type="none" w="med" len="med"/>
                      <a:tailEnd type="none" w="med" len="med"/>
                    </a:lnB>
                    <a:solidFill>
                      <a:schemeClr val="bg1">
                        <a:alpha val="10000"/>
                      </a:schemeClr>
                    </a:solidFill>
                  </a:tcPr>
                </a:tc>
                <a:tc>
                  <a:txBody>
                    <a:bodyPr/>
                    <a:lstStyle/>
                    <a:p>
                      <a:pPr algn="l" fontAlgn="b"/>
                      <a:r>
                        <a:rPr lang="en-US" sz="1100" b="0" i="0" u="none" strike="noStrike" dirty="0" err="1">
                          <a:solidFill>
                            <a:srgbClr val="330099"/>
                          </a:solidFill>
                          <a:effectLst/>
                          <a:latin typeface="Calibri" charset="0"/>
                        </a:rPr>
                        <a:t>Irlande</a:t>
                      </a:r>
                      <a:endParaRPr lang="en-US" sz="1100" b="0" i="0" u="none" strike="noStrike" dirty="0">
                        <a:solidFill>
                          <a:srgbClr val="330099"/>
                        </a:solidFill>
                        <a:effectLst/>
                        <a:latin typeface="Calibri" charset="0"/>
                      </a:endParaRPr>
                    </a:p>
                  </a:txBody>
                  <a:tcPr anchor="b">
                    <a:lnL w="12700" cap="flat" cmpd="sng" algn="ctr">
                      <a:solidFill>
                        <a:srgbClr val="33009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005193"/>
                      </a:solidFill>
                      <a:prstDash val="solid"/>
                      <a:round/>
                      <a:headEnd type="none" w="med" len="med"/>
                      <a:tailEnd type="none" w="med" len="med"/>
                    </a:lnB>
                    <a:solidFill>
                      <a:schemeClr val="bg1">
                        <a:alpha val="10000"/>
                      </a:schemeClr>
                    </a:solidFill>
                  </a:tcPr>
                </a:tc>
                <a:tc>
                  <a:txBody>
                    <a:bodyPr/>
                    <a:lstStyle/>
                    <a:p>
                      <a:pPr algn="ctr" fontAlgn="b"/>
                      <a:r>
                        <a:rPr lang="mr-IN" sz="1100" b="0" i="0" u="none" strike="noStrike" dirty="0">
                          <a:solidFill>
                            <a:schemeClr val="bg1"/>
                          </a:solidFill>
                          <a:effectLst/>
                          <a:latin typeface="Calibri" charset="0"/>
                        </a:rPr>
                        <a:t>43%</a:t>
                      </a:r>
                    </a:p>
                  </a:txBody>
                  <a:tcPr marL="6350" marR="6350" marT="635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13"/>
                  </a:ext>
                </a:extLst>
              </a:tr>
              <a:tr h="0">
                <a:tc>
                  <a:txBody>
                    <a:bodyPr/>
                    <a:lstStyle/>
                    <a:p>
                      <a:pPr algn="ctr" fontAlgn="b"/>
                      <a:r>
                        <a:rPr lang="is-IS" sz="1100" b="0" i="0" u="none" strike="noStrike" dirty="0">
                          <a:ln>
                            <a:noFill/>
                          </a:ln>
                          <a:solidFill>
                            <a:srgbClr val="004D88"/>
                          </a:solidFill>
                          <a:effectLst/>
                          <a:latin typeface="Calibri" charset="0"/>
                        </a:rPr>
                        <a:t>29</a:t>
                      </a:r>
                    </a:p>
                  </a:txBody>
                  <a:tcPr anchor="ctr">
                    <a:lnR w="12700" cap="flat" cmpd="sng" algn="ctr">
                      <a:solidFill>
                        <a:srgbClr val="005193"/>
                      </a:solidFill>
                      <a:prstDash val="solid"/>
                      <a:round/>
                      <a:headEnd type="none" w="med" len="med"/>
                      <a:tailEnd type="none" w="med" len="med"/>
                    </a:lnR>
                    <a:lnT w="12700" cap="flat" cmpd="sng" algn="ctr">
                      <a:solidFill>
                        <a:srgbClr val="005193"/>
                      </a:solidFill>
                      <a:prstDash val="solid"/>
                      <a:round/>
                      <a:headEnd type="none" w="med" len="med"/>
                      <a:tailEnd type="none" w="med" len="med"/>
                    </a:lnT>
                    <a:lnB w="12700" cap="flat" cmpd="sng" algn="ctr">
                      <a:noFill/>
                      <a:prstDash val="solid"/>
                      <a:round/>
                      <a:headEnd type="none" w="med" len="med"/>
                      <a:tailEnd type="none" w="med" len="med"/>
                    </a:lnB>
                    <a:solidFill>
                      <a:schemeClr val="bg1">
                        <a:alpha val="10000"/>
                      </a:schemeClr>
                    </a:solidFill>
                  </a:tcPr>
                </a:tc>
                <a:tc>
                  <a:txBody>
                    <a:bodyPr/>
                    <a:lstStyle/>
                    <a:p>
                      <a:pPr algn="l" fontAlgn="b"/>
                      <a:r>
                        <a:rPr lang="en-US" sz="1100" b="0" i="0" u="none" strike="noStrike" dirty="0" err="1">
                          <a:ln>
                            <a:noFill/>
                          </a:ln>
                          <a:solidFill>
                            <a:srgbClr val="004D88"/>
                          </a:solidFill>
                          <a:effectLst/>
                          <a:latin typeface="Calibri" charset="0"/>
                        </a:rPr>
                        <a:t>Croatie</a:t>
                      </a:r>
                      <a:endParaRPr lang="en-US" sz="1100" b="0" i="0" u="none" strike="noStrike" dirty="0">
                        <a:ln>
                          <a:noFill/>
                        </a:ln>
                        <a:solidFill>
                          <a:srgbClr val="004D88"/>
                        </a:solidFill>
                        <a:effectLst/>
                        <a:latin typeface="Calibri" charset="0"/>
                      </a:endParaRPr>
                    </a:p>
                  </a:txBody>
                  <a:tcPr anchor="b">
                    <a:lnL w="12700" cap="flat" cmpd="sng" algn="ctr">
                      <a:solidFill>
                        <a:srgbClr val="005193"/>
                      </a:solidFill>
                      <a:prstDash val="solid"/>
                      <a:round/>
                      <a:headEnd type="none" w="med" len="med"/>
                      <a:tailEnd type="none" w="med" len="med"/>
                    </a:lnL>
                    <a:lnT w="12700" cap="flat" cmpd="sng" algn="ctr">
                      <a:solidFill>
                        <a:srgbClr val="005193"/>
                      </a:solidFill>
                      <a:prstDash val="solid"/>
                      <a:round/>
                      <a:headEnd type="none" w="med" len="med"/>
                      <a:tailEnd type="none" w="med" len="med"/>
                    </a:lnT>
                    <a:lnB w="12700" cap="flat" cmpd="sng" algn="ctr">
                      <a:noFill/>
                      <a:prstDash val="solid"/>
                      <a:round/>
                      <a:headEnd type="none" w="med" len="med"/>
                      <a:tailEnd type="none" w="med" len="med"/>
                    </a:lnB>
                    <a:solidFill>
                      <a:schemeClr val="bg1">
                        <a:alpha val="10000"/>
                      </a:schemeClr>
                    </a:solidFill>
                  </a:tcPr>
                </a:tc>
                <a:tc>
                  <a:txBody>
                    <a:bodyPr/>
                    <a:lstStyle/>
                    <a:p>
                      <a:pPr marL="0" algn="ctr" defTabSz="914400" rtl="0" eaLnBrk="1" fontAlgn="b" latinLnBrk="0" hangingPunct="1"/>
                      <a:r>
                        <a:rPr lang="mr-IN" sz="1100" b="0" i="0" u="none" strike="noStrike" dirty="0">
                          <a:solidFill>
                            <a:schemeClr val="bg1"/>
                          </a:solidFill>
                          <a:effectLst/>
                          <a:latin typeface="Calibri" charset="0"/>
                        </a:rPr>
                        <a:t>37%</a:t>
                      </a:r>
                      <a:endParaRPr lang="mr-IN" sz="1100" b="0" i="0" u="none" strike="noStrike" kern="1200" dirty="0">
                        <a:solidFill>
                          <a:schemeClr val="bg1"/>
                        </a:solidFill>
                        <a:effectLst/>
                        <a:latin typeface="Calibri" charset="0"/>
                        <a:ea typeface="+mn-ea"/>
                        <a:cs typeface="+mn-cs"/>
                      </a:endParaRPr>
                    </a:p>
                  </a:txBody>
                  <a:tcPr marL="6350" marR="6350" marT="635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D88"/>
                    </a:solidFill>
                  </a:tcPr>
                </a:tc>
                <a:extLst>
                  <a:ext uri="{0D108BD9-81ED-4DB2-BD59-A6C34878D82A}">
                    <a16:rowId xmlns:a16="http://schemas.microsoft.com/office/drawing/2014/main" val="10014"/>
                  </a:ext>
                </a:extLst>
              </a:tr>
            </a:tbl>
          </a:graphicData>
        </a:graphic>
      </p:graphicFrame>
      <p:sp>
        <p:nvSpPr>
          <p:cNvPr id="7" name="Content Placeholder 6">
            <a:extLst>
              <a:ext uri="{FF2B5EF4-FFF2-40B4-BE49-F238E27FC236}">
                <a16:creationId xmlns:a16="http://schemas.microsoft.com/office/drawing/2014/main" id="{25703D59-8A5C-4B0F-B649-7FCAE96FD87E}"/>
              </a:ext>
            </a:extLst>
          </p:cNvPr>
          <p:cNvSpPr>
            <a:spLocks noGrp="1"/>
          </p:cNvSpPr>
          <p:nvPr>
            <p:ph sz="quarter" idx="18"/>
          </p:nvPr>
        </p:nvSpPr>
        <p:spPr>
          <a:xfrm>
            <a:off x="377943" y="1850880"/>
            <a:ext cx="2980075" cy="3031898"/>
          </a:xfrm>
        </p:spPr>
        <p:txBody>
          <a:bodyPr/>
          <a:lstStyle/>
          <a:p>
            <a:r>
              <a:rPr lang="en-US" b="1" dirty="0" err="1"/>
              <a:t>Autonomie</a:t>
            </a:r>
            <a:r>
              <a:rPr lang="en-US" b="1" dirty="0"/>
              <a:t> de gestion des </a:t>
            </a:r>
            <a:r>
              <a:rPr lang="en-US" b="1" dirty="0" err="1"/>
              <a:t>ressources</a:t>
            </a:r>
            <a:r>
              <a:rPr lang="en-US" b="1" dirty="0"/>
              <a:t> </a:t>
            </a:r>
            <a:r>
              <a:rPr lang="en-US" b="1" dirty="0" err="1"/>
              <a:t>humaines</a:t>
            </a:r>
            <a:r>
              <a:rPr lang="en-US" b="1" dirty="0"/>
              <a:t> – le </a:t>
            </a:r>
            <a:r>
              <a:rPr lang="en-US" b="1" dirty="0" err="1"/>
              <a:t>classement</a:t>
            </a:r>
            <a:endParaRPr lang="en-US" b="1" dirty="0"/>
          </a:p>
          <a:p>
            <a:endParaRPr lang="en-BE" dirty="0"/>
          </a:p>
        </p:txBody>
      </p:sp>
      <p:sp>
        <p:nvSpPr>
          <p:cNvPr id="6" name="Text Placeholder 5">
            <a:extLst>
              <a:ext uri="{FF2B5EF4-FFF2-40B4-BE49-F238E27FC236}">
                <a16:creationId xmlns:a16="http://schemas.microsoft.com/office/drawing/2014/main" id="{A81EE2F9-4F74-4FA1-BB8A-2B9CEB7D4747}"/>
              </a:ext>
            </a:extLst>
          </p:cNvPr>
          <p:cNvSpPr>
            <a:spLocks noGrp="1"/>
          </p:cNvSpPr>
          <p:nvPr>
            <p:ph type="body" idx="1"/>
          </p:nvPr>
        </p:nvSpPr>
        <p:spPr/>
        <p:txBody>
          <a:bodyPr/>
          <a:lstStyle/>
          <a:p>
            <a:endParaRPr lang="en-BE"/>
          </a:p>
        </p:txBody>
      </p:sp>
      <p:sp>
        <p:nvSpPr>
          <p:cNvPr id="10" name="Text Placeholder 5">
            <a:extLst>
              <a:ext uri="{FF2B5EF4-FFF2-40B4-BE49-F238E27FC236}">
                <a16:creationId xmlns:a16="http://schemas.microsoft.com/office/drawing/2014/main" id="{1D9AD4FB-EFC3-4352-982D-07E542E34DEA}"/>
              </a:ext>
            </a:extLst>
          </p:cNvPr>
          <p:cNvSpPr>
            <a:spLocks noGrp="1"/>
          </p:cNvSpPr>
          <p:nvPr>
            <p:ph type="body" sz="quarter" idx="23"/>
          </p:nvPr>
        </p:nvSpPr>
        <p:spPr>
          <a:xfrm>
            <a:off x="347908" y="5839887"/>
            <a:ext cx="2867025" cy="831850"/>
          </a:xfrm>
        </p:spPr>
        <p:txBody>
          <a:bodyPr/>
          <a:lstStyle/>
          <a:p>
            <a:r>
              <a:rPr lang="fr-FR" dirty="0"/>
              <a:t>S</a:t>
            </a:r>
            <a:r>
              <a:rPr lang="en-BE" dirty="0"/>
              <a:t>o</a:t>
            </a:r>
            <a:r>
              <a:rPr lang="fr-FR" dirty="0"/>
              <a:t>u</a:t>
            </a:r>
            <a:r>
              <a:rPr lang="en-BE" dirty="0"/>
              <a:t>r</a:t>
            </a:r>
            <a:r>
              <a:rPr lang="fr-FR" dirty="0"/>
              <a:t>c</a:t>
            </a:r>
            <a:r>
              <a:rPr lang="en-BE" dirty="0"/>
              <a:t>e: </a:t>
            </a:r>
            <a:r>
              <a:rPr lang="en-BE" dirty="0" err="1"/>
              <a:t>Unive</a:t>
            </a:r>
            <a:r>
              <a:rPr lang="fr-FR" dirty="0"/>
              <a:t>r</a:t>
            </a:r>
            <a:r>
              <a:rPr lang="en-BE" dirty="0"/>
              <a:t>s</a:t>
            </a:r>
            <a:r>
              <a:rPr lang="fr-FR" dirty="0"/>
              <a:t>i</a:t>
            </a:r>
            <a:r>
              <a:rPr lang="en-BE" dirty="0"/>
              <a:t>t</a:t>
            </a:r>
            <a:r>
              <a:rPr lang="fr-FR" dirty="0"/>
              <a:t>y</a:t>
            </a:r>
            <a:r>
              <a:rPr lang="en-BE" dirty="0"/>
              <a:t> </a:t>
            </a:r>
            <a:r>
              <a:rPr lang="fr-FR" dirty="0"/>
              <a:t>A</a:t>
            </a:r>
            <a:r>
              <a:rPr lang="en-BE" dirty="0"/>
              <a:t>u</a:t>
            </a:r>
            <a:r>
              <a:rPr lang="fr-FR" dirty="0"/>
              <a:t>t</a:t>
            </a:r>
            <a:r>
              <a:rPr lang="en-BE" dirty="0"/>
              <a:t>o</a:t>
            </a:r>
            <a:r>
              <a:rPr lang="fr-FR" dirty="0"/>
              <a:t>n</a:t>
            </a:r>
            <a:r>
              <a:rPr lang="en-BE" dirty="0"/>
              <a:t>o</a:t>
            </a:r>
            <a:r>
              <a:rPr lang="fr-FR" dirty="0"/>
              <a:t>m</a:t>
            </a:r>
            <a:r>
              <a:rPr lang="en-BE" dirty="0"/>
              <a:t>y </a:t>
            </a:r>
            <a:r>
              <a:rPr lang="fr-FR" dirty="0"/>
              <a:t>i</a:t>
            </a:r>
            <a:r>
              <a:rPr lang="en-BE" dirty="0"/>
              <a:t>n </a:t>
            </a:r>
            <a:r>
              <a:rPr lang="fr-FR" dirty="0"/>
              <a:t>E</a:t>
            </a:r>
            <a:r>
              <a:rPr lang="en-BE" dirty="0"/>
              <a:t>u</a:t>
            </a:r>
            <a:r>
              <a:rPr lang="fr-FR" dirty="0"/>
              <a:t>r</a:t>
            </a:r>
            <a:r>
              <a:rPr lang="en-BE" dirty="0"/>
              <a:t>o</a:t>
            </a:r>
            <a:r>
              <a:rPr lang="fr-FR" dirty="0"/>
              <a:t>p</a:t>
            </a:r>
            <a:r>
              <a:rPr lang="en-BE" dirty="0"/>
              <a:t>e </a:t>
            </a:r>
            <a:r>
              <a:rPr lang="fr-FR" dirty="0"/>
              <a:t>I</a:t>
            </a:r>
            <a:r>
              <a:rPr lang="en-BE" dirty="0"/>
              <a:t>I</a:t>
            </a:r>
            <a:r>
              <a:rPr lang="fr-FR" dirty="0"/>
              <a:t>I</a:t>
            </a:r>
            <a:r>
              <a:rPr lang="en-BE" dirty="0"/>
              <a:t>: </a:t>
            </a:r>
            <a:r>
              <a:rPr lang="fr-FR" dirty="0"/>
              <a:t>T</a:t>
            </a:r>
            <a:r>
              <a:rPr lang="en-BE" dirty="0"/>
              <a:t>h</a:t>
            </a:r>
            <a:r>
              <a:rPr lang="fr-FR" dirty="0"/>
              <a:t>e</a:t>
            </a:r>
            <a:r>
              <a:rPr lang="en-BE" dirty="0"/>
              <a:t> </a:t>
            </a:r>
            <a:r>
              <a:rPr lang="fr-FR" dirty="0"/>
              <a:t>S</a:t>
            </a:r>
            <a:r>
              <a:rPr lang="en-BE" dirty="0"/>
              <a:t>c</a:t>
            </a:r>
            <a:r>
              <a:rPr lang="fr-FR" dirty="0"/>
              <a:t>o</a:t>
            </a:r>
            <a:r>
              <a:rPr lang="en-BE" dirty="0"/>
              <a:t>r</a:t>
            </a:r>
            <a:r>
              <a:rPr lang="fr-FR" dirty="0"/>
              <a:t>e</a:t>
            </a:r>
            <a:r>
              <a:rPr lang="en-BE" dirty="0"/>
              <a:t>c</a:t>
            </a:r>
            <a:r>
              <a:rPr lang="fr-FR" dirty="0"/>
              <a:t>a</a:t>
            </a:r>
            <a:r>
              <a:rPr lang="en-BE" dirty="0"/>
              <a:t>r</a:t>
            </a:r>
            <a:r>
              <a:rPr lang="fr-FR" dirty="0"/>
              <a:t>d</a:t>
            </a:r>
            <a:r>
              <a:rPr lang="en-BE" dirty="0"/>
              <a:t> 2017</a:t>
            </a:r>
          </a:p>
        </p:txBody>
      </p:sp>
    </p:spTree>
    <p:extLst>
      <p:ext uri="{BB962C8B-B14F-4D97-AF65-F5344CB8AC3E}">
        <p14:creationId xmlns:p14="http://schemas.microsoft.com/office/powerpoint/2010/main" val="1888979788"/>
      </p:ext>
    </p:extLst>
  </p:cSld>
  <p:clrMapOvr>
    <a:masterClrMapping/>
  </p:clrMapOvr>
  <mc:AlternateContent xmlns:mc="http://schemas.openxmlformats.org/markup-compatibility/2006" xmlns:p14="http://schemas.microsoft.com/office/powerpoint/2010/main">
    <mc:Choice Requires="p14">
      <p:transition spd="slow" p14:dur="2000" advTm="68986"/>
    </mc:Choice>
    <mc:Fallback xmlns="">
      <p:transition spd="slow" advTm="6898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nhaltsplatzhalter 10"/>
          <p:cNvPicPr>
            <a:picLocks noGrp="1" noChangeAspect="1"/>
          </p:cNvPicPr>
          <p:nvPr>
            <p:ph sz="quarter" idx="19"/>
          </p:nvPr>
        </p:nvPicPr>
        <p:blipFill>
          <a:blip r:embed="rId2">
            <a:extLst>
              <a:ext uri="{28A0092B-C50C-407E-A947-70E740481C1C}">
                <a14:useLocalDpi xmlns:a14="http://schemas.microsoft.com/office/drawing/2010/main" val="0"/>
              </a:ext>
            </a:extLst>
          </a:blip>
          <a:stretch>
            <a:fillRect/>
          </a:stretch>
        </p:blipFill>
        <p:spPr>
          <a:xfrm>
            <a:off x="4520814" y="494619"/>
            <a:ext cx="7683886" cy="5861426"/>
          </a:xfrm>
        </p:spPr>
      </p:pic>
      <p:sp>
        <p:nvSpPr>
          <p:cNvPr id="5" name="Foliennummernplatzhalter 4"/>
          <p:cNvSpPr>
            <a:spLocks noGrp="1"/>
          </p:cNvSpPr>
          <p:nvPr>
            <p:ph type="sldNum" sz="quarter" idx="22"/>
          </p:nvPr>
        </p:nvSpPr>
        <p:spPr/>
        <p:txBody>
          <a:bodyPr/>
          <a:lstStyle/>
          <a:p>
            <a:fld id="{B15F1DB1-D9C2-1046-8BE7-EC5E2F9F1FD0}" type="slidenum">
              <a:rPr lang="en-US" smtClean="0"/>
              <a:pPr/>
              <a:t>5</a:t>
            </a:fld>
            <a:endParaRPr lang="en-US" dirty="0"/>
          </a:p>
        </p:txBody>
      </p:sp>
      <p:sp>
        <p:nvSpPr>
          <p:cNvPr id="7" name="Textplatzhalter 6"/>
          <p:cNvSpPr>
            <a:spLocks noGrp="1"/>
          </p:cNvSpPr>
          <p:nvPr>
            <p:ph type="body" sz="quarter" idx="23"/>
          </p:nvPr>
        </p:nvSpPr>
        <p:spPr>
          <a:xfrm>
            <a:off x="1126001" y="4755129"/>
            <a:ext cx="3932990" cy="1559169"/>
          </a:xfrm>
        </p:spPr>
        <p:txBody>
          <a:bodyPr>
            <a:normAutofit lnSpcReduction="10000"/>
          </a:bodyPr>
          <a:lstStyle/>
          <a:p>
            <a:r>
              <a:rPr lang="en-US" dirty="0"/>
              <a:t>over 20% decrease</a:t>
            </a:r>
          </a:p>
          <a:p>
            <a:r>
              <a:rPr lang="en-US" dirty="0"/>
              <a:t>from -20% to -5%</a:t>
            </a:r>
          </a:p>
          <a:p>
            <a:r>
              <a:rPr lang="en-US" dirty="0"/>
              <a:t>from -5% to +5%</a:t>
            </a:r>
          </a:p>
          <a:p>
            <a:r>
              <a:rPr lang="en-US" dirty="0"/>
              <a:t>from +5% to +20%</a:t>
            </a:r>
          </a:p>
          <a:p>
            <a:r>
              <a:rPr lang="en-US" dirty="0"/>
              <a:t>over 20% increase</a:t>
            </a:r>
            <a:endParaRPr lang="de-DE" dirty="0"/>
          </a:p>
        </p:txBody>
      </p:sp>
      <p:pic>
        <p:nvPicPr>
          <p:cNvPr id="4" name="Bild 3"/>
          <p:cNvPicPr>
            <a:picLocks noChangeAspect="1"/>
          </p:cNvPicPr>
          <p:nvPr/>
        </p:nvPicPr>
        <p:blipFill>
          <a:blip r:embed="rId3"/>
          <a:stretch>
            <a:fillRect/>
          </a:stretch>
        </p:blipFill>
        <p:spPr>
          <a:xfrm>
            <a:off x="874713" y="4786166"/>
            <a:ext cx="211751" cy="1376382"/>
          </a:xfrm>
          <a:prstGeom prst="rect">
            <a:avLst/>
          </a:prstGeom>
        </p:spPr>
      </p:pic>
      <p:sp>
        <p:nvSpPr>
          <p:cNvPr id="12" name="Content Placeholder 1">
            <a:extLst>
              <a:ext uri="{FF2B5EF4-FFF2-40B4-BE49-F238E27FC236}">
                <a16:creationId xmlns:a16="http://schemas.microsoft.com/office/drawing/2014/main" id="{1448330C-E566-40A5-A305-774733B6CBB4}"/>
              </a:ext>
            </a:extLst>
          </p:cNvPr>
          <p:cNvSpPr txBox="1">
            <a:spLocks/>
          </p:cNvSpPr>
          <p:nvPr/>
        </p:nvSpPr>
        <p:spPr>
          <a:xfrm>
            <a:off x="482342" y="922270"/>
            <a:ext cx="4038471" cy="383285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000" kern="1200" baseline="0">
                <a:solidFill>
                  <a:schemeClr val="accent1"/>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BE" sz="2800" dirty="0"/>
              <a:t>Tendance 1:</a:t>
            </a:r>
            <a:endParaRPr lang="en-GB" sz="2800" dirty="0"/>
          </a:p>
          <a:p>
            <a:endParaRPr lang="en-BE" sz="2800" dirty="0"/>
          </a:p>
          <a:p>
            <a:pPr>
              <a:lnSpc>
                <a:spcPct val="100000"/>
              </a:lnSpc>
              <a:spcBef>
                <a:spcPts val="0"/>
              </a:spcBef>
            </a:pPr>
            <a:r>
              <a:rPr lang="en-BE" sz="2800" dirty="0"/>
              <a:t>L’</a:t>
            </a:r>
            <a:r>
              <a:rPr lang="fr-FR" sz="2800" dirty="0"/>
              <a:t>i</a:t>
            </a:r>
            <a:r>
              <a:rPr lang="en-BE" sz="2800" dirty="0"/>
              <a:t>n</a:t>
            </a:r>
            <a:r>
              <a:rPr lang="fr-FR" sz="2800" dirty="0"/>
              <a:t>v</a:t>
            </a:r>
            <a:r>
              <a:rPr lang="en-BE" sz="2800" dirty="0"/>
              <a:t>e</a:t>
            </a:r>
            <a:r>
              <a:rPr lang="fr-FR" sz="2800" dirty="0"/>
              <a:t>s</a:t>
            </a:r>
            <a:r>
              <a:rPr lang="en-BE" sz="2800" dirty="0"/>
              <a:t>t</a:t>
            </a:r>
            <a:r>
              <a:rPr lang="fr-FR" sz="2800" dirty="0"/>
              <a:t>i</a:t>
            </a:r>
            <a:r>
              <a:rPr lang="en-BE" sz="2800" dirty="0"/>
              <a:t>s</a:t>
            </a:r>
            <a:r>
              <a:rPr lang="fr-FR" sz="2800" dirty="0"/>
              <a:t>s</a:t>
            </a:r>
            <a:r>
              <a:rPr lang="en-BE" sz="2800" dirty="0"/>
              <a:t>e</a:t>
            </a:r>
            <a:r>
              <a:rPr lang="fr-FR" sz="2800" dirty="0"/>
              <a:t>m</a:t>
            </a:r>
            <a:r>
              <a:rPr lang="en-BE" sz="2800" dirty="0"/>
              <a:t>e</a:t>
            </a:r>
            <a:r>
              <a:rPr lang="fr-FR" sz="2800" dirty="0"/>
              <a:t>n</a:t>
            </a:r>
            <a:r>
              <a:rPr lang="en-BE" sz="2800" dirty="0"/>
              <a:t>t </a:t>
            </a:r>
            <a:r>
              <a:rPr lang="fr-FR" sz="2800" dirty="0"/>
              <a:t>d</a:t>
            </a:r>
            <a:r>
              <a:rPr lang="en-BE" sz="2800" dirty="0"/>
              <a:t>a</a:t>
            </a:r>
            <a:r>
              <a:rPr lang="fr-FR" sz="2800" dirty="0"/>
              <a:t>n</a:t>
            </a:r>
            <a:r>
              <a:rPr lang="en-BE" sz="2800" dirty="0"/>
              <a:t>s </a:t>
            </a:r>
            <a:r>
              <a:rPr lang="fr-FR" sz="2800" dirty="0"/>
              <a:t>l</a:t>
            </a:r>
            <a:r>
              <a:rPr lang="en-BE" sz="2800" dirty="0"/>
              <a:t>e </a:t>
            </a:r>
            <a:r>
              <a:rPr lang="fr-FR" sz="2800" dirty="0"/>
              <a:t>s</a:t>
            </a:r>
            <a:r>
              <a:rPr lang="en-BE" sz="2800" dirty="0"/>
              <a:t>e</a:t>
            </a:r>
            <a:r>
              <a:rPr lang="fr-FR" sz="2800" dirty="0"/>
              <a:t>c</a:t>
            </a:r>
            <a:r>
              <a:rPr lang="en-BE" sz="2800" dirty="0"/>
              <a:t>t</a:t>
            </a:r>
            <a:r>
              <a:rPr lang="fr-FR" sz="2800" dirty="0"/>
              <a:t>e</a:t>
            </a:r>
            <a:r>
              <a:rPr lang="en-BE" sz="2800" dirty="0" err="1"/>
              <a:t>ur</a:t>
            </a:r>
            <a:r>
              <a:rPr lang="en-BE" sz="2800" dirty="0"/>
              <a:t> </a:t>
            </a:r>
            <a:r>
              <a:rPr lang="en-BE" sz="2800" dirty="0" err="1"/>
              <a:t>reprend</a:t>
            </a:r>
            <a:r>
              <a:rPr lang="en-BE" sz="2800" dirty="0"/>
              <a:t> </a:t>
            </a:r>
            <a:r>
              <a:rPr lang="en-BE" sz="2800" dirty="0" err="1"/>
              <a:t>mais</a:t>
            </a:r>
            <a:r>
              <a:rPr lang="en-BE" sz="2800" dirty="0"/>
              <a:t> le </a:t>
            </a:r>
            <a:r>
              <a:rPr lang="en-BE" sz="2800" dirty="0" err="1"/>
              <a:t>rythme</a:t>
            </a:r>
            <a:r>
              <a:rPr lang="en-BE" sz="2800" dirty="0"/>
              <a:t> </a:t>
            </a:r>
            <a:r>
              <a:rPr lang="en-BE" sz="2800" dirty="0" err="1"/>
              <a:t>n’est</a:t>
            </a:r>
            <a:r>
              <a:rPr lang="en-BE" sz="2800" dirty="0"/>
              <a:t> pas </a:t>
            </a:r>
            <a:r>
              <a:rPr lang="en-BE" sz="2800" dirty="0" err="1"/>
              <a:t>suffisamment</a:t>
            </a:r>
            <a:r>
              <a:rPr lang="en-BE" sz="2800" dirty="0"/>
              <a:t> </a:t>
            </a:r>
            <a:r>
              <a:rPr lang="en-BE" sz="2800" dirty="0" err="1"/>
              <a:t>souten</a:t>
            </a:r>
            <a:r>
              <a:rPr lang="fr-FR" sz="2800" dirty="0"/>
              <a:t>u</a:t>
            </a:r>
            <a:endParaRPr lang="en-BE" sz="2800" dirty="0"/>
          </a:p>
        </p:txBody>
      </p:sp>
      <p:sp>
        <p:nvSpPr>
          <p:cNvPr id="8" name="Text Placeholder 4">
            <a:extLst>
              <a:ext uri="{FF2B5EF4-FFF2-40B4-BE49-F238E27FC236}">
                <a16:creationId xmlns:a16="http://schemas.microsoft.com/office/drawing/2014/main" id="{EC27CDAE-C8D6-41C9-8D59-A5C21E62FF76}"/>
              </a:ext>
            </a:extLst>
          </p:cNvPr>
          <p:cNvSpPr txBox="1">
            <a:spLocks/>
          </p:cNvSpPr>
          <p:nvPr/>
        </p:nvSpPr>
        <p:spPr>
          <a:xfrm>
            <a:off x="1853576" y="6303779"/>
            <a:ext cx="3707252" cy="365125"/>
          </a:xfrm>
          <a:prstGeom prst="rect">
            <a:avLst/>
          </a:prstGeom>
          <a:ln>
            <a:solidFill>
              <a:schemeClr val="bg1">
                <a:alpha val="0"/>
              </a:schemeClr>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1400" kern="1200" baseline="0">
                <a:solidFill>
                  <a:schemeClr val="bg2">
                    <a:lumMod val="50000"/>
                  </a:schemeClr>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dirty="0"/>
              <a:t>E</a:t>
            </a:r>
            <a:r>
              <a:rPr lang="en-BE" dirty="0"/>
              <a:t>U</a:t>
            </a:r>
            <a:r>
              <a:rPr lang="fr-FR" dirty="0"/>
              <a:t>A</a:t>
            </a:r>
            <a:r>
              <a:rPr lang="en-BE" dirty="0"/>
              <a:t> </a:t>
            </a:r>
            <a:r>
              <a:rPr lang="fr-FR" dirty="0"/>
              <a:t>P</a:t>
            </a:r>
            <a:r>
              <a:rPr lang="en-BE" dirty="0"/>
              <a:t>u</a:t>
            </a:r>
            <a:r>
              <a:rPr lang="fr-FR" dirty="0"/>
              <a:t>b</a:t>
            </a:r>
            <a:r>
              <a:rPr lang="en-BE" dirty="0"/>
              <a:t>l</a:t>
            </a:r>
            <a:r>
              <a:rPr lang="fr-FR" dirty="0"/>
              <a:t>i</a:t>
            </a:r>
            <a:r>
              <a:rPr lang="en-BE" dirty="0"/>
              <a:t>c </a:t>
            </a:r>
            <a:r>
              <a:rPr lang="fr-FR" dirty="0"/>
              <a:t>F</a:t>
            </a:r>
            <a:r>
              <a:rPr lang="en-BE" dirty="0"/>
              <a:t>u</a:t>
            </a:r>
            <a:r>
              <a:rPr lang="fr-FR" dirty="0"/>
              <a:t>n</a:t>
            </a:r>
            <a:r>
              <a:rPr lang="en-BE" dirty="0"/>
              <a:t>d</a:t>
            </a:r>
            <a:r>
              <a:rPr lang="fr-FR" dirty="0"/>
              <a:t>i</a:t>
            </a:r>
            <a:r>
              <a:rPr lang="en-BE" dirty="0"/>
              <a:t>n</a:t>
            </a:r>
            <a:r>
              <a:rPr lang="fr-FR" dirty="0"/>
              <a:t>g</a:t>
            </a:r>
            <a:r>
              <a:rPr lang="en-BE" dirty="0"/>
              <a:t> </a:t>
            </a:r>
            <a:r>
              <a:rPr lang="fr-FR" dirty="0"/>
              <a:t>O</a:t>
            </a:r>
            <a:r>
              <a:rPr lang="en-BE" dirty="0"/>
              <a:t>b</a:t>
            </a:r>
            <a:r>
              <a:rPr lang="fr-FR" dirty="0"/>
              <a:t>s</a:t>
            </a:r>
            <a:r>
              <a:rPr lang="en-BE" dirty="0"/>
              <a:t>e</a:t>
            </a:r>
            <a:r>
              <a:rPr lang="fr-FR" dirty="0"/>
              <a:t>r</a:t>
            </a:r>
            <a:r>
              <a:rPr lang="en-BE" dirty="0"/>
              <a:t>v</a:t>
            </a:r>
            <a:r>
              <a:rPr lang="fr-FR" dirty="0"/>
              <a:t>a</a:t>
            </a:r>
            <a:r>
              <a:rPr lang="en-BE" dirty="0"/>
              <a:t>t</a:t>
            </a:r>
            <a:r>
              <a:rPr lang="fr-FR" dirty="0"/>
              <a:t>o</a:t>
            </a:r>
            <a:r>
              <a:rPr lang="en-BE" dirty="0"/>
              <a:t>r</a:t>
            </a:r>
            <a:r>
              <a:rPr lang="fr-FR" dirty="0"/>
              <a:t>y</a:t>
            </a:r>
            <a:r>
              <a:rPr lang="en-BE" dirty="0"/>
              <a:t> 2018</a:t>
            </a:r>
          </a:p>
        </p:txBody>
      </p:sp>
      <p:sp>
        <p:nvSpPr>
          <p:cNvPr id="13" name="Text Placeholder 5">
            <a:extLst>
              <a:ext uri="{FF2B5EF4-FFF2-40B4-BE49-F238E27FC236}">
                <a16:creationId xmlns:a16="http://schemas.microsoft.com/office/drawing/2014/main" id="{755579D6-4EF2-421D-9A1D-3983265D4D9D}"/>
              </a:ext>
            </a:extLst>
          </p:cNvPr>
          <p:cNvSpPr>
            <a:spLocks noGrp="1"/>
          </p:cNvSpPr>
          <p:nvPr>
            <p:ph type="body" idx="1"/>
          </p:nvPr>
        </p:nvSpPr>
        <p:spPr>
          <a:xfrm>
            <a:off x="779125" y="355600"/>
            <a:ext cx="5157787" cy="279400"/>
          </a:xfrm>
        </p:spPr>
        <p:txBody>
          <a:bodyPr/>
          <a:lstStyle/>
          <a:p>
            <a:r>
              <a:rPr lang="fr-FR" dirty="0"/>
              <a:t>F</a:t>
            </a:r>
            <a:r>
              <a:rPr lang="en-BE" dirty="0"/>
              <a:t>I</a:t>
            </a:r>
            <a:r>
              <a:rPr lang="fr-FR" dirty="0"/>
              <a:t>N</a:t>
            </a:r>
            <a:r>
              <a:rPr lang="en-BE" dirty="0"/>
              <a:t>A</a:t>
            </a:r>
            <a:r>
              <a:rPr lang="fr-FR" dirty="0"/>
              <a:t>N</a:t>
            </a:r>
            <a:r>
              <a:rPr lang="en-BE" dirty="0"/>
              <a:t>C</a:t>
            </a:r>
            <a:r>
              <a:rPr lang="fr-FR" dirty="0"/>
              <a:t>E</a:t>
            </a:r>
            <a:r>
              <a:rPr lang="en-BE" dirty="0"/>
              <a:t>M</a:t>
            </a:r>
            <a:r>
              <a:rPr lang="fr-FR" dirty="0"/>
              <a:t>E</a:t>
            </a:r>
            <a:r>
              <a:rPr lang="en-BE" dirty="0"/>
              <a:t>N</a:t>
            </a:r>
            <a:r>
              <a:rPr lang="fr-FR" dirty="0"/>
              <a:t>T</a:t>
            </a:r>
            <a:r>
              <a:rPr lang="en-BE" dirty="0"/>
              <a:t>S </a:t>
            </a:r>
            <a:r>
              <a:rPr lang="fr-FR" dirty="0"/>
              <a:t>E</a:t>
            </a:r>
            <a:r>
              <a:rPr lang="en-BE" dirty="0"/>
              <a:t>T </a:t>
            </a:r>
            <a:r>
              <a:rPr lang="fr-FR" dirty="0"/>
              <a:t>A</a:t>
            </a:r>
            <a:r>
              <a:rPr lang="en-BE" dirty="0"/>
              <a:t>U</a:t>
            </a:r>
            <a:r>
              <a:rPr lang="fr-FR" dirty="0"/>
              <a:t>T</a:t>
            </a:r>
            <a:r>
              <a:rPr lang="en-BE" dirty="0"/>
              <a:t>O</a:t>
            </a:r>
            <a:r>
              <a:rPr lang="fr-FR" dirty="0"/>
              <a:t>N</a:t>
            </a:r>
            <a:r>
              <a:rPr lang="en-BE" dirty="0"/>
              <a:t>O</a:t>
            </a:r>
            <a:r>
              <a:rPr lang="fr-FR" dirty="0"/>
              <a:t>M</a:t>
            </a:r>
            <a:r>
              <a:rPr lang="en-BE" dirty="0"/>
              <a:t>I</a:t>
            </a:r>
            <a:r>
              <a:rPr lang="fr-FR" dirty="0"/>
              <a:t>E</a:t>
            </a:r>
            <a:r>
              <a:rPr lang="en-BE" dirty="0"/>
              <a:t> </a:t>
            </a:r>
            <a:r>
              <a:rPr lang="fr-FR" dirty="0"/>
              <a:t>D</a:t>
            </a:r>
            <a:r>
              <a:rPr lang="en-BE" dirty="0"/>
              <a:t>E</a:t>
            </a:r>
            <a:r>
              <a:rPr lang="fr-FR" dirty="0"/>
              <a:t>S</a:t>
            </a:r>
            <a:r>
              <a:rPr lang="en-BE" dirty="0"/>
              <a:t> </a:t>
            </a:r>
            <a:r>
              <a:rPr lang="fr-FR" dirty="0"/>
              <a:t>E</a:t>
            </a:r>
            <a:r>
              <a:rPr lang="en-BE" dirty="0"/>
              <a:t>E</a:t>
            </a:r>
            <a:r>
              <a:rPr lang="fr-FR" dirty="0"/>
              <a:t>S</a:t>
            </a:r>
            <a:r>
              <a:rPr lang="en-BE" dirty="0"/>
              <a:t> </a:t>
            </a:r>
            <a:r>
              <a:rPr lang="fr-FR" dirty="0"/>
              <a:t>E</a:t>
            </a:r>
            <a:r>
              <a:rPr lang="en-BE" dirty="0"/>
              <a:t>N </a:t>
            </a:r>
            <a:r>
              <a:rPr lang="fr-FR" dirty="0"/>
              <a:t>E</a:t>
            </a:r>
            <a:r>
              <a:rPr lang="en-BE" dirty="0"/>
              <a:t>U</a:t>
            </a:r>
            <a:r>
              <a:rPr lang="fr-FR" dirty="0"/>
              <a:t>R</a:t>
            </a:r>
            <a:r>
              <a:rPr lang="en-BE" dirty="0"/>
              <a:t>O</a:t>
            </a:r>
            <a:r>
              <a:rPr lang="fr-FR" dirty="0"/>
              <a:t>P</a:t>
            </a:r>
            <a:r>
              <a:rPr lang="en-BE" dirty="0"/>
              <a:t>E</a:t>
            </a:r>
          </a:p>
        </p:txBody>
      </p:sp>
    </p:spTree>
    <p:extLst>
      <p:ext uri="{BB962C8B-B14F-4D97-AF65-F5344CB8AC3E}">
        <p14:creationId xmlns:p14="http://schemas.microsoft.com/office/powerpoint/2010/main" val="859852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526" y="1341055"/>
            <a:ext cx="6868633" cy="5380713"/>
          </a:xfrm>
          <a:prstGeom prst="rect">
            <a:avLst/>
          </a:prstGeom>
        </p:spPr>
      </p:pic>
      <p:sp>
        <p:nvSpPr>
          <p:cNvPr id="4" name="Title 1"/>
          <p:cNvSpPr txBox="1">
            <a:spLocks/>
          </p:cNvSpPr>
          <p:nvPr/>
        </p:nvSpPr>
        <p:spPr>
          <a:xfrm>
            <a:off x="3860949" y="619571"/>
            <a:ext cx="5396465" cy="56578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000" b="0" i="0" kern="1200" baseline="0">
                <a:solidFill>
                  <a:srgbClr val="004D88"/>
                </a:solidFill>
                <a:latin typeface="Calibri Light"/>
                <a:ea typeface="+mj-ea"/>
                <a:cs typeface="Calibri Light"/>
              </a:defRPr>
            </a:lvl1pPr>
          </a:lstStyle>
          <a:p>
            <a:r>
              <a:rPr lang="en-US" sz="2400" b="1" dirty="0" err="1">
                <a:solidFill>
                  <a:schemeClr val="accent1"/>
                </a:solidFill>
                <a:latin typeface="Arial" charset="0"/>
                <a:ea typeface="+mn-ea"/>
                <a:cs typeface="+mn-cs"/>
              </a:rPr>
              <a:t>Rémunérations</a:t>
            </a:r>
            <a:r>
              <a:rPr lang="en-US" sz="2400" b="1" dirty="0">
                <a:solidFill>
                  <a:schemeClr val="accent1"/>
                </a:solidFill>
                <a:latin typeface="Arial" charset="0"/>
                <a:ea typeface="+mn-ea"/>
                <a:cs typeface="+mn-cs"/>
              </a:rPr>
              <a:t> des </a:t>
            </a:r>
            <a:r>
              <a:rPr lang="en-US" sz="2400" b="1" dirty="0" err="1">
                <a:solidFill>
                  <a:schemeClr val="accent1"/>
                </a:solidFill>
                <a:latin typeface="Arial" charset="0"/>
                <a:ea typeface="+mn-ea"/>
                <a:cs typeface="+mn-cs"/>
              </a:rPr>
              <a:t>personnels</a:t>
            </a:r>
            <a:endParaRPr lang="en-US" sz="2400" b="1" dirty="0">
              <a:solidFill>
                <a:schemeClr val="accent1"/>
              </a:solidFill>
              <a:latin typeface="Arial" charset="0"/>
              <a:ea typeface="+mn-ea"/>
              <a:cs typeface="+mn-cs"/>
            </a:endParaRPr>
          </a:p>
          <a:p>
            <a:endParaRPr lang="en-US" sz="900" dirty="0"/>
          </a:p>
        </p:txBody>
      </p:sp>
      <p:sp>
        <p:nvSpPr>
          <p:cNvPr id="5" name="TextBox 4"/>
          <p:cNvSpPr txBox="1"/>
          <p:nvPr/>
        </p:nvSpPr>
        <p:spPr>
          <a:xfrm>
            <a:off x="10202456" y="2880973"/>
            <a:ext cx="3119871" cy="307777"/>
          </a:xfrm>
          <a:prstGeom prst="rect">
            <a:avLst/>
          </a:prstGeom>
          <a:noFill/>
        </p:spPr>
        <p:txBody>
          <a:bodyPr wrap="square" rtlCol="0">
            <a:spAutoFit/>
          </a:bodyPr>
          <a:lstStyle/>
          <a:p>
            <a:r>
              <a:rPr lang="en-US" sz="1400" b="1" dirty="0" err="1">
                <a:solidFill>
                  <a:srgbClr val="004D88"/>
                </a:solidFill>
              </a:rPr>
              <a:t>Personnels</a:t>
            </a:r>
            <a:r>
              <a:rPr lang="en-US" sz="1400" b="1" dirty="0">
                <a:solidFill>
                  <a:srgbClr val="004D88"/>
                </a:solidFill>
              </a:rPr>
              <a:t> </a:t>
            </a:r>
            <a:r>
              <a:rPr lang="en-US" sz="1400" b="1" dirty="0" err="1">
                <a:solidFill>
                  <a:srgbClr val="004D88"/>
                </a:solidFill>
              </a:rPr>
              <a:t>académiques</a:t>
            </a:r>
            <a:endParaRPr lang="en-US" sz="1400" b="1" dirty="0">
              <a:solidFill>
                <a:srgbClr val="004D88"/>
              </a:solidFill>
            </a:endParaRPr>
          </a:p>
        </p:txBody>
      </p:sp>
      <p:sp>
        <p:nvSpPr>
          <p:cNvPr id="6" name="Rectangle 5"/>
          <p:cNvSpPr/>
          <p:nvPr/>
        </p:nvSpPr>
        <p:spPr>
          <a:xfrm>
            <a:off x="9882040" y="2858365"/>
            <a:ext cx="297881" cy="297881"/>
          </a:xfrm>
          <a:prstGeom prst="rect">
            <a:avLst/>
          </a:prstGeom>
          <a:solidFill>
            <a:srgbClr val="F05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884466" y="3406370"/>
            <a:ext cx="297881" cy="297881"/>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Box 13"/>
          <p:cNvSpPr txBox="1"/>
          <p:nvPr/>
        </p:nvSpPr>
        <p:spPr>
          <a:xfrm>
            <a:off x="10202456" y="3407865"/>
            <a:ext cx="2991115" cy="523220"/>
          </a:xfrm>
          <a:prstGeom prst="rect">
            <a:avLst/>
          </a:prstGeom>
          <a:noFill/>
        </p:spPr>
        <p:txBody>
          <a:bodyPr wrap="square" rtlCol="0">
            <a:spAutoFit/>
          </a:bodyPr>
          <a:lstStyle/>
          <a:p>
            <a:r>
              <a:rPr lang="en-US" sz="1400" b="1" dirty="0" err="1">
                <a:solidFill>
                  <a:srgbClr val="004D88"/>
                </a:solidFill>
              </a:rPr>
              <a:t>Personnels</a:t>
            </a:r>
            <a:r>
              <a:rPr lang="en-US" sz="1400" b="1" dirty="0">
                <a:solidFill>
                  <a:srgbClr val="004D88"/>
                </a:solidFill>
              </a:rPr>
              <a:t> </a:t>
            </a:r>
            <a:r>
              <a:rPr lang="en-US" sz="1400" b="1" dirty="0" err="1">
                <a:solidFill>
                  <a:srgbClr val="004D88"/>
                </a:solidFill>
              </a:rPr>
              <a:t>administratifs</a:t>
            </a:r>
            <a:endParaRPr lang="en-US" sz="1400" b="1" dirty="0">
              <a:solidFill>
                <a:srgbClr val="004D88"/>
              </a:solidFill>
            </a:endParaRPr>
          </a:p>
          <a:p>
            <a:endParaRPr lang="en-US" sz="1400" b="1" dirty="0">
              <a:solidFill>
                <a:srgbClr val="004D88"/>
              </a:solidFill>
            </a:endParaRPr>
          </a:p>
        </p:txBody>
      </p:sp>
      <p:sp>
        <p:nvSpPr>
          <p:cNvPr id="17" name="TextBox 16"/>
          <p:cNvSpPr txBox="1"/>
          <p:nvPr/>
        </p:nvSpPr>
        <p:spPr>
          <a:xfrm>
            <a:off x="4548004" y="1407906"/>
            <a:ext cx="2187765" cy="400110"/>
          </a:xfrm>
          <a:prstGeom prst="rect">
            <a:avLst/>
          </a:prstGeom>
          <a:noFill/>
        </p:spPr>
        <p:txBody>
          <a:bodyPr wrap="square" rtlCol="0">
            <a:spAutoFit/>
          </a:bodyPr>
          <a:lstStyle/>
          <a:p>
            <a:pPr algn="r"/>
            <a:r>
              <a:rPr lang="en-US" sz="2000" dirty="0" err="1">
                <a:solidFill>
                  <a:srgbClr val="004D88"/>
                </a:solidFill>
              </a:rPr>
              <a:t>Décision</a:t>
            </a:r>
            <a:r>
              <a:rPr lang="en-US" sz="2000" dirty="0">
                <a:solidFill>
                  <a:srgbClr val="004D88"/>
                </a:solidFill>
              </a:rPr>
              <a:t> des EES</a:t>
            </a:r>
            <a:endParaRPr lang="en-US" sz="2000" i="1" dirty="0">
              <a:solidFill>
                <a:srgbClr val="004D88"/>
              </a:solidFill>
            </a:endParaRPr>
          </a:p>
        </p:txBody>
      </p:sp>
      <p:sp>
        <p:nvSpPr>
          <p:cNvPr id="18" name="TextBox 17"/>
          <p:cNvSpPr txBox="1"/>
          <p:nvPr/>
        </p:nvSpPr>
        <p:spPr>
          <a:xfrm>
            <a:off x="4600834" y="2305982"/>
            <a:ext cx="5176259" cy="400110"/>
          </a:xfrm>
          <a:prstGeom prst="rect">
            <a:avLst/>
          </a:prstGeom>
          <a:noFill/>
        </p:spPr>
        <p:txBody>
          <a:bodyPr wrap="square" rtlCol="0">
            <a:spAutoFit/>
          </a:bodyPr>
          <a:lstStyle/>
          <a:p>
            <a:pPr algn="r"/>
            <a:r>
              <a:rPr lang="en-US" sz="2000" dirty="0" err="1">
                <a:solidFill>
                  <a:srgbClr val="004D88"/>
                </a:solidFill>
              </a:rPr>
              <a:t>Limites</a:t>
            </a:r>
            <a:r>
              <a:rPr lang="en-US" sz="2000" dirty="0">
                <a:solidFill>
                  <a:srgbClr val="004D88"/>
                </a:solidFill>
              </a:rPr>
              <a:t> </a:t>
            </a:r>
            <a:r>
              <a:rPr lang="en-US" sz="2000" dirty="0" err="1">
                <a:solidFill>
                  <a:srgbClr val="004D88"/>
                </a:solidFill>
              </a:rPr>
              <a:t>imposées</a:t>
            </a:r>
            <a:r>
              <a:rPr lang="en-US" sz="2000" dirty="0">
                <a:solidFill>
                  <a:srgbClr val="004D88"/>
                </a:solidFill>
              </a:rPr>
              <a:t> sur la charge </a:t>
            </a:r>
            <a:r>
              <a:rPr lang="en-US" sz="2000" dirty="0" err="1">
                <a:solidFill>
                  <a:srgbClr val="004D88"/>
                </a:solidFill>
              </a:rPr>
              <a:t>salariale</a:t>
            </a:r>
            <a:r>
              <a:rPr lang="en-US" sz="2000" dirty="0">
                <a:solidFill>
                  <a:srgbClr val="004D88"/>
                </a:solidFill>
              </a:rPr>
              <a:t> </a:t>
            </a:r>
            <a:r>
              <a:rPr lang="en-US" sz="2000" dirty="0" err="1">
                <a:solidFill>
                  <a:srgbClr val="004D88"/>
                </a:solidFill>
              </a:rPr>
              <a:t>globale</a:t>
            </a:r>
            <a:endParaRPr lang="en-US" sz="2000" dirty="0">
              <a:solidFill>
                <a:srgbClr val="004D88"/>
              </a:solidFill>
            </a:endParaRPr>
          </a:p>
        </p:txBody>
      </p:sp>
      <p:sp>
        <p:nvSpPr>
          <p:cNvPr id="19" name="TextBox 18"/>
          <p:cNvSpPr txBox="1"/>
          <p:nvPr/>
        </p:nvSpPr>
        <p:spPr>
          <a:xfrm>
            <a:off x="4396660" y="3238587"/>
            <a:ext cx="3539132" cy="400110"/>
          </a:xfrm>
          <a:prstGeom prst="rect">
            <a:avLst/>
          </a:prstGeom>
          <a:noFill/>
        </p:spPr>
        <p:txBody>
          <a:bodyPr wrap="square" rtlCol="0">
            <a:spAutoFit/>
          </a:bodyPr>
          <a:lstStyle/>
          <a:p>
            <a:pPr algn="r"/>
            <a:r>
              <a:rPr lang="en-US" sz="2000" dirty="0">
                <a:solidFill>
                  <a:srgbClr val="004D88"/>
                </a:solidFill>
              </a:rPr>
              <a:t>Echelles </a:t>
            </a:r>
            <a:r>
              <a:rPr lang="en-US" sz="2000" dirty="0" err="1">
                <a:solidFill>
                  <a:srgbClr val="004D88"/>
                </a:solidFill>
              </a:rPr>
              <a:t>salariales</a:t>
            </a:r>
            <a:r>
              <a:rPr lang="en-US" sz="2000" dirty="0">
                <a:solidFill>
                  <a:srgbClr val="004D88"/>
                </a:solidFill>
              </a:rPr>
              <a:t> </a:t>
            </a:r>
            <a:r>
              <a:rPr lang="en-US" sz="2000" dirty="0" err="1">
                <a:solidFill>
                  <a:srgbClr val="004D88"/>
                </a:solidFill>
              </a:rPr>
              <a:t>négociées</a:t>
            </a:r>
            <a:r>
              <a:rPr lang="en-US" sz="2000" dirty="0">
                <a:solidFill>
                  <a:srgbClr val="004D88"/>
                </a:solidFill>
              </a:rPr>
              <a:t> </a:t>
            </a:r>
            <a:endParaRPr lang="en-US" sz="2000" i="1" dirty="0">
              <a:solidFill>
                <a:srgbClr val="004D88"/>
              </a:solidFill>
            </a:endParaRPr>
          </a:p>
        </p:txBody>
      </p:sp>
      <p:sp>
        <p:nvSpPr>
          <p:cNvPr id="20" name="TextBox 19"/>
          <p:cNvSpPr txBox="1"/>
          <p:nvPr/>
        </p:nvSpPr>
        <p:spPr>
          <a:xfrm>
            <a:off x="4128939" y="4048218"/>
            <a:ext cx="5213660" cy="400110"/>
          </a:xfrm>
          <a:prstGeom prst="rect">
            <a:avLst/>
          </a:prstGeom>
          <a:noFill/>
        </p:spPr>
        <p:txBody>
          <a:bodyPr wrap="square" rtlCol="0">
            <a:spAutoFit/>
          </a:bodyPr>
          <a:lstStyle/>
          <a:p>
            <a:pPr algn="r">
              <a:spcAft>
                <a:spcPts val="400"/>
              </a:spcAft>
            </a:pPr>
            <a:r>
              <a:rPr lang="en-US" sz="2000" dirty="0">
                <a:solidFill>
                  <a:srgbClr val="004D88"/>
                </a:solidFill>
              </a:rPr>
              <a:t>Echelles </a:t>
            </a:r>
            <a:r>
              <a:rPr lang="en-US" sz="2000" dirty="0" err="1">
                <a:solidFill>
                  <a:srgbClr val="004D88"/>
                </a:solidFill>
              </a:rPr>
              <a:t>salariales</a:t>
            </a:r>
            <a:r>
              <a:rPr lang="en-US" sz="2000" dirty="0">
                <a:solidFill>
                  <a:srgbClr val="004D88"/>
                </a:solidFill>
              </a:rPr>
              <a:t> </a:t>
            </a:r>
            <a:r>
              <a:rPr lang="en-US" sz="2000" dirty="0" err="1">
                <a:solidFill>
                  <a:srgbClr val="004D88"/>
                </a:solidFill>
              </a:rPr>
              <a:t>fixées</a:t>
            </a:r>
            <a:r>
              <a:rPr lang="en-US" sz="2000" dirty="0">
                <a:solidFill>
                  <a:srgbClr val="004D88"/>
                </a:solidFill>
              </a:rPr>
              <a:t> au </a:t>
            </a:r>
            <a:r>
              <a:rPr lang="en-US" sz="2000" dirty="0" err="1">
                <a:solidFill>
                  <a:srgbClr val="004D88"/>
                </a:solidFill>
              </a:rPr>
              <a:t>niveau</a:t>
            </a:r>
            <a:r>
              <a:rPr lang="en-US" sz="2000" dirty="0">
                <a:solidFill>
                  <a:srgbClr val="004D88"/>
                </a:solidFill>
              </a:rPr>
              <a:t> national  </a:t>
            </a:r>
          </a:p>
        </p:txBody>
      </p:sp>
      <p:sp>
        <p:nvSpPr>
          <p:cNvPr id="21" name="TextBox 20"/>
          <p:cNvSpPr txBox="1"/>
          <p:nvPr/>
        </p:nvSpPr>
        <p:spPr>
          <a:xfrm>
            <a:off x="4518569" y="4846322"/>
            <a:ext cx="7150010" cy="400110"/>
          </a:xfrm>
          <a:prstGeom prst="rect">
            <a:avLst/>
          </a:prstGeom>
          <a:noFill/>
        </p:spPr>
        <p:txBody>
          <a:bodyPr wrap="square" rtlCol="0">
            <a:spAutoFit/>
          </a:bodyPr>
          <a:lstStyle/>
          <a:p>
            <a:pPr algn="r"/>
            <a:r>
              <a:rPr lang="en-US" sz="2000" dirty="0" err="1">
                <a:solidFill>
                  <a:srgbClr val="004D88"/>
                </a:solidFill>
              </a:rPr>
              <a:t>Rémunérations</a:t>
            </a:r>
            <a:r>
              <a:rPr lang="en-US" sz="2000" dirty="0">
                <a:solidFill>
                  <a:srgbClr val="004D88"/>
                </a:solidFill>
              </a:rPr>
              <a:t> </a:t>
            </a:r>
            <a:r>
              <a:rPr lang="en-US" sz="2000" dirty="0" err="1">
                <a:solidFill>
                  <a:srgbClr val="004D88"/>
                </a:solidFill>
              </a:rPr>
              <a:t>fixées</a:t>
            </a:r>
            <a:r>
              <a:rPr lang="en-US" sz="2000" dirty="0">
                <a:solidFill>
                  <a:srgbClr val="004D88"/>
                </a:solidFill>
              </a:rPr>
              <a:t> au </a:t>
            </a:r>
            <a:r>
              <a:rPr lang="en-US" sz="2000" dirty="0" err="1">
                <a:solidFill>
                  <a:srgbClr val="004D88"/>
                </a:solidFill>
              </a:rPr>
              <a:t>niveau</a:t>
            </a:r>
            <a:r>
              <a:rPr lang="en-US" sz="2000" dirty="0">
                <a:solidFill>
                  <a:srgbClr val="004D88"/>
                </a:solidFill>
              </a:rPr>
              <a:t> national / </a:t>
            </a:r>
            <a:r>
              <a:rPr lang="en-US" sz="2000" dirty="0" err="1">
                <a:solidFill>
                  <a:srgbClr val="004D88"/>
                </a:solidFill>
              </a:rPr>
              <a:t>statut</a:t>
            </a:r>
            <a:r>
              <a:rPr lang="en-US" sz="2000" dirty="0">
                <a:solidFill>
                  <a:srgbClr val="004D88"/>
                </a:solidFill>
              </a:rPr>
              <a:t> de </a:t>
            </a:r>
            <a:r>
              <a:rPr lang="en-US" sz="2000" dirty="0" err="1">
                <a:solidFill>
                  <a:srgbClr val="004D88"/>
                </a:solidFill>
              </a:rPr>
              <a:t>fonctionnaire</a:t>
            </a:r>
            <a:endParaRPr lang="en-US" sz="2000" dirty="0">
              <a:solidFill>
                <a:srgbClr val="004D88"/>
              </a:solidFill>
            </a:endParaRPr>
          </a:p>
        </p:txBody>
      </p:sp>
      <p:sp>
        <p:nvSpPr>
          <p:cNvPr id="22" name="TextBox 21"/>
          <p:cNvSpPr txBox="1"/>
          <p:nvPr/>
        </p:nvSpPr>
        <p:spPr>
          <a:xfrm>
            <a:off x="3358018" y="5474736"/>
            <a:ext cx="3539132" cy="400110"/>
          </a:xfrm>
          <a:prstGeom prst="rect">
            <a:avLst/>
          </a:prstGeom>
          <a:noFill/>
        </p:spPr>
        <p:txBody>
          <a:bodyPr wrap="square" rtlCol="0">
            <a:spAutoFit/>
          </a:bodyPr>
          <a:lstStyle/>
          <a:p>
            <a:pPr algn="r"/>
            <a:r>
              <a:rPr lang="en-US" sz="2000" dirty="0" err="1">
                <a:solidFill>
                  <a:srgbClr val="004D88"/>
                </a:solidFill>
              </a:rPr>
              <a:t>Autres</a:t>
            </a:r>
            <a:r>
              <a:rPr lang="en-US" sz="2000" dirty="0">
                <a:solidFill>
                  <a:srgbClr val="004D88"/>
                </a:solidFill>
              </a:rPr>
              <a:t> restrictions</a:t>
            </a:r>
            <a:endParaRPr lang="en-US" sz="2000" i="1" dirty="0">
              <a:solidFill>
                <a:srgbClr val="004D88"/>
              </a:solidFill>
            </a:endParaRPr>
          </a:p>
        </p:txBody>
      </p:sp>
      <p:sp>
        <p:nvSpPr>
          <p:cNvPr id="3" name="Text Placeholder 2">
            <a:extLst>
              <a:ext uri="{FF2B5EF4-FFF2-40B4-BE49-F238E27FC236}">
                <a16:creationId xmlns:a16="http://schemas.microsoft.com/office/drawing/2014/main" id="{B6677331-0E06-499C-B01E-689C2819CEC7}"/>
              </a:ext>
            </a:extLst>
          </p:cNvPr>
          <p:cNvSpPr>
            <a:spLocks noGrp="1"/>
          </p:cNvSpPr>
          <p:nvPr>
            <p:ph type="body" idx="1"/>
          </p:nvPr>
        </p:nvSpPr>
        <p:spPr/>
        <p:txBody>
          <a:bodyPr/>
          <a:lstStyle/>
          <a:p>
            <a:endParaRPr lang="en-BE"/>
          </a:p>
        </p:txBody>
      </p:sp>
    </p:spTree>
    <p:extLst>
      <p:ext uri="{BB962C8B-B14F-4D97-AF65-F5344CB8AC3E}">
        <p14:creationId xmlns:p14="http://schemas.microsoft.com/office/powerpoint/2010/main" val="1618386886"/>
      </p:ext>
    </p:extLst>
  </p:cSld>
  <p:clrMapOvr>
    <a:masterClrMapping/>
  </p:clrMapOvr>
  <mc:AlternateContent xmlns:mc="http://schemas.openxmlformats.org/markup-compatibility/2006" xmlns:p14="http://schemas.microsoft.com/office/powerpoint/2010/main">
    <mc:Choice Requires="p14">
      <p:transition spd="slow" p14:dur="2000" advTm="581"/>
    </mc:Choice>
    <mc:Fallback xmlns="">
      <p:transition spd="slow" advTm="581"/>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63217000"/>
              </p:ext>
            </p:extLst>
          </p:nvPr>
        </p:nvGraphicFramePr>
        <p:xfrm>
          <a:off x="559307" y="1415686"/>
          <a:ext cx="11281880" cy="4450080"/>
        </p:xfrm>
        <a:graphic>
          <a:graphicData uri="http://schemas.openxmlformats.org/drawingml/2006/table">
            <a:tbl>
              <a:tblPr firstRow="1" bandRow="1">
                <a:tableStyleId>{2D5ABB26-0587-4C30-8999-92F81FD0307C}</a:tableStyleId>
              </a:tblPr>
              <a:tblGrid>
                <a:gridCol w="2664000">
                  <a:extLst>
                    <a:ext uri="{9D8B030D-6E8A-4147-A177-3AD203B41FA5}">
                      <a16:colId xmlns:a16="http://schemas.microsoft.com/office/drawing/2014/main" val="20000"/>
                    </a:ext>
                  </a:extLst>
                </a:gridCol>
                <a:gridCol w="208800">
                  <a:extLst>
                    <a:ext uri="{9D8B030D-6E8A-4147-A177-3AD203B41FA5}">
                      <a16:colId xmlns:a16="http://schemas.microsoft.com/office/drawing/2014/main" val="20001"/>
                    </a:ext>
                  </a:extLst>
                </a:gridCol>
                <a:gridCol w="266400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664000">
                  <a:extLst>
                    <a:ext uri="{9D8B030D-6E8A-4147-A177-3AD203B41FA5}">
                      <a16:colId xmlns:a16="http://schemas.microsoft.com/office/drawing/2014/main" val="20004"/>
                    </a:ext>
                  </a:extLst>
                </a:gridCol>
                <a:gridCol w="208800">
                  <a:extLst>
                    <a:ext uri="{9D8B030D-6E8A-4147-A177-3AD203B41FA5}">
                      <a16:colId xmlns:a16="http://schemas.microsoft.com/office/drawing/2014/main" val="20005"/>
                    </a:ext>
                  </a:extLst>
                </a:gridCol>
                <a:gridCol w="2664000">
                  <a:extLst>
                    <a:ext uri="{9D8B030D-6E8A-4147-A177-3AD203B41FA5}">
                      <a16:colId xmlns:a16="http://schemas.microsoft.com/office/drawing/2014/main" val="20006"/>
                    </a:ext>
                  </a:extLst>
                </a:gridCol>
              </a:tblGrid>
              <a:tr h="321347">
                <a:tc>
                  <a:txBody>
                    <a:bodyPr/>
                    <a:lstStyle/>
                    <a:p>
                      <a:pPr algn="ctr"/>
                      <a:r>
                        <a:rPr lang="en-US" sz="2000" dirty="0" err="1">
                          <a:solidFill>
                            <a:schemeClr val="bg1"/>
                          </a:solidFill>
                        </a:rPr>
                        <a:t>Autonomie</a:t>
                      </a:r>
                      <a:r>
                        <a:rPr lang="en-US" sz="2000" dirty="0">
                          <a:solidFill>
                            <a:schemeClr val="bg1"/>
                          </a:solidFill>
                        </a:rPr>
                        <a:t> </a:t>
                      </a:r>
                      <a:r>
                        <a:rPr lang="en-US" sz="2000" dirty="0" err="1">
                          <a:solidFill>
                            <a:schemeClr val="bg1"/>
                          </a:solidFill>
                        </a:rPr>
                        <a:t>organisationelle</a:t>
                      </a:r>
                      <a:endParaRPr lang="en-US" sz="2000" dirty="0">
                        <a:solidFill>
                          <a:schemeClr val="bg1"/>
                        </a:solidFill>
                      </a:endParaRPr>
                    </a:p>
                  </a:txBody>
                  <a:tcPr>
                    <a:solidFill>
                      <a:schemeClr val="bg1">
                        <a:lumMod val="65000"/>
                      </a:schemeClr>
                    </a:solidFill>
                  </a:tcPr>
                </a:tc>
                <a:tc>
                  <a:txBody>
                    <a:bodyPr/>
                    <a:lstStyle/>
                    <a:p>
                      <a:pPr algn="ctr"/>
                      <a:endParaRPr lang="en-US" sz="2000" dirty="0"/>
                    </a:p>
                  </a:txBody>
                  <a:tcPr marL="0" marR="0" marT="0" marB="0"/>
                </a:tc>
                <a:tc>
                  <a:txBody>
                    <a:bodyPr/>
                    <a:lstStyle/>
                    <a:p>
                      <a:pPr algn="ctr"/>
                      <a:r>
                        <a:rPr lang="en-US" sz="2000" dirty="0" err="1">
                          <a:solidFill>
                            <a:schemeClr val="bg1"/>
                          </a:solidFill>
                        </a:rPr>
                        <a:t>Autonomie</a:t>
                      </a:r>
                      <a:r>
                        <a:rPr lang="en-US" sz="2000" dirty="0">
                          <a:solidFill>
                            <a:schemeClr val="bg1"/>
                          </a:solidFill>
                        </a:rPr>
                        <a:t> </a:t>
                      </a:r>
                      <a:r>
                        <a:rPr lang="en-US" sz="2000" dirty="0" err="1">
                          <a:solidFill>
                            <a:schemeClr val="bg1"/>
                          </a:solidFill>
                        </a:rPr>
                        <a:t>financière</a:t>
                      </a:r>
                      <a:endParaRPr lang="en-US" sz="2000" dirty="0">
                        <a:solidFill>
                          <a:schemeClr val="bg1"/>
                        </a:solidFill>
                      </a:endParaRPr>
                    </a:p>
                  </a:txBody>
                  <a:tcPr>
                    <a:solidFill>
                      <a:schemeClr val="bg1">
                        <a:lumMod val="65000"/>
                      </a:schemeClr>
                    </a:solidFill>
                  </a:tcPr>
                </a:tc>
                <a:tc>
                  <a:txBody>
                    <a:bodyPr/>
                    <a:lstStyle/>
                    <a:p>
                      <a:pPr algn="ctr"/>
                      <a:endParaRPr lang="en-US" sz="2000" dirty="0">
                        <a:solidFill>
                          <a:schemeClr val="bg1"/>
                        </a:solidFill>
                      </a:endParaRPr>
                    </a:p>
                  </a:txBody>
                  <a:tcPr/>
                </a:tc>
                <a:tc>
                  <a:txBody>
                    <a:bodyPr/>
                    <a:lstStyle/>
                    <a:p>
                      <a:pPr algn="ctr"/>
                      <a:r>
                        <a:rPr lang="en-US" sz="2000" dirty="0" err="1">
                          <a:solidFill>
                            <a:schemeClr val="bg1"/>
                          </a:solidFill>
                        </a:rPr>
                        <a:t>Ressources</a:t>
                      </a:r>
                      <a:r>
                        <a:rPr lang="en-US" sz="2000" dirty="0">
                          <a:solidFill>
                            <a:schemeClr val="bg1"/>
                          </a:solidFill>
                        </a:rPr>
                        <a:t> </a:t>
                      </a:r>
                      <a:r>
                        <a:rPr lang="en-US" sz="2000" dirty="0" err="1">
                          <a:solidFill>
                            <a:schemeClr val="bg1"/>
                          </a:solidFill>
                        </a:rPr>
                        <a:t>humaines</a:t>
                      </a:r>
                      <a:endParaRPr lang="en-US" sz="2000" dirty="0">
                        <a:solidFill>
                          <a:schemeClr val="bg1"/>
                        </a:solidFill>
                      </a:endParaRPr>
                    </a:p>
                  </a:txBody>
                  <a:tcPr>
                    <a:solidFill>
                      <a:schemeClr val="bg1">
                        <a:lumMod val="65000"/>
                      </a:schemeClr>
                    </a:solidFill>
                  </a:tcPr>
                </a:tc>
                <a:tc>
                  <a:txBody>
                    <a:bodyPr/>
                    <a:lstStyle/>
                    <a:p>
                      <a:pPr algn="ctr"/>
                      <a:endParaRPr lang="en-US" sz="2000" dirty="0">
                        <a:solidFill>
                          <a:schemeClr val="bg1"/>
                        </a:solidFill>
                      </a:endParaRPr>
                    </a:p>
                  </a:txBody>
                  <a:tcPr/>
                </a:tc>
                <a:tc>
                  <a:txBody>
                    <a:bodyPr/>
                    <a:lstStyle/>
                    <a:p>
                      <a:pPr algn="ctr"/>
                      <a:r>
                        <a:rPr lang="en-US" sz="2000" dirty="0" err="1">
                          <a:solidFill>
                            <a:schemeClr val="bg1"/>
                          </a:solidFill>
                        </a:rPr>
                        <a:t>Autonomie</a:t>
                      </a:r>
                      <a:r>
                        <a:rPr lang="en-US" sz="2000" dirty="0">
                          <a:solidFill>
                            <a:schemeClr val="bg1"/>
                          </a:solidFill>
                        </a:rPr>
                        <a:t> </a:t>
                      </a:r>
                      <a:r>
                        <a:rPr lang="en-US" sz="2000" dirty="0" err="1">
                          <a:solidFill>
                            <a:schemeClr val="bg1"/>
                          </a:solidFill>
                        </a:rPr>
                        <a:t>académique</a:t>
                      </a:r>
                      <a:endParaRPr lang="en-US" sz="2000" dirty="0">
                        <a:solidFill>
                          <a:schemeClr val="bg1"/>
                        </a:solidFill>
                      </a:endParaRPr>
                    </a:p>
                  </a:txBody>
                  <a:tcPr>
                    <a:solidFill>
                      <a:srgbClr val="005193"/>
                    </a:solidFill>
                  </a:tcPr>
                </a:tc>
                <a:extLst>
                  <a:ext uri="{0D108BD9-81ED-4DB2-BD59-A6C34878D82A}">
                    <a16:rowId xmlns:a16="http://schemas.microsoft.com/office/drawing/2014/main" val="10000"/>
                  </a:ext>
                </a:extLst>
              </a:tr>
              <a:tr h="3418126">
                <a:tc>
                  <a:txBody>
                    <a:bodyPr/>
                    <a:lstStyle/>
                    <a:p>
                      <a:pPr marL="285750" indent="-213750" algn="l" defTabSz="914400" rtl="0" eaLnBrk="1" latinLnBrk="0" hangingPunct="1">
                        <a:buFont typeface="Arial" charset="0"/>
                        <a:buChar char="•"/>
                      </a:pPr>
                      <a:r>
                        <a:rPr lang="en-US" sz="1600" kern="1200" dirty="0" err="1">
                          <a:solidFill>
                            <a:schemeClr val="bg1">
                              <a:lumMod val="65000"/>
                            </a:schemeClr>
                          </a:solidFill>
                          <a:latin typeface="+mn-lt"/>
                          <a:ea typeface="+mn-ea"/>
                          <a:cs typeface="+mn-cs"/>
                        </a:rPr>
                        <a:t>Procédure</a:t>
                      </a:r>
                      <a:r>
                        <a:rPr lang="en-US" sz="1600" kern="1200" dirty="0">
                          <a:solidFill>
                            <a:schemeClr val="bg1">
                              <a:lumMod val="65000"/>
                            </a:schemeClr>
                          </a:solidFill>
                          <a:latin typeface="+mn-lt"/>
                          <a:ea typeface="+mn-ea"/>
                          <a:cs typeface="+mn-cs"/>
                        </a:rPr>
                        <a:t> de </a:t>
                      </a:r>
                      <a:r>
                        <a:rPr lang="fr-FR" sz="1600" kern="1200" noProof="0" dirty="0">
                          <a:solidFill>
                            <a:schemeClr val="bg1">
                              <a:lumMod val="65000"/>
                            </a:schemeClr>
                          </a:solidFill>
                          <a:latin typeface="+mn-lt"/>
                          <a:ea typeface="+mn-ea"/>
                          <a:cs typeface="+mn-cs"/>
                        </a:rPr>
                        <a:t>sélection</a:t>
                      </a:r>
                      <a:r>
                        <a:rPr lang="en-US" sz="1600" kern="1200" dirty="0">
                          <a:solidFill>
                            <a:schemeClr val="bg1">
                              <a:lumMod val="65000"/>
                            </a:schemeClr>
                          </a:solidFill>
                          <a:latin typeface="+mn-lt"/>
                          <a:ea typeface="+mn-ea"/>
                          <a:cs typeface="+mn-cs"/>
                        </a:rPr>
                        <a:t> du chef </a:t>
                      </a:r>
                      <a:r>
                        <a:rPr lang="en-US" sz="1600" kern="1200" dirty="0" err="1">
                          <a:solidFill>
                            <a:schemeClr val="bg1">
                              <a:lumMod val="65000"/>
                            </a:schemeClr>
                          </a:solidFill>
                          <a:latin typeface="+mn-lt"/>
                          <a:ea typeface="+mn-ea"/>
                          <a:cs typeface="+mn-cs"/>
                        </a:rPr>
                        <a:t>d’établissement</a:t>
                      </a:r>
                      <a:endParaRPr lang="en-US" sz="1600" kern="1200" dirty="0">
                        <a:solidFill>
                          <a:schemeClr val="bg1">
                            <a:lumMod val="65000"/>
                          </a:schemeClr>
                        </a:solidFill>
                        <a:latin typeface="+mn-lt"/>
                        <a:ea typeface="+mn-ea"/>
                        <a:cs typeface="+mn-cs"/>
                      </a:endParaRPr>
                    </a:p>
                    <a:p>
                      <a:pPr marL="285750" indent="-213750" algn="l" defTabSz="914400" rtl="0" eaLnBrk="1" latinLnBrk="0" hangingPunct="1">
                        <a:buFont typeface="Arial" charset="0"/>
                        <a:buChar char="•"/>
                      </a:pPr>
                      <a:r>
                        <a:rPr lang="en-US" sz="1600" kern="1200" dirty="0" err="1">
                          <a:solidFill>
                            <a:schemeClr val="bg1">
                              <a:lumMod val="65000"/>
                            </a:schemeClr>
                          </a:solidFill>
                          <a:latin typeface="+mn-lt"/>
                          <a:ea typeface="+mn-ea"/>
                          <a:cs typeface="+mn-cs"/>
                        </a:rPr>
                        <a:t>Critères</a:t>
                      </a:r>
                      <a:r>
                        <a:rPr lang="en-US" sz="1600" kern="1200" dirty="0">
                          <a:solidFill>
                            <a:schemeClr val="bg1">
                              <a:lumMod val="65000"/>
                            </a:schemeClr>
                          </a:solidFill>
                          <a:latin typeface="+mn-lt"/>
                          <a:ea typeface="+mn-ea"/>
                          <a:cs typeface="+mn-cs"/>
                        </a:rPr>
                        <a:t> de </a:t>
                      </a:r>
                      <a:r>
                        <a:rPr lang="en-US" sz="1600" kern="1200" dirty="0" err="1">
                          <a:solidFill>
                            <a:schemeClr val="bg1">
                              <a:lumMod val="65000"/>
                            </a:schemeClr>
                          </a:solidFill>
                          <a:latin typeface="+mn-lt"/>
                          <a:ea typeface="+mn-ea"/>
                          <a:cs typeface="+mn-cs"/>
                        </a:rPr>
                        <a:t>sélection</a:t>
                      </a:r>
                      <a:r>
                        <a:rPr lang="en-US" sz="1600" kern="1200" dirty="0">
                          <a:solidFill>
                            <a:schemeClr val="bg1">
                              <a:lumMod val="65000"/>
                            </a:schemeClr>
                          </a:solidFill>
                          <a:latin typeface="+mn-lt"/>
                          <a:ea typeface="+mn-ea"/>
                          <a:cs typeface="+mn-cs"/>
                        </a:rPr>
                        <a:t> du chef </a:t>
                      </a:r>
                      <a:r>
                        <a:rPr lang="en-US" sz="1600" kern="1200" noProof="1">
                          <a:solidFill>
                            <a:schemeClr val="bg1">
                              <a:lumMod val="65000"/>
                            </a:schemeClr>
                          </a:solidFill>
                          <a:latin typeface="+mn-lt"/>
                          <a:ea typeface="+mn-ea"/>
                          <a:cs typeface="+mn-cs"/>
                        </a:rPr>
                        <a:t>d’établissement</a:t>
                      </a:r>
                    </a:p>
                    <a:p>
                      <a:pPr marL="285750" indent="-213750" algn="l" defTabSz="914400" rtl="0" eaLnBrk="1" latinLnBrk="0" hangingPunct="1">
                        <a:buFont typeface="Arial" charset="0"/>
                        <a:buChar char="•"/>
                      </a:pPr>
                      <a:r>
                        <a:rPr lang="en-US" sz="1600" kern="1200" dirty="0" err="1">
                          <a:solidFill>
                            <a:schemeClr val="bg1">
                              <a:lumMod val="65000"/>
                            </a:schemeClr>
                          </a:solidFill>
                          <a:latin typeface="+mn-lt"/>
                          <a:ea typeface="+mn-ea"/>
                          <a:cs typeface="+mn-cs"/>
                        </a:rPr>
                        <a:t>Révocation</a:t>
                      </a:r>
                      <a:r>
                        <a:rPr lang="en-US" sz="1600" kern="1200" dirty="0">
                          <a:solidFill>
                            <a:schemeClr val="bg1">
                              <a:lumMod val="65000"/>
                            </a:schemeClr>
                          </a:solidFill>
                          <a:latin typeface="+mn-lt"/>
                          <a:ea typeface="+mn-ea"/>
                          <a:cs typeface="+mn-cs"/>
                        </a:rPr>
                        <a:t> du chef </a:t>
                      </a:r>
                      <a:r>
                        <a:rPr lang="en-US" sz="1600" kern="1200" dirty="0" err="1">
                          <a:solidFill>
                            <a:schemeClr val="bg1">
                              <a:lumMod val="65000"/>
                            </a:schemeClr>
                          </a:solidFill>
                          <a:latin typeface="+mn-lt"/>
                          <a:ea typeface="+mn-ea"/>
                          <a:cs typeface="+mn-cs"/>
                        </a:rPr>
                        <a:t>d’établissement</a:t>
                      </a:r>
                      <a:endParaRPr lang="en-US" sz="1600" kern="1200" dirty="0">
                        <a:solidFill>
                          <a:schemeClr val="bg1">
                            <a:lumMod val="65000"/>
                          </a:schemeClr>
                        </a:solidFill>
                        <a:latin typeface="+mn-lt"/>
                        <a:ea typeface="+mn-ea"/>
                        <a:cs typeface="+mn-cs"/>
                      </a:endParaRPr>
                    </a:p>
                    <a:p>
                      <a:pPr marL="285750" indent="-213750" algn="l" defTabSz="914400" rtl="0" eaLnBrk="1" latinLnBrk="0" hangingPunct="1">
                        <a:buFont typeface="Arial" charset="0"/>
                        <a:buChar char="•"/>
                      </a:pPr>
                      <a:r>
                        <a:rPr lang="en-US" sz="1600" kern="1200" dirty="0" err="1">
                          <a:solidFill>
                            <a:schemeClr val="bg1">
                              <a:lumMod val="65000"/>
                            </a:schemeClr>
                          </a:solidFill>
                          <a:latin typeface="+mn-lt"/>
                          <a:ea typeface="+mn-ea"/>
                          <a:cs typeface="+mn-cs"/>
                        </a:rPr>
                        <a:t>Durée</a:t>
                      </a:r>
                      <a:r>
                        <a:rPr lang="en-US" sz="1600" kern="1200" dirty="0">
                          <a:solidFill>
                            <a:schemeClr val="bg1">
                              <a:lumMod val="65000"/>
                            </a:schemeClr>
                          </a:solidFill>
                          <a:latin typeface="+mn-lt"/>
                          <a:ea typeface="+mn-ea"/>
                          <a:cs typeface="+mn-cs"/>
                        </a:rPr>
                        <a:t> du </a:t>
                      </a:r>
                      <a:r>
                        <a:rPr lang="en-US" sz="1600" kern="1200" dirty="0" err="1">
                          <a:solidFill>
                            <a:schemeClr val="bg1">
                              <a:lumMod val="65000"/>
                            </a:schemeClr>
                          </a:solidFill>
                          <a:latin typeface="+mn-lt"/>
                          <a:ea typeface="+mn-ea"/>
                          <a:cs typeface="+mn-cs"/>
                        </a:rPr>
                        <a:t>mandat</a:t>
                      </a:r>
                      <a:r>
                        <a:rPr lang="en-US" sz="1600" kern="1200" dirty="0">
                          <a:solidFill>
                            <a:schemeClr val="bg1">
                              <a:lumMod val="65000"/>
                            </a:schemeClr>
                          </a:solidFill>
                          <a:latin typeface="+mn-lt"/>
                          <a:ea typeface="+mn-ea"/>
                          <a:cs typeface="+mn-cs"/>
                        </a:rPr>
                        <a:t> du chef </a:t>
                      </a:r>
                      <a:r>
                        <a:rPr lang="en-US" sz="1600" kern="1200" dirty="0" err="1">
                          <a:solidFill>
                            <a:schemeClr val="bg1">
                              <a:lumMod val="65000"/>
                            </a:schemeClr>
                          </a:solidFill>
                          <a:latin typeface="+mn-lt"/>
                          <a:ea typeface="+mn-ea"/>
                          <a:cs typeface="+mn-cs"/>
                        </a:rPr>
                        <a:t>d’établissement</a:t>
                      </a:r>
                      <a:endParaRPr lang="en-US" sz="1600" kern="1200" dirty="0">
                        <a:solidFill>
                          <a:schemeClr val="bg1">
                            <a:lumMod val="65000"/>
                          </a:schemeClr>
                        </a:solidFill>
                        <a:latin typeface="+mn-lt"/>
                        <a:ea typeface="+mn-ea"/>
                        <a:cs typeface="+mn-cs"/>
                      </a:endParaRPr>
                    </a:p>
                    <a:p>
                      <a:pPr marL="285750" indent="-213750" algn="l" defTabSz="914400" rtl="0" eaLnBrk="1" latinLnBrk="0" hangingPunct="1">
                        <a:buFont typeface="Arial" charset="0"/>
                        <a:buChar char="•"/>
                      </a:pPr>
                      <a:r>
                        <a:rPr lang="en-US" sz="1600" kern="1200" dirty="0">
                          <a:solidFill>
                            <a:schemeClr val="bg1">
                              <a:lumMod val="65000"/>
                            </a:schemeClr>
                          </a:solidFill>
                          <a:latin typeface="+mn-lt"/>
                          <a:ea typeface="+mn-ea"/>
                          <a:cs typeface="+mn-cs"/>
                        </a:rPr>
                        <a:t>Inclusion et </a:t>
                      </a:r>
                      <a:r>
                        <a:rPr lang="en-US" sz="1600" kern="1200" dirty="0" err="1">
                          <a:solidFill>
                            <a:schemeClr val="bg1">
                              <a:lumMod val="65000"/>
                            </a:schemeClr>
                          </a:solidFill>
                          <a:latin typeface="+mn-lt"/>
                          <a:ea typeface="+mn-ea"/>
                          <a:cs typeface="+mn-cs"/>
                        </a:rPr>
                        <a:t>sélection</a:t>
                      </a:r>
                      <a:r>
                        <a:rPr lang="en-US" sz="1600" kern="1200" dirty="0">
                          <a:solidFill>
                            <a:schemeClr val="bg1">
                              <a:lumMod val="65000"/>
                            </a:schemeClr>
                          </a:solidFill>
                          <a:latin typeface="+mn-lt"/>
                          <a:ea typeface="+mn-ea"/>
                          <a:cs typeface="+mn-cs"/>
                        </a:rPr>
                        <a:t> de </a:t>
                      </a:r>
                      <a:r>
                        <a:rPr lang="en-US" sz="1600" kern="1200" dirty="0" err="1">
                          <a:solidFill>
                            <a:schemeClr val="bg1">
                              <a:lumMod val="65000"/>
                            </a:schemeClr>
                          </a:solidFill>
                          <a:latin typeface="+mn-lt"/>
                          <a:ea typeface="+mn-ea"/>
                          <a:cs typeface="+mn-cs"/>
                        </a:rPr>
                        <a:t>membres</a:t>
                      </a:r>
                      <a:r>
                        <a:rPr lang="en-US" sz="1600" kern="1200" dirty="0">
                          <a:solidFill>
                            <a:schemeClr val="bg1">
                              <a:lumMod val="65000"/>
                            </a:schemeClr>
                          </a:solidFill>
                          <a:latin typeface="+mn-lt"/>
                          <a:ea typeface="+mn-ea"/>
                          <a:cs typeface="+mn-cs"/>
                        </a:rPr>
                        <a:t> </a:t>
                      </a:r>
                      <a:r>
                        <a:rPr lang="en-US" sz="1600" kern="1200" dirty="0" err="1">
                          <a:solidFill>
                            <a:schemeClr val="bg1">
                              <a:lumMod val="65000"/>
                            </a:schemeClr>
                          </a:solidFill>
                          <a:latin typeface="+mn-lt"/>
                          <a:ea typeface="+mn-ea"/>
                          <a:cs typeface="+mn-cs"/>
                        </a:rPr>
                        <a:t>externes</a:t>
                      </a:r>
                      <a:r>
                        <a:rPr lang="en-US" sz="1600" kern="1200" dirty="0">
                          <a:solidFill>
                            <a:schemeClr val="bg1">
                              <a:lumMod val="65000"/>
                            </a:schemeClr>
                          </a:solidFill>
                          <a:latin typeface="+mn-lt"/>
                          <a:ea typeface="+mn-ea"/>
                          <a:cs typeface="+mn-cs"/>
                        </a:rPr>
                        <a:t> </a:t>
                      </a:r>
                      <a:r>
                        <a:rPr lang="en-US" sz="1600" kern="1200" dirty="0" err="1">
                          <a:solidFill>
                            <a:schemeClr val="bg1">
                              <a:lumMod val="65000"/>
                            </a:schemeClr>
                          </a:solidFill>
                          <a:latin typeface="+mn-lt"/>
                          <a:ea typeface="+mn-ea"/>
                          <a:cs typeface="+mn-cs"/>
                        </a:rPr>
                        <a:t>dans</a:t>
                      </a:r>
                      <a:r>
                        <a:rPr lang="en-US" sz="1600" kern="1200" dirty="0">
                          <a:solidFill>
                            <a:schemeClr val="bg1">
                              <a:lumMod val="65000"/>
                            </a:schemeClr>
                          </a:solidFill>
                          <a:latin typeface="+mn-lt"/>
                          <a:ea typeface="+mn-ea"/>
                          <a:cs typeface="+mn-cs"/>
                        </a:rPr>
                        <a:t> les instances </a:t>
                      </a:r>
                      <a:r>
                        <a:rPr lang="en-US" sz="1600" kern="1200" dirty="0" err="1">
                          <a:solidFill>
                            <a:schemeClr val="bg1">
                              <a:lumMod val="65000"/>
                            </a:schemeClr>
                          </a:solidFill>
                          <a:latin typeface="+mn-lt"/>
                          <a:ea typeface="+mn-ea"/>
                          <a:cs typeface="+mn-cs"/>
                        </a:rPr>
                        <a:t>dirigeantes</a:t>
                      </a:r>
                      <a:endParaRPr lang="en-US" sz="1600" kern="1200" dirty="0">
                        <a:solidFill>
                          <a:schemeClr val="bg1">
                            <a:lumMod val="65000"/>
                          </a:schemeClr>
                        </a:solidFill>
                        <a:latin typeface="+mn-lt"/>
                        <a:ea typeface="+mn-ea"/>
                        <a:cs typeface="+mn-cs"/>
                      </a:endParaRPr>
                    </a:p>
                    <a:p>
                      <a:pPr marL="285750" indent="-213750" algn="l" defTabSz="914400" rtl="0" eaLnBrk="1" latinLnBrk="0" hangingPunct="1">
                        <a:buFont typeface="Arial" charset="0"/>
                        <a:buChar char="•"/>
                      </a:pPr>
                      <a:r>
                        <a:rPr lang="en-US" sz="1600" kern="1200" dirty="0" err="1">
                          <a:solidFill>
                            <a:schemeClr val="bg1">
                              <a:lumMod val="65000"/>
                            </a:schemeClr>
                          </a:solidFill>
                          <a:latin typeface="+mn-lt"/>
                          <a:ea typeface="+mn-ea"/>
                          <a:cs typeface="+mn-cs"/>
                        </a:rPr>
                        <a:t>Mise</a:t>
                      </a:r>
                      <a:r>
                        <a:rPr lang="en-US" sz="1600" kern="1200" dirty="0">
                          <a:solidFill>
                            <a:schemeClr val="bg1">
                              <a:lumMod val="65000"/>
                            </a:schemeClr>
                          </a:solidFill>
                          <a:latin typeface="+mn-lt"/>
                          <a:ea typeface="+mn-ea"/>
                          <a:cs typeface="+mn-cs"/>
                        </a:rPr>
                        <a:t> </a:t>
                      </a:r>
                      <a:r>
                        <a:rPr lang="en-US" sz="1600" kern="1200" dirty="0" err="1">
                          <a:solidFill>
                            <a:schemeClr val="bg1">
                              <a:lumMod val="65000"/>
                            </a:schemeClr>
                          </a:solidFill>
                          <a:latin typeface="+mn-lt"/>
                          <a:ea typeface="+mn-ea"/>
                          <a:cs typeface="+mn-cs"/>
                        </a:rPr>
                        <a:t>en</a:t>
                      </a:r>
                      <a:r>
                        <a:rPr lang="en-US" sz="1600" kern="1200" dirty="0">
                          <a:solidFill>
                            <a:schemeClr val="bg1">
                              <a:lumMod val="65000"/>
                            </a:schemeClr>
                          </a:solidFill>
                          <a:latin typeface="+mn-lt"/>
                          <a:ea typeface="+mn-ea"/>
                          <a:cs typeface="+mn-cs"/>
                        </a:rPr>
                        <a:t> place des structures </a:t>
                      </a:r>
                      <a:r>
                        <a:rPr lang="en-US" sz="1600" kern="1200" dirty="0" err="1">
                          <a:solidFill>
                            <a:schemeClr val="bg1">
                              <a:lumMod val="65000"/>
                            </a:schemeClr>
                          </a:solidFill>
                          <a:latin typeface="+mn-lt"/>
                          <a:ea typeface="+mn-ea"/>
                          <a:cs typeface="+mn-cs"/>
                        </a:rPr>
                        <a:t>académiques</a:t>
                      </a:r>
                      <a:endParaRPr lang="en-US" sz="1600" kern="1200" dirty="0">
                        <a:solidFill>
                          <a:schemeClr val="bg1">
                            <a:lumMod val="65000"/>
                          </a:schemeClr>
                        </a:solidFill>
                        <a:latin typeface="+mn-lt"/>
                        <a:ea typeface="+mn-ea"/>
                        <a:cs typeface="+mn-cs"/>
                      </a:endParaRPr>
                    </a:p>
                    <a:p>
                      <a:pPr marL="285750" indent="-213750" algn="l" defTabSz="914400" rtl="0" eaLnBrk="1" latinLnBrk="0" hangingPunct="1">
                        <a:buFont typeface="Arial" charset="0"/>
                        <a:buChar char="•"/>
                      </a:pPr>
                      <a:r>
                        <a:rPr lang="en-US" sz="1600" kern="1200" dirty="0" err="1">
                          <a:solidFill>
                            <a:schemeClr val="bg1">
                              <a:lumMod val="65000"/>
                            </a:schemeClr>
                          </a:solidFill>
                          <a:latin typeface="+mn-lt"/>
                          <a:ea typeface="+mn-ea"/>
                          <a:cs typeface="+mn-cs"/>
                        </a:rPr>
                        <a:t>Création</a:t>
                      </a:r>
                      <a:r>
                        <a:rPr lang="en-US" sz="1600" kern="1200" dirty="0">
                          <a:solidFill>
                            <a:schemeClr val="bg1">
                              <a:lumMod val="65000"/>
                            </a:schemeClr>
                          </a:solidFill>
                          <a:latin typeface="+mn-lt"/>
                          <a:ea typeface="+mn-ea"/>
                          <a:cs typeface="+mn-cs"/>
                        </a:rPr>
                        <a:t> </a:t>
                      </a:r>
                      <a:r>
                        <a:rPr lang="en-US" sz="1600" kern="1200" dirty="0" err="1">
                          <a:solidFill>
                            <a:schemeClr val="bg1">
                              <a:lumMod val="65000"/>
                            </a:schemeClr>
                          </a:solidFill>
                          <a:latin typeface="+mn-lt"/>
                          <a:ea typeface="+mn-ea"/>
                          <a:cs typeface="+mn-cs"/>
                        </a:rPr>
                        <a:t>d’entités</a:t>
                      </a:r>
                      <a:r>
                        <a:rPr lang="en-US" sz="1600" kern="1200" dirty="0">
                          <a:solidFill>
                            <a:schemeClr val="bg1">
                              <a:lumMod val="65000"/>
                            </a:schemeClr>
                          </a:solidFill>
                          <a:latin typeface="+mn-lt"/>
                          <a:ea typeface="+mn-ea"/>
                          <a:cs typeface="+mn-cs"/>
                        </a:rPr>
                        <a:t> </a:t>
                      </a:r>
                      <a:r>
                        <a:rPr lang="en-US" sz="1600" kern="1200" dirty="0" err="1">
                          <a:solidFill>
                            <a:schemeClr val="bg1">
                              <a:lumMod val="65000"/>
                            </a:schemeClr>
                          </a:solidFill>
                          <a:latin typeface="+mn-lt"/>
                          <a:ea typeface="+mn-ea"/>
                          <a:cs typeface="+mn-cs"/>
                        </a:rPr>
                        <a:t>juridiques</a:t>
                      </a:r>
                      <a:endParaRPr lang="en-US" sz="1600" kern="1200" dirty="0">
                        <a:solidFill>
                          <a:schemeClr val="bg1">
                            <a:lumMod val="65000"/>
                          </a:schemeClr>
                        </a:solidFill>
                        <a:latin typeface="+mn-lt"/>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16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tcPr>
                </a:tc>
                <a:tc>
                  <a:txBody>
                    <a:bodyPr/>
                    <a:lstStyle/>
                    <a:p>
                      <a:pPr marL="285750" indent="-213750">
                        <a:buFont typeface="Arial" charset="0"/>
                        <a:buChar char="•"/>
                      </a:pPr>
                      <a:r>
                        <a:rPr lang="en-US" sz="1600" dirty="0" err="1">
                          <a:solidFill>
                            <a:schemeClr val="bg1">
                              <a:lumMod val="65000"/>
                            </a:schemeClr>
                          </a:solidFill>
                        </a:rPr>
                        <a:t>Période</a:t>
                      </a:r>
                      <a:r>
                        <a:rPr lang="en-US" sz="1600" dirty="0">
                          <a:solidFill>
                            <a:schemeClr val="bg1">
                              <a:lumMod val="65000"/>
                            </a:schemeClr>
                          </a:solidFill>
                        </a:rPr>
                        <a:t> et type de </a:t>
                      </a:r>
                      <a:r>
                        <a:rPr lang="en-US" sz="1600" dirty="0" err="1">
                          <a:solidFill>
                            <a:schemeClr val="bg1">
                              <a:lumMod val="65000"/>
                            </a:schemeClr>
                          </a:solidFill>
                        </a:rPr>
                        <a:t>financement</a:t>
                      </a:r>
                      <a:r>
                        <a:rPr lang="en-US" sz="1600" dirty="0">
                          <a:solidFill>
                            <a:schemeClr val="bg1">
                              <a:lumMod val="65000"/>
                            </a:schemeClr>
                          </a:solidFill>
                        </a:rPr>
                        <a:t> public</a:t>
                      </a:r>
                    </a:p>
                    <a:p>
                      <a:pPr marL="285750" indent="-213750">
                        <a:buFont typeface="Arial" charset="0"/>
                        <a:buChar char="•"/>
                      </a:pPr>
                      <a:r>
                        <a:rPr lang="en-US" sz="1600" dirty="0" err="1">
                          <a:solidFill>
                            <a:schemeClr val="bg1">
                              <a:lumMod val="65000"/>
                            </a:schemeClr>
                          </a:solidFill>
                        </a:rPr>
                        <a:t>Création</a:t>
                      </a:r>
                      <a:r>
                        <a:rPr lang="en-US" sz="1600" dirty="0">
                          <a:solidFill>
                            <a:schemeClr val="bg1">
                              <a:lumMod val="65000"/>
                            </a:schemeClr>
                          </a:solidFill>
                        </a:rPr>
                        <a:t> </a:t>
                      </a:r>
                      <a:r>
                        <a:rPr lang="en-US" sz="1600" baseline="0" dirty="0">
                          <a:solidFill>
                            <a:schemeClr val="bg1">
                              <a:lumMod val="65000"/>
                            </a:schemeClr>
                          </a:solidFill>
                        </a:rPr>
                        <a:t>de </a:t>
                      </a:r>
                      <a:r>
                        <a:rPr lang="fr-FR" sz="1600" baseline="0" noProof="0" dirty="0">
                          <a:solidFill>
                            <a:schemeClr val="bg1">
                              <a:lumMod val="65000"/>
                            </a:schemeClr>
                          </a:solidFill>
                        </a:rPr>
                        <a:t>réserves</a:t>
                      </a:r>
                      <a:r>
                        <a:rPr lang="en-US" sz="1600" baseline="0" dirty="0">
                          <a:solidFill>
                            <a:schemeClr val="bg1">
                              <a:lumMod val="65000"/>
                            </a:schemeClr>
                          </a:solidFill>
                        </a:rPr>
                        <a:t> </a:t>
                      </a:r>
                      <a:r>
                        <a:rPr lang="en-US" sz="1600" baseline="0" dirty="0" err="1">
                          <a:solidFill>
                            <a:schemeClr val="bg1">
                              <a:lumMod val="65000"/>
                            </a:schemeClr>
                          </a:solidFill>
                        </a:rPr>
                        <a:t>budgétaires</a:t>
                      </a:r>
                      <a:endParaRPr lang="en-US" sz="1600" dirty="0">
                        <a:solidFill>
                          <a:schemeClr val="bg1">
                            <a:lumMod val="65000"/>
                          </a:schemeClr>
                        </a:solidFill>
                      </a:endParaRPr>
                    </a:p>
                    <a:p>
                      <a:pPr marL="285750" indent="-213750">
                        <a:buFont typeface="Arial" charset="0"/>
                        <a:buChar char="•"/>
                      </a:pPr>
                      <a:r>
                        <a:rPr lang="en-US" sz="1600" dirty="0" err="1">
                          <a:solidFill>
                            <a:schemeClr val="bg1">
                              <a:lumMod val="65000"/>
                            </a:schemeClr>
                          </a:solidFill>
                        </a:rPr>
                        <a:t>Capacité</a:t>
                      </a:r>
                      <a:r>
                        <a:rPr lang="en-US" sz="1600" dirty="0">
                          <a:solidFill>
                            <a:schemeClr val="bg1">
                              <a:lumMod val="65000"/>
                            </a:schemeClr>
                          </a:solidFill>
                        </a:rPr>
                        <a:t> à </a:t>
                      </a:r>
                      <a:r>
                        <a:rPr lang="en-US" sz="1600" dirty="0" err="1">
                          <a:solidFill>
                            <a:schemeClr val="bg1">
                              <a:lumMod val="65000"/>
                            </a:schemeClr>
                          </a:solidFill>
                        </a:rPr>
                        <a:t>contracter</a:t>
                      </a:r>
                      <a:r>
                        <a:rPr lang="en-US" sz="1600" baseline="0" dirty="0">
                          <a:solidFill>
                            <a:schemeClr val="bg1">
                              <a:lumMod val="65000"/>
                            </a:schemeClr>
                          </a:solidFill>
                        </a:rPr>
                        <a:t> des </a:t>
                      </a:r>
                      <a:r>
                        <a:rPr lang="en-US" sz="1600" baseline="0" dirty="0" err="1">
                          <a:solidFill>
                            <a:schemeClr val="bg1">
                              <a:lumMod val="65000"/>
                            </a:schemeClr>
                          </a:solidFill>
                        </a:rPr>
                        <a:t>emprunts</a:t>
                      </a:r>
                      <a:endParaRPr lang="en-US" sz="1600" dirty="0">
                        <a:solidFill>
                          <a:schemeClr val="bg1">
                            <a:lumMod val="65000"/>
                          </a:schemeClr>
                        </a:solidFill>
                      </a:endParaRPr>
                    </a:p>
                    <a:p>
                      <a:pPr marL="285750" indent="-213750">
                        <a:buFont typeface="Arial" charset="0"/>
                        <a:buChar char="•"/>
                      </a:pPr>
                      <a:r>
                        <a:rPr lang="fr-FR" sz="1600" noProof="0" dirty="0">
                          <a:solidFill>
                            <a:schemeClr val="bg1">
                              <a:lumMod val="65000"/>
                            </a:schemeClr>
                          </a:solidFill>
                        </a:rPr>
                        <a:t>Propriété</a:t>
                      </a:r>
                      <a:r>
                        <a:rPr lang="en-US" sz="1600" dirty="0">
                          <a:solidFill>
                            <a:schemeClr val="bg1">
                              <a:lumMod val="65000"/>
                            </a:schemeClr>
                          </a:solidFill>
                        </a:rPr>
                        <a:t> des </a:t>
                      </a:r>
                      <a:r>
                        <a:rPr lang="en-US" sz="1600" dirty="0" err="1">
                          <a:solidFill>
                            <a:schemeClr val="bg1">
                              <a:lumMod val="65000"/>
                            </a:schemeClr>
                          </a:solidFill>
                        </a:rPr>
                        <a:t>bâtiments</a:t>
                      </a:r>
                      <a:endParaRPr lang="en-US" sz="1600" dirty="0">
                        <a:solidFill>
                          <a:schemeClr val="bg1">
                            <a:lumMod val="65000"/>
                          </a:schemeClr>
                        </a:solidFill>
                      </a:endParaRPr>
                    </a:p>
                    <a:p>
                      <a:pPr marL="285750" indent="-213750">
                        <a:buFont typeface="Arial" charset="0"/>
                        <a:buChar char="•"/>
                      </a:pPr>
                      <a:r>
                        <a:rPr lang="en-US" sz="1600" dirty="0">
                          <a:solidFill>
                            <a:schemeClr val="bg1">
                              <a:lumMod val="65000"/>
                            </a:schemeClr>
                          </a:solidFill>
                        </a:rPr>
                        <a:t>Droits </a:t>
                      </a:r>
                      <a:r>
                        <a:rPr lang="en-US" sz="1600" dirty="0" err="1">
                          <a:solidFill>
                            <a:schemeClr val="bg1">
                              <a:lumMod val="65000"/>
                            </a:schemeClr>
                          </a:solidFill>
                        </a:rPr>
                        <a:t>d’inscription</a:t>
                      </a:r>
                      <a:r>
                        <a:rPr lang="en-US" sz="1600" baseline="0" dirty="0">
                          <a:solidFill>
                            <a:schemeClr val="bg1">
                              <a:lumMod val="65000"/>
                            </a:schemeClr>
                          </a:solidFill>
                        </a:rPr>
                        <a:t> aux </a:t>
                      </a:r>
                      <a:r>
                        <a:rPr lang="en-US" sz="1600" baseline="0" dirty="0" err="1">
                          <a:solidFill>
                            <a:schemeClr val="bg1">
                              <a:lumMod val="65000"/>
                            </a:schemeClr>
                          </a:solidFill>
                        </a:rPr>
                        <a:t>étudiants</a:t>
                      </a:r>
                      <a:r>
                        <a:rPr lang="en-US" sz="1600" baseline="0" dirty="0">
                          <a:solidFill>
                            <a:schemeClr val="bg1">
                              <a:lumMod val="65000"/>
                            </a:schemeClr>
                          </a:solidFill>
                        </a:rPr>
                        <a:t> </a:t>
                      </a:r>
                      <a:r>
                        <a:rPr lang="en-US" sz="1600" baseline="0" dirty="0" err="1">
                          <a:solidFill>
                            <a:schemeClr val="bg1">
                              <a:lumMod val="65000"/>
                            </a:schemeClr>
                          </a:solidFill>
                        </a:rPr>
                        <a:t>nationaux</a:t>
                      </a:r>
                      <a:r>
                        <a:rPr lang="en-US" sz="1600" baseline="0" dirty="0">
                          <a:solidFill>
                            <a:schemeClr val="bg1">
                              <a:lumMod val="65000"/>
                            </a:schemeClr>
                          </a:solidFill>
                        </a:rPr>
                        <a:t>/UE</a:t>
                      </a:r>
                      <a:endParaRPr lang="en-US" sz="1600" dirty="0">
                        <a:solidFill>
                          <a:schemeClr val="bg1">
                            <a:lumMod val="65000"/>
                          </a:schemeClr>
                        </a:solidFill>
                      </a:endParaRPr>
                    </a:p>
                    <a:p>
                      <a:pPr marL="285750" indent="-213750">
                        <a:buFont typeface="Arial" charset="0"/>
                        <a:buChar char="•"/>
                      </a:pPr>
                      <a:r>
                        <a:rPr lang="en-US" sz="1600" dirty="0">
                          <a:solidFill>
                            <a:schemeClr val="bg1">
                              <a:lumMod val="65000"/>
                            </a:schemeClr>
                          </a:solidFill>
                        </a:rPr>
                        <a:t>Droits </a:t>
                      </a:r>
                      <a:r>
                        <a:rPr lang="en-US" sz="1600" dirty="0" err="1">
                          <a:solidFill>
                            <a:schemeClr val="bg1">
                              <a:lumMod val="65000"/>
                            </a:schemeClr>
                          </a:solidFill>
                        </a:rPr>
                        <a:t>d’inscription</a:t>
                      </a:r>
                      <a:r>
                        <a:rPr lang="en-US" sz="1600" dirty="0">
                          <a:solidFill>
                            <a:schemeClr val="bg1">
                              <a:lumMod val="65000"/>
                            </a:schemeClr>
                          </a:solidFill>
                        </a:rPr>
                        <a:t> aux </a:t>
                      </a:r>
                      <a:r>
                        <a:rPr lang="en-US" sz="1600" dirty="0" err="1">
                          <a:solidFill>
                            <a:schemeClr val="bg1">
                              <a:lumMod val="65000"/>
                            </a:schemeClr>
                          </a:solidFill>
                        </a:rPr>
                        <a:t>étudiants</a:t>
                      </a:r>
                      <a:r>
                        <a:rPr lang="en-US" sz="1600" dirty="0">
                          <a:solidFill>
                            <a:schemeClr val="bg1">
                              <a:lumMod val="65000"/>
                            </a:schemeClr>
                          </a:solidFill>
                        </a:rPr>
                        <a:t> hors UE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tcPr>
                </a:tc>
                <a:tc>
                  <a:txBody>
                    <a:bodyPr/>
                    <a:lstStyle/>
                    <a:p>
                      <a:endParaRPr lang="en-US" sz="16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tcPr>
                </a:tc>
                <a:tc>
                  <a:txBody>
                    <a:bodyPr/>
                    <a:lstStyle/>
                    <a:p>
                      <a:pPr marL="285750" indent="-213750">
                        <a:buFont typeface="Arial" charset="0"/>
                        <a:buChar char="•"/>
                      </a:pPr>
                      <a:r>
                        <a:rPr lang="en-US" sz="1600" baseline="0" dirty="0" err="1">
                          <a:solidFill>
                            <a:schemeClr val="bg1">
                              <a:lumMod val="65000"/>
                            </a:schemeClr>
                          </a:solidFill>
                        </a:rPr>
                        <a:t>Procédures</a:t>
                      </a:r>
                      <a:r>
                        <a:rPr lang="en-US" sz="1600" baseline="0" dirty="0">
                          <a:solidFill>
                            <a:schemeClr val="bg1">
                              <a:lumMod val="65000"/>
                            </a:schemeClr>
                          </a:solidFill>
                        </a:rPr>
                        <a:t> de </a:t>
                      </a:r>
                      <a:r>
                        <a:rPr lang="en-US" sz="1600" baseline="0" dirty="0" err="1">
                          <a:solidFill>
                            <a:schemeClr val="bg1">
                              <a:lumMod val="65000"/>
                            </a:schemeClr>
                          </a:solidFill>
                        </a:rPr>
                        <a:t>recrutement</a:t>
                      </a:r>
                      <a:r>
                        <a:rPr lang="en-US" sz="1600" baseline="0" dirty="0">
                          <a:solidFill>
                            <a:schemeClr val="bg1">
                              <a:lumMod val="65000"/>
                            </a:schemeClr>
                          </a:solidFill>
                        </a:rPr>
                        <a:t> (personnel </a:t>
                      </a:r>
                      <a:r>
                        <a:rPr lang="en-US" sz="1600" baseline="0" dirty="0" err="1">
                          <a:solidFill>
                            <a:schemeClr val="bg1">
                              <a:lumMod val="65000"/>
                            </a:schemeClr>
                          </a:solidFill>
                        </a:rPr>
                        <a:t>académique</a:t>
                      </a:r>
                      <a:r>
                        <a:rPr lang="en-US" sz="1600" baseline="0" dirty="0">
                          <a:solidFill>
                            <a:schemeClr val="bg1">
                              <a:lumMod val="65000"/>
                            </a:schemeClr>
                          </a:solidFill>
                        </a:rPr>
                        <a:t>/</a:t>
                      </a:r>
                      <a:r>
                        <a:rPr lang="en-US" sz="1600" baseline="0" dirty="0" err="1">
                          <a:solidFill>
                            <a:schemeClr val="bg1">
                              <a:lumMod val="65000"/>
                            </a:schemeClr>
                          </a:solidFill>
                        </a:rPr>
                        <a:t>administratif</a:t>
                      </a:r>
                      <a:r>
                        <a:rPr lang="en-US" sz="1600" baseline="0" dirty="0">
                          <a:solidFill>
                            <a:schemeClr val="bg1">
                              <a:lumMod val="65000"/>
                            </a:schemeClr>
                          </a:solidFill>
                        </a:rPr>
                        <a:t> de haut rang)</a:t>
                      </a:r>
                    </a:p>
                    <a:p>
                      <a:pPr marL="285750" indent="-213750">
                        <a:buFont typeface="Arial" charset="0"/>
                        <a:buChar char="•"/>
                      </a:pPr>
                      <a:r>
                        <a:rPr lang="en-US" sz="1600" dirty="0" err="1">
                          <a:solidFill>
                            <a:schemeClr val="bg1">
                              <a:lumMod val="65000"/>
                            </a:schemeClr>
                          </a:solidFill>
                        </a:rPr>
                        <a:t>Rémunérations</a:t>
                      </a:r>
                      <a:endParaRPr lang="en-US" sz="1600" baseline="0" dirty="0">
                        <a:solidFill>
                          <a:schemeClr val="bg1">
                            <a:lumMod val="65000"/>
                          </a:schemeClr>
                        </a:solidFill>
                      </a:endParaRPr>
                    </a:p>
                    <a:p>
                      <a:pPr marL="285750" indent="-213750">
                        <a:buFont typeface="Arial" charset="0"/>
                        <a:buChar char="•"/>
                      </a:pPr>
                      <a:r>
                        <a:rPr lang="en-US" sz="1600" dirty="0" err="1">
                          <a:solidFill>
                            <a:schemeClr val="bg1">
                              <a:lumMod val="65000"/>
                            </a:schemeClr>
                          </a:solidFill>
                        </a:rPr>
                        <a:t>Licenciements</a:t>
                      </a:r>
                      <a:endParaRPr lang="en-US" sz="1600" dirty="0">
                        <a:solidFill>
                          <a:schemeClr val="bg1">
                            <a:lumMod val="65000"/>
                          </a:schemeClr>
                        </a:solidFill>
                      </a:endParaRPr>
                    </a:p>
                    <a:p>
                      <a:pPr marL="285750" indent="-213750">
                        <a:buFont typeface="Arial" charset="0"/>
                        <a:buChar char="•"/>
                      </a:pPr>
                      <a:r>
                        <a:rPr lang="en-US" sz="1600" dirty="0" err="1">
                          <a:solidFill>
                            <a:schemeClr val="bg1">
                              <a:lumMod val="65000"/>
                            </a:schemeClr>
                          </a:solidFill>
                        </a:rPr>
                        <a:t>Avancements</a:t>
                      </a:r>
                      <a:endParaRPr lang="en-US" sz="1600" dirty="0">
                        <a:solidFill>
                          <a:schemeClr val="bg1">
                            <a:lumMod val="65000"/>
                          </a:schemeClr>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tcPr>
                </a:tc>
                <a:tc>
                  <a:txBody>
                    <a:bodyPr/>
                    <a:lstStyle/>
                    <a:p>
                      <a:endParaRPr lang="en-US" sz="1600" dirty="0"/>
                    </a:p>
                  </a:txBody>
                  <a:tcPr>
                    <a:lnL w="12700" cap="flat" cmpd="sng" algn="ctr">
                      <a:solidFill>
                        <a:schemeClr val="bg1">
                          <a:lumMod val="65000"/>
                        </a:schemeClr>
                      </a:solidFill>
                      <a:prstDash val="solid"/>
                      <a:round/>
                      <a:headEnd type="none" w="med" len="med"/>
                      <a:tailEnd type="none" w="med" len="med"/>
                    </a:lnL>
                    <a:lnR w="12700" cap="flat" cmpd="sng" algn="ctr">
                      <a:solidFill>
                        <a:srgbClr val="005193"/>
                      </a:solidFill>
                      <a:prstDash val="solid"/>
                      <a:round/>
                      <a:headEnd type="none" w="med" len="med"/>
                      <a:tailEnd type="none" w="med" len="med"/>
                    </a:lnR>
                  </a:tcPr>
                </a:tc>
                <a:tc>
                  <a:txBody>
                    <a:bodyPr/>
                    <a:lstStyle/>
                    <a:p>
                      <a:pPr marL="285750" indent="-213750" algn="l" defTabSz="914400" rtl="0" eaLnBrk="1" latinLnBrk="0" hangingPunct="1">
                        <a:buFont typeface="Arial" charset="0"/>
                        <a:buChar char="•"/>
                      </a:pPr>
                      <a:r>
                        <a:rPr lang="en-US" sz="1600" kern="1200" dirty="0" err="1">
                          <a:solidFill>
                            <a:srgbClr val="005193"/>
                          </a:solidFill>
                          <a:latin typeface="+mn-lt"/>
                          <a:ea typeface="+mn-ea"/>
                          <a:cs typeface="+mn-cs"/>
                        </a:rPr>
                        <a:t>Nombre</a:t>
                      </a:r>
                      <a:r>
                        <a:rPr lang="en-US" sz="1600" kern="1200" dirty="0">
                          <a:solidFill>
                            <a:srgbClr val="005193"/>
                          </a:solidFill>
                          <a:latin typeface="+mn-lt"/>
                          <a:ea typeface="+mn-ea"/>
                          <a:cs typeface="+mn-cs"/>
                        </a:rPr>
                        <a:t> </a:t>
                      </a:r>
                      <a:r>
                        <a:rPr lang="en-US" sz="1600" kern="1200" dirty="0" err="1">
                          <a:solidFill>
                            <a:srgbClr val="005193"/>
                          </a:solidFill>
                          <a:latin typeface="+mn-lt"/>
                          <a:ea typeface="+mn-ea"/>
                          <a:cs typeface="+mn-cs"/>
                        </a:rPr>
                        <a:t>d’étudiants</a:t>
                      </a:r>
                      <a:endParaRPr lang="en-US" sz="1600" kern="1200" dirty="0">
                        <a:solidFill>
                          <a:srgbClr val="005193"/>
                        </a:solidFill>
                        <a:latin typeface="+mn-lt"/>
                        <a:ea typeface="+mn-ea"/>
                        <a:cs typeface="+mn-cs"/>
                      </a:endParaRPr>
                    </a:p>
                    <a:p>
                      <a:pPr marL="285750" indent="-213750" algn="l" defTabSz="914400" rtl="0" eaLnBrk="1" latinLnBrk="0" hangingPunct="1">
                        <a:buFont typeface="Arial" charset="0"/>
                        <a:buChar char="•"/>
                      </a:pPr>
                      <a:r>
                        <a:rPr lang="en-US" sz="1600" kern="1200" dirty="0" err="1">
                          <a:solidFill>
                            <a:srgbClr val="005193"/>
                          </a:solidFill>
                          <a:latin typeface="+mn-lt"/>
                          <a:ea typeface="+mn-ea"/>
                          <a:cs typeface="+mn-cs"/>
                        </a:rPr>
                        <a:t>Modalités</a:t>
                      </a:r>
                      <a:r>
                        <a:rPr lang="en-US" sz="1600" kern="1200" dirty="0">
                          <a:solidFill>
                            <a:srgbClr val="005193"/>
                          </a:solidFill>
                          <a:latin typeface="+mn-lt"/>
                          <a:ea typeface="+mn-ea"/>
                          <a:cs typeface="+mn-cs"/>
                        </a:rPr>
                        <a:t> </a:t>
                      </a:r>
                      <a:r>
                        <a:rPr lang="en-US" sz="1600" kern="1200" dirty="0" err="1">
                          <a:solidFill>
                            <a:srgbClr val="005193"/>
                          </a:solidFill>
                          <a:latin typeface="+mn-lt"/>
                          <a:ea typeface="+mn-ea"/>
                          <a:cs typeface="+mn-cs"/>
                        </a:rPr>
                        <a:t>d’admission</a:t>
                      </a:r>
                      <a:endParaRPr lang="en-US" sz="1600" kern="1200" dirty="0">
                        <a:solidFill>
                          <a:srgbClr val="005193"/>
                        </a:solidFill>
                        <a:latin typeface="+mn-lt"/>
                        <a:ea typeface="+mn-ea"/>
                        <a:cs typeface="+mn-cs"/>
                      </a:endParaRPr>
                    </a:p>
                    <a:p>
                      <a:pPr marL="285750" indent="-213750" algn="l" defTabSz="914400" rtl="0" eaLnBrk="1" latinLnBrk="0" hangingPunct="1">
                        <a:buFont typeface="Arial" charset="0"/>
                        <a:buChar char="•"/>
                      </a:pPr>
                      <a:r>
                        <a:rPr lang="en-US" sz="1600" kern="1200" dirty="0" err="1">
                          <a:solidFill>
                            <a:srgbClr val="005193"/>
                          </a:solidFill>
                          <a:latin typeface="+mn-lt"/>
                          <a:ea typeface="+mn-ea"/>
                          <a:cs typeface="+mn-cs"/>
                        </a:rPr>
                        <a:t>Ouverture</a:t>
                      </a:r>
                      <a:r>
                        <a:rPr lang="en-US" sz="1600" kern="1200" dirty="0">
                          <a:solidFill>
                            <a:srgbClr val="005193"/>
                          </a:solidFill>
                          <a:latin typeface="+mn-lt"/>
                          <a:ea typeface="+mn-ea"/>
                          <a:cs typeface="+mn-cs"/>
                        </a:rPr>
                        <a:t> et </a:t>
                      </a:r>
                      <a:r>
                        <a:rPr lang="en-US" sz="1600" kern="1200" dirty="0" err="1">
                          <a:solidFill>
                            <a:srgbClr val="005193"/>
                          </a:solidFill>
                          <a:latin typeface="+mn-lt"/>
                          <a:ea typeface="+mn-ea"/>
                          <a:cs typeface="+mn-cs"/>
                        </a:rPr>
                        <a:t>fermeture</a:t>
                      </a:r>
                      <a:r>
                        <a:rPr lang="en-US" sz="1600" kern="1200" dirty="0">
                          <a:solidFill>
                            <a:srgbClr val="005193"/>
                          </a:solidFill>
                          <a:latin typeface="+mn-lt"/>
                          <a:ea typeface="+mn-ea"/>
                          <a:cs typeface="+mn-cs"/>
                        </a:rPr>
                        <a:t> des cycles </a:t>
                      </a:r>
                      <a:r>
                        <a:rPr lang="en-US" sz="1600" kern="1200" dirty="0" err="1">
                          <a:solidFill>
                            <a:srgbClr val="005193"/>
                          </a:solidFill>
                          <a:latin typeface="+mn-lt"/>
                          <a:ea typeface="+mn-ea"/>
                          <a:cs typeface="+mn-cs"/>
                        </a:rPr>
                        <a:t>d’étude</a:t>
                      </a:r>
                      <a:endParaRPr lang="en-US" sz="1600" kern="1200" dirty="0">
                        <a:solidFill>
                          <a:srgbClr val="005193"/>
                        </a:solidFill>
                        <a:latin typeface="+mn-lt"/>
                        <a:ea typeface="+mn-ea"/>
                        <a:cs typeface="+mn-cs"/>
                      </a:endParaRPr>
                    </a:p>
                    <a:p>
                      <a:pPr marL="285750" indent="-213750" algn="l" defTabSz="914400" rtl="0" eaLnBrk="1" latinLnBrk="0" hangingPunct="1">
                        <a:buFont typeface="Arial" charset="0"/>
                        <a:buChar char="•"/>
                      </a:pPr>
                      <a:r>
                        <a:rPr lang="en-US" sz="1600" kern="1200" dirty="0">
                          <a:solidFill>
                            <a:srgbClr val="005193"/>
                          </a:solidFill>
                          <a:latin typeface="+mn-lt"/>
                          <a:ea typeface="+mn-ea"/>
                          <a:cs typeface="+mn-cs"/>
                        </a:rPr>
                        <a:t>Langue </a:t>
                      </a:r>
                      <a:r>
                        <a:rPr lang="en-US" sz="1600" kern="1200" dirty="0" err="1">
                          <a:solidFill>
                            <a:srgbClr val="005193"/>
                          </a:solidFill>
                          <a:latin typeface="+mn-lt"/>
                          <a:ea typeface="+mn-ea"/>
                          <a:cs typeface="+mn-cs"/>
                        </a:rPr>
                        <a:t>d’enseignement</a:t>
                      </a:r>
                      <a:endParaRPr lang="en-US" sz="1600" kern="1200" dirty="0">
                        <a:solidFill>
                          <a:srgbClr val="005193"/>
                        </a:solidFill>
                        <a:latin typeface="+mn-lt"/>
                        <a:ea typeface="+mn-ea"/>
                        <a:cs typeface="+mn-cs"/>
                      </a:endParaRPr>
                    </a:p>
                    <a:p>
                      <a:pPr marL="285750" indent="-213750" algn="l" defTabSz="914400" rtl="0" eaLnBrk="1" latinLnBrk="0" hangingPunct="1">
                        <a:buFont typeface="Arial" charset="0"/>
                        <a:buChar char="•"/>
                      </a:pPr>
                      <a:r>
                        <a:rPr lang="en-US" sz="1600" kern="1200" dirty="0" err="1">
                          <a:solidFill>
                            <a:srgbClr val="005193"/>
                          </a:solidFill>
                          <a:latin typeface="+mn-lt"/>
                          <a:ea typeface="+mn-ea"/>
                          <a:cs typeface="+mn-cs"/>
                        </a:rPr>
                        <a:t>Mécanismes</a:t>
                      </a:r>
                      <a:r>
                        <a:rPr lang="en-US" sz="1600" kern="1200" dirty="0">
                          <a:solidFill>
                            <a:srgbClr val="005193"/>
                          </a:solidFill>
                          <a:latin typeface="+mn-lt"/>
                          <a:ea typeface="+mn-ea"/>
                          <a:cs typeface="+mn-cs"/>
                        </a:rPr>
                        <a:t> et </a:t>
                      </a:r>
                      <a:r>
                        <a:rPr lang="en-US" sz="1600" kern="1200" dirty="0" err="1">
                          <a:solidFill>
                            <a:srgbClr val="005193"/>
                          </a:solidFill>
                          <a:latin typeface="+mn-lt"/>
                          <a:ea typeface="+mn-ea"/>
                          <a:cs typeface="+mn-cs"/>
                        </a:rPr>
                        <a:t>prestataires</a:t>
                      </a:r>
                      <a:r>
                        <a:rPr lang="en-US" sz="1600" kern="1200" dirty="0">
                          <a:solidFill>
                            <a:srgbClr val="005193"/>
                          </a:solidFill>
                          <a:latin typeface="+mn-lt"/>
                          <a:ea typeface="+mn-ea"/>
                          <a:cs typeface="+mn-cs"/>
                        </a:rPr>
                        <a:t> </a:t>
                      </a:r>
                      <a:r>
                        <a:rPr lang="en-US" sz="1600" kern="1200" dirty="0" err="1">
                          <a:solidFill>
                            <a:srgbClr val="005193"/>
                          </a:solidFill>
                          <a:latin typeface="+mn-lt"/>
                          <a:ea typeface="+mn-ea"/>
                          <a:cs typeface="+mn-cs"/>
                        </a:rPr>
                        <a:t>d’assurance</a:t>
                      </a:r>
                      <a:r>
                        <a:rPr lang="en-US" sz="1600" kern="1200" dirty="0">
                          <a:solidFill>
                            <a:srgbClr val="005193"/>
                          </a:solidFill>
                          <a:latin typeface="+mn-lt"/>
                          <a:ea typeface="+mn-ea"/>
                          <a:cs typeface="+mn-cs"/>
                        </a:rPr>
                        <a:t> </a:t>
                      </a:r>
                      <a:r>
                        <a:rPr lang="en-US" sz="1600" kern="1200" dirty="0" err="1">
                          <a:solidFill>
                            <a:srgbClr val="005193"/>
                          </a:solidFill>
                          <a:latin typeface="+mn-lt"/>
                          <a:ea typeface="+mn-ea"/>
                          <a:cs typeface="+mn-cs"/>
                        </a:rPr>
                        <a:t>qualité</a:t>
                      </a:r>
                      <a:endParaRPr lang="en-US" sz="1600" kern="1200" dirty="0">
                        <a:solidFill>
                          <a:srgbClr val="005193"/>
                        </a:solidFill>
                        <a:latin typeface="+mn-lt"/>
                        <a:ea typeface="+mn-ea"/>
                        <a:cs typeface="+mn-cs"/>
                      </a:endParaRPr>
                    </a:p>
                    <a:p>
                      <a:pPr marL="285750" indent="-213750" algn="l" defTabSz="914400" rtl="0" eaLnBrk="1" latinLnBrk="0" hangingPunct="1">
                        <a:buFont typeface="Arial" charset="0"/>
                        <a:buChar char="•"/>
                      </a:pPr>
                      <a:r>
                        <a:rPr lang="en-US" sz="1600" kern="1200" dirty="0" err="1">
                          <a:solidFill>
                            <a:srgbClr val="005193"/>
                          </a:solidFill>
                          <a:latin typeface="+mn-lt"/>
                          <a:ea typeface="+mn-ea"/>
                          <a:cs typeface="+mn-cs"/>
                        </a:rPr>
                        <a:t>Contenu</a:t>
                      </a:r>
                      <a:r>
                        <a:rPr lang="en-US" sz="1600" kern="1200" dirty="0">
                          <a:solidFill>
                            <a:srgbClr val="005193"/>
                          </a:solidFill>
                          <a:latin typeface="+mn-lt"/>
                          <a:ea typeface="+mn-ea"/>
                          <a:cs typeface="+mn-cs"/>
                        </a:rPr>
                        <a:t> des cycles </a:t>
                      </a:r>
                      <a:r>
                        <a:rPr lang="en-US" sz="1600" kern="1200" dirty="0" err="1">
                          <a:solidFill>
                            <a:srgbClr val="005193"/>
                          </a:solidFill>
                          <a:latin typeface="+mn-lt"/>
                          <a:ea typeface="+mn-ea"/>
                          <a:cs typeface="+mn-cs"/>
                        </a:rPr>
                        <a:t>d’étude</a:t>
                      </a:r>
                      <a:endParaRPr lang="en-US" sz="1600" kern="1200" dirty="0">
                        <a:solidFill>
                          <a:srgbClr val="005193"/>
                        </a:solidFill>
                        <a:latin typeface="+mn-lt"/>
                        <a:ea typeface="+mn-ea"/>
                        <a:cs typeface="+mn-cs"/>
                      </a:endParaRPr>
                    </a:p>
                    <a:p>
                      <a:pPr marL="285750" indent="-213750">
                        <a:buFont typeface="Arial" charset="0"/>
                        <a:buChar char="•"/>
                      </a:pPr>
                      <a:endParaRPr lang="en-US" sz="1600" dirty="0">
                        <a:solidFill>
                          <a:srgbClr val="005193"/>
                        </a:solidFill>
                      </a:endParaRPr>
                    </a:p>
                    <a:p>
                      <a:endParaRPr lang="en-US" sz="1600" dirty="0"/>
                    </a:p>
                  </a:txBody>
                  <a:tcPr>
                    <a:lnL w="12700" cap="flat" cmpd="sng" algn="ctr">
                      <a:solidFill>
                        <a:srgbClr val="005193"/>
                      </a:solidFill>
                      <a:prstDash val="solid"/>
                      <a:round/>
                      <a:headEnd type="none" w="med" len="med"/>
                      <a:tailEnd type="none" w="med" len="med"/>
                    </a:lnL>
                    <a:lnR w="12700" cap="flat" cmpd="sng" algn="ctr">
                      <a:solidFill>
                        <a:srgbClr val="005193"/>
                      </a:solidFill>
                      <a:prstDash val="solid"/>
                      <a:round/>
                      <a:headEnd type="none" w="med" len="med"/>
                      <a:tailEnd type="none" w="med" len="med"/>
                    </a:lnR>
                    <a:lnB w="12700" cap="flat" cmpd="sng" algn="ctr">
                      <a:solidFill>
                        <a:srgbClr val="005193"/>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Text Placeholder 2">
            <a:extLst>
              <a:ext uri="{FF2B5EF4-FFF2-40B4-BE49-F238E27FC236}">
                <a16:creationId xmlns:a16="http://schemas.microsoft.com/office/drawing/2014/main" id="{9E223FEE-A633-458A-ADFD-A9BEAD08D13A}"/>
              </a:ext>
            </a:extLst>
          </p:cNvPr>
          <p:cNvSpPr>
            <a:spLocks noGrp="1"/>
          </p:cNvSpPr>
          <p:nvPr>
            <p:ph type="body" idx="1"/>
          </p:nvPr>
        </p:nvSpPr>
        <p:spPr/>
        <p:txBody>
          <a:bodyPr/>
          <a:lstStyle/>
          <a:p>
            <a:endParaRPr lang="en-BE"/>
          </a:p>
        </p:txBody>
      </p:sp>
    </p:spTree>
    <p:extLst>
      <p:ext uri="{BB962C8B-B14F-4D97-AF65-F5344CB8AC3E}">
        <p14:creationId xmlns:p14="http://schemas.microsoft.com/office/powerpoint/2010/main" val="605817217"/>
      </p:ext>
    </p:extLst>
  </p:cSld>
  <p:clrMapOvr>
    <a:masterClrMapping/>
  </p:clrMapOvr>
  <mc:AlternateContent xmlns:mc="http://schemas.openxmlformats.org/markup-compatibility/2006" xmlns:p14="http://schemas.microsoft.com/office/powerpoint/2010/main">
    <mc:Choice Requires="p14">
      <p:transition spd="slow" p14:dur="2000" advTm="1310"/>
    </mc:Choice>
    <mc:Fallback xmlns="">
      <p:transition spd="slow" advTm="131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8"/>
          </p:nvPr>
        </p:nvSpPr>
        <p:spPr/>
        <p:txBody>
          <a:bodyPr>
            <a:normAutofit/>
          </a:bodyPr>
          <a:lstStyle/>
          <a:p>
            <a:pPr>
              <a:lnSpc>
                <a:spcPct val="110000"/>
              </a:lnSpc>
            </a:pPr>
            <a:r>
              <a:rPr lang="fr-FR" noProof="1"/>
              <a:t>Autonomie académique – les tendances</a:t>
            </a:r>
          </a:p>
          <a:p>
            <a:pPr>
              <a:lnSpc>
                <a:spcPct val="110000"/>
              </a:lnSpc>
              <a:buFont typeface="Wingdings" charset="2"/>
              <a:buChar char="§"/>
            </a:pPr>
            <a:endParaRPr lang="fr-FR" noProof="1"/>
          </a:p>
        </p:txBody>
      </p:sp>
      <p:sp>
        <p:nvSpPr>
          <p:cNvPr id="5" name="Content Placeholder 4">
            <a:extLst>
              <a:ext uri="{FF2B5EF4-FFF2-40B4-BE49-F238E27FC236}">
                <a16:creationId xmlns:a16="http://schemas.microsoft.com/office/drawing/2014/main" id="{0ED0C741-D2A0-482C-B112-EFA860300273}"/>
              </a:ext>
            </a:extLst>
          </p:cNvPr>
          <p:cNvSpPr>
            <a:spLocks noGrp="1"/>
          </p:cNvSpPr>
          <p:nvPr>
            <p:ph sz="quarter" idx="19"/>
          </p:nvPr>
        </p:nvSpPr>
        <p:spPr/>
        <p:txBody>
          <a:bodyPr/>
          <a:lstStyle/>
          <a:p>
            <a:pPr marL="342900" indent="-342900">
              <a:lnSpc>
                <a:spcPct val="110000"/>
              </a:lnSpc>
              <a:buFont typeface="Arial" panose="020B0604020202020204" pitchFamily="34" charset="0"/>
              <a:buChar char="•"/>
            </a:pPr>
            <a:r>
              <a:rPr lang="fr-FR" b="0" noProof="1"/>
              <a:t>Différent modèles d’admission; système de non-sélection sous pression dans plusieurs pays</a:t>
            </a:r>
          </a:p>
          <a:p>
            <a:pPr marL="342900" indent="-342900">
              <a:lnSpc>
                <a:spcPct val="110000"/>
              </a:lnSpc>
              <a:buFont typeface="Arial" panose="020B0604020202020204" pitchFamily="34" charset="0"/>
              <a:buChar char="•"/>
            </a:pPr>
            <a:r>
              <a:rPr lang="fr-FR" b="0" noProof="1"/>
              <a:t>Modèles d’accréditation en transition </a:t>
            </a:r>
          </a:p>
          <a:p>
            <a:pPr marL="342900" indent="-342900">
              <a:lnSpc>
                <a:spcPct val="110000"/>
              </a:lnSpc>
              <a:buFont typeface="Arial" panose="020B0604020202020204" pitchFamily="34" charset="0"/>
              <a:buChar char="•"/>
            </a:pPr>
            <a:r>
              <a:rPr lang="fr-FR" b="0" noProof="1"/>
              <a:t>Evolutions positives plus fréquente dans cette dimension que dans les 3 autres </a:t>
            </a:r>
          </a:p>
          <a:p>
            <a:pPr marL="342900" indent="-342900">
              <a:lnSpc>
                <a:spcPct val="110000"/>
              </a:lnSpc>
              <a:buFont typeface="Arial" panose="020B0604020202020204" pitchFamily="34" charset="0"/>
              <a:buChar char="•"/>
            </a:pPr>
            <a:r>
              <a:rPr lang="fr-FR" b="0" noProof="1">
                <a:solidFill>
                  <a:srgbClr val="990066"/>
                </a:solidFill>
              </a:rPr>
              <a:t>Peu de latitude pour les EES dans le choix des processus et prestataires d’assurance qualité</a:t>
            </a:r>
            <a:endParaRPr lang="fr-FR" b="0" noProof="1"/>
          </a:p>
          <a:p>
            <a:endParaRPr lang="en-BE" dirty="0"/>
          </a:p>
        </p:txBody>
      </p:sp>
      <p:sp>
        <p:nvSpPr>
          <p:cNvPr id="6" name="Text Placeholder 5">
            <a:extLst>
              <a:ext uri="{FF2B5EF4-FFF2-40B4-BE49-F238E27FC236}">
                <a16:creationId xmlns:a16="http://schemas.microsoft.com/office/drawing/2014/main" id="{232AFD81-06E3-400E-8637-2E2C06E0EF60}"/>
              </a:ext>
            </a:extLst>
          </p:cNvPr>
          <p:cNvSpPr>
            <a:spLocks noGrp="1"/>
          </p:cNvSpPr>
          <p:nvPr>
            <p:ph type="body" sz="quarter" idx="23"/>
          </p:nvPr>
        </p:nvSpPr>
        <p:spPr/>
        <p:txBody>
          <a:bodyPr/>
          <a:lstStyle/>
          <a:p>
            <a:endParaRPr lang="en-BE"/>
          </a:p>
        </p:txBody>
      </p:sp>
      <p:sp>
        <p:nvSpPr>
          <p:cNvPr id="2" name="Subtitle 1"/>
          <p:cNvSpPr>
            <a:spLocks noGrp="1"/>
          </p:cNvSpPr>
          <p:nvPr>
            <p:ph type="body" idx="1"/>
          </p:nvPr>
        </p:nvSpPr>
        <p:spPr/>
        <p:txBody>
          <a:bodyPr/>
          <a:lstStyle/>
          <a:p>
            <a:endParaRPr lang="fr-FR" noProof="1"/>
          </a:p>
        </p:txBody>
      </p:sp>
    </p:spTree>
    <p:extLst>
      <p:ext uri="{BB962C8B-B14F-4D97-AF65-F5344CB8AC3E}">
        <p14:creationId xmlns:p14="http://schemas.microsoft.com/office/powerpoint/2010/main" val="100702108"/>
      </p:ext>
    </p:extLst>
  </p:cSld>
  <p:clrMapOvr>
    <a:masterClrMapping/>
  </p:clrMapOvr>
  <mc:AlternateContent xmlns:mc="http://schemas.openxmlformats.org/markup-compatibility/2006" xmlns:p14="http://schemas.microsoft.com/office/powerpoint/2010/main">
    <mc:Choice Requires="p14">
      <p:transition spd="slow" p14:dur="2000" advTm="16937"/>
    </mc:Choice>
    <mc:Fallback xmlns="">
      <p:transition spd="slow" advTm="16937"/>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567131" y="1972706"/>
          <a:ext cx="3780000" cy="4572000"/>
        </p:xfrm>
        <a:graphic>
          <a:graphicData uri="http://schemas.openxmlformats.org/drawingml/2006/table">
            <a:tbl>
              <a:tblPr firstRow="1" bandRow="1">
                <a:tableStyleId>{2D5ABB26-0587-4C30-8999-92F81FD0307C}</a:tableStyleId>
              </a:tblPr>
              <a:tblGrid>
                <a:gridCol w="492403">
                  <a:extLst>
                    <a:ext uri="{9D8B030D-6E8A-4147-A177-3AD203B41FA5}">
                      <a16:colId xmlns:a16="http://schemas.microsoft.com/office/drawing/2014/main" val="20000"/>
                    </a:ext>
                  </a:extLst>
                </a:gridCol>
                <a:gridCol w="2157928">
                  <a:extLst>
                    <a:ext uri="{9D8B030D-6E8A-4147-A177-3AD203B41FA5}">
                      <a16:colId xmlns:a16="http://schemas.microsoft.com/office/drawing/2014/main" val="20001"/>
                    </a:ext>
                  </a:extLst>
                </a:gridCol>
                <a:gridCol w="1129669">
                  <a:extLst>
                    <a:ext uri="{9D8B030D-6E8A-4147-A177-3AD203B41FA5}">
                      <a16:colId xmlns:a16="http://schemas.microsoft.com/office/drawing/2014/main" val="20002"/>
                    </a:ext>
                  </a:extLst>
                </a:gridCol>
              </a:tblGrid>
              <a:tr h="236297">
                <a:tc>
                  <a:txBody>
                    <a:bodyPr/>
                    <a:lstStyle/>
                    <a:p>
                      <a:pPr algn="ctr"/>
                      <a:r>
                        <a:rPr lang="en-US" sz="1200" dirty="0">
                          <a:solidFill>
                            <a:schemeClr val="bg1"/>
                          </a:solidFill>
                          <a:latin typeface="+mn-lt"/>
                        </a:rPr>
                        <a:t>Rang</a:t>
                      </a:r>
                    </a:p>
                  </a:txBody>
                  <a:tcPr>
                    <a:solidFill>
                      <a:srgbClr val="004D88"/>
                    </a:solidFill>
                  </a:tcPr>
                </a:tc>
                <a:tc>
                  <a:txBody>
                    <a:bodyPr/>
                    <a:lstStyle/>
                    <a:p>
                      <a:pPr algn="ctr"/>
                      <a:r>
                        <a:rPr lang="en-US" sz="1200" dirty="0" err="1">
                          <a:solidFill>
                            <a:schemeClr val="bg1"/>
                          </a:solidFill>
                          <a:latin typeface="+mn-lt"/>
                        </a:rPr>
                        <a:t>Système</a:t>
                      </a:r>
                      <a:endParaRPr lang="en-US" sz="1200" dirty="0">
                        <a:solidFill>
                          <a:schemeClr val="bg1"/>
                        </a:solidFill>
                        <a:latin typeface="+mn-lt"/>
                      </a:endParaRPr>
                    </a:p>
                  </a:txBody>
                  <a:tcPr>
                    <a:solidFill>
                      <a:srgbClr val="004D88"/>
                    </a:solidFill>
                  </a:tcPr>
                </a:tc>
                <a:tc>
                  <a:txBody>
                    <a:bodyPr/>
                    <a:lstStyle/>
                    <a:p>
                      <a:pPr algn="ctr"/>
                      <a:r>
                        <a:rPr lang="en-US" sz="1200" dirty="0">
                          <a:solidFill>
                            <a:schemeClr val="bg1"/>
                          </a:solidFill>
                          <a:latin typeface="+mn-lt"/>
                        </a:rPr>
                        <a:t>Score</a:t>
                      </a:r>
                    </a:p>
                  </a:txBody>
                  <a:tcPr>
                    <a:solidFill>
                      <a:srgbClr val="004D88"/>
                    </a:solidFill>
                  </a:tcPr>
                </a:tc>
                <a:extLst>
                  <a:ext uri="{0D108BD9-81ED-4DB2-BD59-A6C34878D82A}">
                    <a16:rowId xmlns:a16="http://schemas.microsoft.com/office/drawing/2014/main" val="10000"/>
                  </a:ext>
                </a:extLst>
              </a:tr>
              <a:tr h="0">
                <a:tc>
                  <a:txBody>
                    <a:bodyPr/>
                    <a:lstStyle/>
                    <a:p>
                      <a:pPr algn="ctr"/>
                      <a:r>
                        <a:rPr lang="en-US" sz="1200" b="0" dirty="0">
                          <a:solidFill>
                            <a:srgbClr val="F05B01"/>
                          </a:solidFill>
                          <a:latin typeface="Calibri" charset="0"/>
                          <a:ea typeface="Calibri" charset="0"/>
                          <a:cs typeface="Calibri" charset="0"/>
                        </a:rPr>
                        <a:t>1</a:t>
                      </a:r>
                    </a:p>
                  </a:txBody>
                  <a:tcPr anchor="ctr">
                    <a:lnR w="12700" cap="flat" cmpd="sng" algn="ctr">
                      <a:solidFill>
                        <a:srgbClr val="F05B01"/>
                      </a:solidFill>
                      <a:prstDash val="solid"/>
                      <a:round/>
                      <a:headEnd type="none" w="med" len="med"/>
                      <a:tailEnd type="none" w="med" len="med"/>
                    </a:lnR>
                    <a:lnB w="12700" cap="flat" cmpd="sng" algn="ctr">
                      <a:solidFill>
                        <a:srgbClr val="F05B01"/>
                      </a:solidFill>
                      <a:prstDash val="solid"/>
                      <a:round/>
                      <a:headEnd type="none" w="med" len="med"/>
                      <a:tailEnd type="none" w="med" len="med"/>
                    </a:lnB>
                    <a:solidFill>
                      <a:schemeClr val="bg1"/>
                    </a:solidFill>
                  </a:tcPr>
                </a:tc>
                <a:tc>
                  <a:txBody>
                    <a:bodyPr/>
                    <a:lstStyle/>
                    <a:p>
                      <a:pPr algn="l" fontAlgn="b"/>
                      <a:r>
                        <a:rPr lang="en-US" sz="1200" b="0" i="0" u="none" strike="noStrike" dirty="0" err="1">
                          <a:solidFill>
                            <a:srgbClr val="F05B01"/>
                          </a:solidFill>
                          <a:effectLst/>
                          <a:latin typeface="Calibri" charset="0"/>
                          <a:ea typeface="Calibri" charset="0"/>
                          <a:cs typeface="Calibri" charset="0"/>
                        </a:rPr>
                        <a:t>Estonie</a:t>
                      </a:r>
                      <a:endParaRPr lang="en-US" sz="1200" b="0" i="0" u="none" strike="noStrike" dirty="0">
                        <a:solidFill>
                          <a:srgbClr val="F05B01"/>
                        </a:solidFill>
                        <a:effectLst/>
                        <a:latin typeface="Calibri" charset="0"/>
                        <a:ea typeface="Calibri" charset="0"/>
                        <a:cs typeface="Calibri" charset="0"/>
                      </a:endParaRPr>
                    </a:p>
                  </a:txBody>
                  <a:tcPr anchor="b">
                    <a:lnL w="12700" cap="flat" cmpd="sng" algn="ctr">
                      <a:solidFill>
                        <a:srgbClr val="F05B01"/>
                      </a:solidFill>
                      <a:prstDash val="solid"/>
                      <a:round/>
                      <a:headEnd type="none" w="med" len="med"/>
                      <a:tailEnd type="none" w="med" len="med"/>
                    </a:lnL>
                    <a:lnB w="12700" cap="flat" cmpd="sng" algn="ctr">
                      <a:solidFill>
                        <a:srgbClr val="F05B01"/>
                      </a:solidFill>
                      <a:prstDash val="solid"/>
                      <a:round/>
                      <a:headEnd type="none" w="med" len="med"/>
                      <a:tailEnd type="none" w="med" len="med"/>
                    </a:lnB>
                    <a:solidFill>
                      <a:schemeClr val="bg1"/>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98%</a:t>
                      </a:r>
                    </a:p>
                  </a:txBody>
                  <a:tcPr anchor="b">
                    <a:lnB w="12700" cap="flat" cmpd="sng" algn="ctr">
                      <a:solidFill>
                        <a:schemeClr val="bg1"/>
                      </a:solidFill>
                      <a:prstDash val="solid"/>
                      <a:round/>
                      <a:headEnd type="none" w="med" len="med"/>
                      <a:tailEnd type="none" w="med" len="med"/>
                    </a:lnB>
                    <a:solidFill>
                      <a:srgbClr val="F05B01"/>
                    </a:solidFill>
                  </a:tcPr>
                </a:tc>
                <a:extLst>
                  <a:ext uri="{0D108BD9-81ED-4DB2-BD59-A6C34878D82A}">
                    <a16:rowId xmlns:a16="http://schemas.microsoft.com/office/drawing/2014/main" val="10001"/>
                  </a:ext>
                </a:extLst>
              </a:tr>
              <a:tr h="0">
                <a:tc>
                  <a:txBody>
                    <a:bodyPr/>
                    <a:lstStyle/>
                    <a:p>
                      <a:pPr algn="ctr"/>
                      <a:r>
                        <a:rPr lang="en-US" sz="1200" b="0" dirty="0">
                          <a:solidFill>
                            <a:srgbClr val="F05B01"/>
                          </a:solidFill>
                          <a:latin typeface="Calibri" charset="0"/>
                          <a:ea typeface="Calibri" charset="0"/>
                          <a:cs typeface="Calibri" charset="0"/>
                        </a:rPr>
                        <a:t>2</a:t>
                      </a:r>
                    </a:p>
                  </a:txBody>
                  <a:tcPr anchor="ctr">
                    <a:lnR w="12700" cap="flat" cmpd="sng" algn="ctr">
                      <a:solidFill>
                        <a:srgbClr val="F05B01"/>
                      </a:solidFill>
                      <a:prstDash val="solid"/>
                      <a:round/>
                      <a:headEnd type="none" w="med" len="med"/>
                      <a:tailEnd type="none" w="med" len="med"/>
                    </a:lnR>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solidFill>
                  </a:tcPr>
                </a:tc>
                <a:tc>
                  <a:txBody>
                    <a:bodyPr/>
                    <a:lstStyle/>
                    <a:p>
                      <a:pPr algn="l" fontAlgn="b"/>
                      <a:r>
                        <a:rPr lang="en-US" sz="1200" b="0" i="0" u="none" strike="noStrike" dirty="0" err="1">
                          <a:solidFill>
                            <a:srgbClr val="F05B01"/>
                          </a:solidFill>
                          <a:effectLst/>
                          <a:latin typeface="Calibri" charset="0"/>
                          <a:ea typeface="Calibri" charset="0"/>
                          <a:cs typeface="Calibri" charset="0"/>
                        </a:rPr>
                        <a:t>Finlande</a:t>
                      </a:r>
                      <a:endParaRPr lang="en-US" sz="1200" b="0" i="0" u="none" strike="noStrike" dirty="0">
                        <a:solidFill>
                          <a:srgbClr val="F05B01"/>
                        </a:solidFill>
                        <a:effectLst/>
                        <a:latin typeface="Calibri" charset="0"/>
                        <a:ea typeface="Calibri" charset="0"/>
                        <a:cs typeface="Calibri" charset="0"/>
                      </a:endParaRPr>
                    </a:p>
                  </a:txBody>
                  <a:tcPr anchor="b">
                    <a:lnL w="12700" cap="flat" cmpd="sng" algn="ctr">
                      <a:solidFill>
                        <a:srgbClr val="F05B01"/>
                      </a:solidFill>
                      <a:prstDash val="solid"/>
                      <a:round/>
                      <a:headEnd type="none" w="med" len="med"/>
                      <a:tailEnd type="none" w="med" len="med"/>
                    </a:lnL>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90%</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5B01"/>
                    </a:solidFill>
                  </a:tcPr>
                </a:tc>
                <a:extLst>
                  <a:ext uri="{0D108BD9-81ED-4DB2-BD59-A6C34878D82A}">
                    <a16:rowId xmlns:a16="http://schemas.microsoft.com/office/drawing/2014/main" val="10002"/>
                  </a:ext>
                </a:extLst>
              </a:tr>
              <a:tr h="0">
                <a:tc rowSpan="3">
                  <a:txBody>
                    <a:bodyPr/>
                    <a:lstStyle/>
                    <a:p>
                      <a:pPr algn="ctr"/>
                      <a:r>
                        <a:rPr lang="en-US" sz="1200" b="0" dirty="0">
                          <a:solidFill>
                            <a:srgbClr val="F05B01"/>
                          </a:solidFill>
                          <a:latin typeface="Calibri" charset="0"/>
                          <a:ea typeface="Calibri" charset="0"/>
                          <a:cs typeface="Calibri" charset="0"/>
                        </a:rPr>
                        <a:t>3</a:t>
                      </a:r>
                    </a:p>
                  </a:txBody>
                  <a:tcPr anchor="ctr">
                    <a:lnR w="12700" cap="flat" cmpd="sng" algn="ctr">
                      <a:solidFill>
                        <a:srgbClr val="F05B01"/>
                      </a:solidFill>
                      <a:prstDash val="solid"/>
                      <a:round/>
                      <a:headEnd type="none" w="med" len="med"/>
                      <a:tailEnd type="none" w="med" len="med"/>
                    </a:lnR>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solidFill>
                  </a:tcPr>
                </a:tc>
                <a:tc>
                  <a:txBody>
                    <a:bodyPr/>
                    <a:lstStyle/>
                    <a:p>
                      <a:pPr algn="l" fontAlgn="b"/>
                      <a:r>
                        <a:rPr lang="en-US" sz="1200" b="0" i="0" u="none" strike="noStrike" dirty="0" err="1">
                          <a:solidFill>
                            <a:srgbClr val="F05B01"/>
                          </a:solidFill>
                          <a:effectLst/>
                          <a:latin typeface="Calibri" charset="0"/>
                          <a:ea typeface="Calibri" charset="0"/>
                          <a:cs typeface="Calibri" charset="0"/>
                        </a:rPr>
                        <a:t>Irlande</a:t>
                      </a:r>
                      <a:endParaRPr lang="en-US" sz="1200" b="0" i="0" u="none" strike="noStrike" dirty="0">
                        <a:solidFill>
                          <a:srgbClr val="F05B01"/>
                        </a:solidFill>
                        <a:effectLst/>
                        <a:latin typeface="Calibri" charset="0"/>
                        <a:ea typeface="Calibri" charset="0"/>
                        <a:cs typeface="Calibri" charset="0"/>
                      </a:endParaRPr>
                    </a:p>
                  </a:txBody>
                  <a:tcPr anchor="b">
                    <a:lnL w="12700" cap="flat" cmpd="sng" algn="ctr">
                      <a:solidFill>
                        <a:srgbClr val="F05B01"/>
                      </a:solidFill>
                      <a:prstDash val="solid"/>
                      <a:round/>
                      <a:headEnd type="none" w="med" len="med"/>
                      <a:tailEnd type="none" w="med" len="med"/>
                    </a:lnL>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89%</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5B01"/>
                    </a:solidFill>
                  </a:tcPr>
                </a:tc>
                <a:extLst>
                  <a:ext uri="{0D108BD9-81ED-4DB2-BD59-A6C34878D82A}">
                    <a16:rowId xmlns:a16="http://schemas.microsoft.com/office/drawing/2014/main" val="10003"/>
                  </a:ext>
                </a:extLst>
              </a:tr>
              <a:tr h="0">
                <a:tc vMerge="1">
                  <a:txBody>
                    <a:bodyPr/>
                    <a:lstStyle/>
                    <a:p>
                      <a:pPr algn="ctr"/>
                      <a:endParaRPr lang="en-US" sz="12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D88">
                        <a:alpha val="10000"/>
                      </a:srgbClr>
                    </a:solidFill>
                  </a:tcPr>
                </a:tc>
                <a:tc>
                  <a:txBody>
                    <a:bodyPr/>
                    <a:lstStyle/>
                    <a:p>
                      <a:pPr algn="l" fontAlgn="b"/>
                      <a:r>
                        <a:rPr lang="en-US" sz="1200" b="0" i="0" u="none" strike="noStrike" dirty="0">
                          <a:solidFill>
                            <a:srgbClr val="F05B01"/>
                          </a:solidFill>
                          <a:effectLst/>
                          <a:latin typeface="Calibri" charset="0"/>
                          <a:ea typeface="Calibri" charset="0"/>
                          <a:cs typeface="Calibri" charset="0"/>
                        </a:rPr>
                        <a:t>Luxembourg</a:t>
                      </a:r>
                    </a:p>
                  </a:txBody>
                  <a:tcPr anchor="b">
                    <a:lnL w="12700" cap="flat" cmpd="sng" algn="ctr">
                      <a:solidFill>
                        <a:srgbClr val="F05B01"/>
                      </a:solidFill>
                      <a:prstDash val="solid"/>
                      <a:round/>
                      <a:headEnd type="none" w="med" len="med"/>
                      <a:tailEnd type="none" w="med" len="med"/>
                    </a:lnL>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89%</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5B01"/>
                    </a:solidFill>
                  </a:tcPr>
                </a:tc>
                <a:extLst>
                  <a:ext uri="{0D108BD9-81ED-4DB2-BD59-A6C34878D82A}">
                    <a16:rowId xmlns:a16="http://schemas.microsoft.com/office/drawing/2014/main" val="10004"/>
                  </a:ext>
                </a:extLst>
              </a:tr>
              <a:tr h="251433">
                <a:tc vMerge="1">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D88">
                        <a:alpha val="10000"/>
                      </a:srgbClr>
                    </a:solidFill>
                  </a:tcPr>
                </a:tc>
                <a:tc>
                  <a:txBody>
                    <a:bodyPr/>
                    <a:lstStyle/>
                    <a:p>
                      <a:pPr algn="l" fontAlgn="b"/>
                      <a:r>
                        <a:rPr lang="en-US" sz="1200" b="0" i="0" u="none" strike="noStrike" dirty="0" err="1">
                          <a:solidFill>
                            <a:srgbClr val="F05B01"/>
                          </a:solidFill>
                          <a:effectLst/>
                          <a:latin typeface="Calibri" charset="0"/>
                          <a:ea typeface="Calibri" charset="0"/>
                          <a:cs typeface="Calibri" charset="0"/>
                        </a:rPr>
                        <a:t>Royaume-Uni</a:t>
                      </a:r>
                      <a:r>
                        <a:rPr lang="en-US" sz="1200" b="0" i="0" u="none" strike="noStrike" baseline="0" dirty="0">
                          <a:solidFill>
                            <a:srgbClr val="F05B01"/>
                          </a:solidFill>
                          <a:effectLst/>
                          <a:latin typeface="Calibri" charset="0"/>
                          <a:ea typeface="Calibri" charset="0"/>
                          <a:cs typeface="Calibri" charset="0"/>
                        </a:rPr>
                        <a:t> (</a:t>
                      </a:r>
                      <a:r>
                        <a:rPr lang="en-US" sz="1200" b="0" i="0" u="none" strike="noStrike" baseline="0" dirty="0" err="1">
                          <a:solidFill>
                            <a:srgbClr val="F05B01"/>
                          </a:solidFill>
                          <a:effectLst/>
                          <a:latin typeface="Calibri" charset="0"/>
                          <a:ea typeface="Calibri" charset="0"/>
                          <a:cs typeface="Calibri" charset="0"/>
                        </a:rPr>
                        <a:t>Angleterre</a:t>
                      </a:r>
                      <a:r>
                        <a:rPr lang="en-US" sz="1200" b="0" i="0" u="none" strike="noStrike" baseline="0" dirty="0">
                          <a:solidFill>
                            <a:srgbClr val="F05B01"/>
                          </a:solidFill>
                          <a:effectLst/>
                          <a:latin typeface="Calibri" charset="0"/>
                          <a:ea typeface="Calibri" charset="0"/>
                          <a:cs typeface="Calibri" charset="0"/>
                        </a:rPr>
                        <a:t>)</a:t>
                      </a:r>
                      <a:endParaRPr lang="en-US" sz="1200" b="0" i="0" u="none" strike="noStrike" dirty="0">
                        <a:solidFill>
                          <a:srgbClr val="F05B01"/>
                        </a:solidFill>
                        <a:effectLst/>
                        <a:latin typeface="Calibri" charset="0"/>
                        <a:ea typeface="Calibri" charset="0"/>
                        <a:cs typeface="Calibri" charset="0"/>
                      </a:endParaRPr>
                    </a:p>
                  </a:txBody>
                  <a:tcPr anchor="b">
                    <a:lnL w="12700" cap="flat" cmpd="sng" algn="ctr">
                      <a:solidFill>
                        <a:srgbClr val="F05B01"/>
                      </a:solidFill>
                      <a:prstDash val="solid"/>
                      <a:round/>
                      <a:headEnd type="none" w="med" len="med"/>
                      <a:tailEnd type="none" w="med" len="med"/>
                    </a:lnL>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89%</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5B01"/>
                    </a:solidFill>
                  </a:tcPr>
                </a:tc>
                <a:extLst>
                  <a:ext uri="{0D108BD9-81ED-4DB2-BD59-A6C34878D82A}">
                    <a16:rowId xmlns:a16="http://schemas.microsoft.com/office/drawing/2014/main" val="10005"/>
                  </a:ext>
                </a:extLst>
              </a:tr>
              <a:tr h="0">
                <a:tc rowSpan="2">
                  <a:txBody>
                    <a:bodyPr/>
                    <a:lstStyle/>
                    <a:p>
                      <a:pPr algn="ctr"/>
                      <a:r>
                        <a:rPr lang="en-US" sz="1200" b="0" dirty="0">
                          <a:solidFill>
                            <a:srgbClr val="F05B01"/>
                          </a:solidFill>
                          <a:latin typeface="Calibri" charset="0"/>
                          <a:ea typeface="Calibri" charset="0"/>
                          <a:cs typeface="Calibri" charset="0"/>
                        </a:rPr>
                        <a:t>6</a:t>
                      </a:r>
                    </a:p>
                  </a:txBody>
                  <a:tcPr anchor="ctr">
                    <a:lnR w="12700" cap="flat" cmpd="sng" algn="ctr">
                      <a:solidFill>
                        <a:srgbClr val="F05B01"/>
                      </a:solidFill>
                      <a:prstDash val="solid"/>
                      <a:round/>
                      <a:headEnd type="none" w="med" len="med"/>
                      <a:tailEnd type="none" w="med" len="med"/>
                    </a:lnR>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F05B01"/>
                          </a:solidFill>
                          <a:effectLst/>
                          <a:latin typeface="Calibri" charset="0"/>
                          <a:ea typeface="Calibri" charset="0"/>
                          <a:cs typeface="Calibri" charset="0"/>
                        </a:rPr>
                        <a:t>Hesse (DE)</a:t>
                      </a:r>
                    </a:p>
                  </a:txBody>
                  <a:tcPr anchor="b">
                    <a:lnL w="12700" cap="flat" cmpd="sng" algn="ctr">
                      <a:solidFill>
                        <a:srgbClr val="F05B01"/>
                      </a:solidFill>
                      <a:prstDash val="solid"/>
                      <a:round/>
                      <a:headEnd type="none" w="med" len="med"/>
                      <a:tailEnd type="none" w="med" len="med"/>
                    </a:lnL>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88%</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5B01"/>
                    </a:solidFill>
                  </a:tcPr>
                </a:tc>
                <a:extLst>
                  <a:ext uri="{0D108BD9-81ED-4DB2-BD59-A6C34878D82A}">
                    <a16:rowId xmlns:a16="http://schemas.microsoft.com/office/drawing/2014/main" val="10006"/>
                  </a:ext>
                </a:extLst>
              </a:tr>
              <a:tr h="0">
                <a:tc vMerge="1">
                  <a:txBody>
                    <a:bodyPr/>
                    <a:lstStyle/>
                    <a:p>
                      <a:pPr algn="ctr"/>
                      <a:endParaRPr lang="en-US" sz="12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D88">
                        <a:alpha val="10000"/>
                      </a:srgbClr>
                    </a:solidFill>
                  </a:tcPr>
                </a:tc>
                <a:tc>
                  <a:txBody>
                    <a:bodyPr/>
                    <a:lstStyle/>
                    <a:p>
                      <a:pPr marL="0" algn="l" defTabSz="914400" rtl="0" eaLnBrk="1" fontAlgn="b" latinLnBrk="0" hangingPunct="1"/>
                      <a:r>
                        <a:rPr lang="en-GB" sz="1200" b="0" i="0" u="none" strike="noStrike" kern="1200" noProof="0" dirty="0" err="1">
                          <a:solidFill>
                            <a:srgbClr val="F05B01"/>
                          </a:solidFill>
                          <a:effectLst/>
                          <a:latin typeface="Calibri" charset="0"/>
                          <a:ea typeface="Calibri" charset="0"/>
                          <a:cs typeface="Calibri" charset="0"/>
                        </a:rPr>
                        <a:t>Rhénanie</a:t>
                      </a:r>
                      <a:r>
                        <a:rPr lang="en-GB" sz="1200" b="0" i="0" u="none" strike="noStrike" kern="1200" noProof="0" dirty="0">
                          <a:solidFill>
                            <a:srgbClr val="F05B01"/>
                          </a:solidFill>
                          <a:effectLst/>
                          <a:latin typeface="Calibri" charset="0"/>
                          <a:ea typeface="Calibri" charset="0"/>
                          <a:cs typeface="Calibri" charset="0"/>
                        </a:rPr>
                        <a:t>-du-Nord-</a:t>
                      </a:r>
                      <a:r>
                        <a:rPr lang="en-GB" sz="1200" b="0" i="0" u="none" strike="noStrike" kern="1200" noProof="0" dirty="0" err="1">
                          <a:solidFill>
                            <a:srgbClr val="F05B01"/>
                          </a:solidFill>
                          <a:effectLst/>
                          <a:latin typeface="Calibri" charset="0"/>
                          <a:ea typeface="Calibri" charset="0"/>
                          <a:cs typeface="Calibri" charset="0"/>
                        </a:rPr>
                        <a:t>Westphalie</a:t>
                      </a:r>
                      <a:r>
                        <a:rPr lang="en-GB" sz="1200" b="0" i="0" u="none" strike="noStrike" kern="1200" noProof="0" dirty="0">
                          <a:solidFill>
                            <a:srgbClr val="F05B01"/>
                          </a:solidFill>
                          <a:effectLst/>
                          <a:latin typeface="Calibri" charset="0"/>
                          <a:ea typeface="Calibri" charset="0"/>
                          <a:cs typeface="Calibri" charset="0"/>
                        </a:rPr>
                        <a:t> </a:t>
                      </a:r>
                      <a:r>
                        <a:rPr lang="en-US" sz="1200" b="0" i="0" u="none" strike="noStrike" kern="1200" dirty="0">
                          <a:solidFill>
                            <a:srgbClr val="F05B01"/>
                          </a:solidFill>
                          <a:effectLst/>
                          <a:latin typeface="Calibri" charset="0"/>
                          <a:ea typeface="Calibri" charset="0"/>
                          <a:cs typeface="Calibri" charset="0"/>
                        </a:rPr>
                        <a:t>(DE)</a:t>
                      </a:r>
                    </a:p>
                  </a:txBody>
                  <a:tcPr anchor="b">
                    <a:lnL w="12700" cap="flat" cmpd="sng" algn="ctr">
                      <a:solidFill>
                        <a:srgbClr val="F05B01"/>
                      </a:solidFill>
                      <a:prstDash val="solid"/>
                      <a:round/>
                      <a:headEnd type="none" w="med" len="med"/>
                      <a:tailEnd type="none" w="med" len="med"/>
                    </a:lnL>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88%</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5B01"/>
                    </a:solidFill>
                  </a:tcPr>
                </a:tc>
                <a:extLst>
                  <a:ext uri="{0D108BD9-81ED-4DB2-BD59-A6C34878D82A}">
                    <a16:rowId xmlns:a16="http://schemas.microsoft.com/office/drawing/2014/main" val="10007"/>
                  </a:ext>
                </a:extLst>
              </a:tr>
              <a:tr h="0">
                <a:tc>
                  <a:txBody>
                    <a:bodyPr/>
                    <a:lstStyle/>
                    <a:p>
                      <a:pPr algn="ctr"/>
                      <a:r>
                        <a:rPr lang="en-US" sz="1200" b="0" dirty="0">
                          <a:solidFill>
                            <a:srgbClr val="F05B01"/>
                          </a:solidFill>
                          <a:latin typeface="Calibri" charset="0"/>
                          <a:ea typeface="Calibri" charset="0"/>
                          <a:cs typeface="Calibri" charset="0"/>
                        </a:rPr>
                        <a:t>8</a:t>
                      </a:r>
                    </a:p>
                  </a:txBody>
                  <a:tcPr anchor="ctr">
                    <a:lnR w="12700" cap="flat" cmpd="sng" algn="ctr">
                      <a:solidFill>
                        <a:srgbClr val="F05B01"/>
                      </a:solidFill>
                      <a:prstDash val="solid"/>
                      <a:round/>
                      <a:headEnd type="none" w="med" len="med"/>
                      <a:tailEnd type="none" w="med" len="med"/>
                    </a:lnR>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solidFill>
                  </a:tcPr>
                </a:tc>
                <a:tc>
                  <a:txBody>
                    <a:bodyPr/>
                    <a:lstStyle/>
                    <a:p>
                      <a:pPr algn="l" fontAlgn="b"/>
                      <a:r>
                        <a:rPr lang="en-US" sz="1200" b="0" i="0" u="none" strike="noStrike" dirty="0" err="1">
                          <a:solidFill>
                            <a:srgbClr val="F05B01"/>
                          </a:solidFill>
                          <a:effectLst/>
                          <a:latin typeface="Calibri" charset="0"/>
                          <a:ea typeface="Calibri" charset="0"/>
                          <a:cs typeface="Calibri" charset="0"/>
                        </a:rPr>
                        <a:t>Brandebourg</a:t>
                      </a:r>
                      <a:r>
                        <a:rPr lang="en-US" sz="1200" b="0" i="0" u="none" strike="noStrike" dirty="0">
                          <a:solidFill>
                            <a:srgbClr val="F05B01"/>
                          </a:solidFill>
                          <a:effectLst/>
                          <a:latin typeface="Calibri" charset="0"/>
                          <a:ea typeface="Calibri" charset="0"/>
                          <a:cs typeface="Calibri" charset="0"/>
                        </a:rPr>
                        <a:t> (DE)</a:t>
                      </a:r>
                    </a:p>
                  </a:txBody>
                  <a:tcPr anchor="b">
                    <a:lnL w="12700" cap="flat" cmpd="sng" algn="ctr">
                      <a:solidFill>
                        <a:srgbClr val="F05B01"/>
                      </a:solidFill>
                      <a:prstDash val="solid"/>
                      <a:round/>
                      <a:headEnd type="none" w="med" len="med"/>
                      <a:tailEnd type="none" w="med" len="med"/>
                    </a:lnL>
                    <a:lnT w="12700" cap="flat" cmpd="sng" algn="ctr">
                      <a:solidFill>
                        <a:srgbClr val="F05B01"/>
                      </a:solidFill>
                      <a:prstDash val="solid"/>
                      <a:round/>
                      <a:headEnd type="none" w="med" len="med"/>
                      <a:tailEnd type="none" w="med" len="med"/>
                    </a:lnT>
                    <a:lnB w="12700" cap="flat" cmpd="sng" algn="ctr">
                      <a:solidFill>
                        <a:srgbClr val="F05B01"/>
                      </a:solidFill>
                      <a:prstDash val="solid"/>
                      <a:round/>
                      <a:headEnd type="none" w="med" len="med"/>
                      <a:tailEnd type="none" w="med" len="med"/>
                    </a:lnB>
                    <a:solidFill>
                      <a:schemeClr val="bg1"/>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87%</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5B01"/>
                    </a:solidFill>
                  </a:tcPr>
                </a:tc>
                <a:extLst>
                  <a:ext uri="{0D108BD9-81ED-4DB2-BD59-A6C34878D82A}">
                    <a16:rowId xmlns:a16="http://schemas.microsoft.com/office/drawing/2014/main" val="10008"/>
                  </a:ext>
                </a:extLst>
              </a:tr>
              <a:tr h="0">
                <a:tc>
                  <a:txBody>
                    <a:bodyPr/>
                    <a:lstStyle/>
                    <a:p>
                      <a:pPr algn="ctr"/>
                      <a:r>
                        <a:rPr lang="en-US" sz="1200" b="0" dirty="0">
                          <a:solidFill>
                            <a:srgbClr val="F05B01"/>
                          </a:solidFill>
                          <a:latin typeface="Calibri" charset="0"/>
                          <a:ea typeface="Calibri" charset="0"/>
                          <a:cs typeface="Calibri" charset="0"/>
                        </a:rPr>
                        <a:t>9</a:t>
                      </a:r>
                    </a:p>
                  </a:txBody>
                  <a:tcPr anchor="ctr">
                    <a:lnR w="12700" cap="flat" cmpd="sng" algn="ctr">
                      <a:solidFill>
                        <a:srgbClr val="F05B01"/>
                      </a:solidFill>
                      <a:prstDash val="solid"/>
                      <a:round/>
                      <a:headEnd type="none" w="med" len="med"/>
                      <a:tailEnd type="none" w="med" len="med"/>
                    </a:lnR>
                    <a:lnT w="12700" cap="flat" cmpd="sng" algn="ctr">
                      <a:solidFill>
                        <a:srgbClr val="F05B01"/>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solidFill>
                  </a:tcPr>
                </a:tc>
                <a:tc>
                  <a:txBody>
                    <a:bodyPr/>
                    <a:lstStyle/>
                    <a:p>
                      <a:pPr algn="l" fontAlgn="b"/>
                      <a:r>
                        <a:rPr lang="en-US" sz="1200" b="0" i="0" u="none" strike="noStrike" dirty="0" err="1">
                          <a:solidFill>
                            <a:srgbClr val="F05B01"/>
                          </a:solidFill>
                          <a:effectLst/>
                          <a:latin typeface="Calibri" charset="0"/>
                          <a:ea typeface="Calibri" charset="0"/>
                          <a:cs typeface="Calibri" charset="0"/>
                        </a:rPr>
                        <a:t>Norvège</a:t>
                      </a:r>
                      <a:endParaRPr lang="en-US" sz="1200" b="0" i="0" u="none" strike="noStrike" dirty="0">
                        <a:solidFill>
                          <a:srgbClr val="F05B01"/>
                        </a:solidFill>
                        <a:effectLst/>
                        <a:latin typeface="Calibri" charset="0"/>
                        <a:ea typeface="Calibri" charset="0"/>
                        <a:cs typeface="Calibri" charset="0"/>
                      </a:endParaRPr>
                    </a:p>
                  </a:txBody>
                  <a:tcPr anchor="b">
                    <a:lnL w="12700" cap="flat" cmpd="sng" algn="ctr">
                      <a:solidFill>
                        <a:srgbClr val="F05B01"/>
                      </a:solidFill>
                      <a:prstDash val="solid"/>
                      <a:round/>
                      <a:headEnd type="none" w="med" len="med"/>
                      <a:tailEnd type="none" w="med" len="med"/>
                    </a:lnL>
                    <a:lnT w="12700" cap="flat" cmpd="sng" algn="ctr">
                      <a:solidFill>
                        <a:srgbClr val="F05B01"/>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83%</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5B01"/>
                    </a:solidFill>
                  </a:tcPr>
                </a:tc>
                <a:extLst>
                  <a:ext uri="{0D108BD9-81ED-4DB2-BD59-A6C34878D82A}">
                    <a16:rowId xmlns:a16="http://schemas.microsoft.com/office/drawing/2014/main" val="10009"/>
                  </a:ext>
                </a:extLst>
              </a:tr>
              <a:tr h="0">
                <a:tc>
                  <a:txBody>
                    <a:bodyPr/>
                    <a:lstStyle/>
                    <a:p>
                      <a:pPr algn="ctr"/>
                      <a:r>
                        <a:rPr lang="en-US" sz="1200" b="0" dirty="0">
                          <a:solidFill>
                            <a:srgbClr val="990066"/>
                          </a:solidFill>
                          <a:latin typeface="Calibri" charset="0"/>
                          <a:ea typeface="Calibri" charset="0"/>
                          <a:cs typeface="Calibri" charset="0"/>
                        </a:rPr>
                        <a:t>10</a:t>
                      </a:r>
                    </a:p>
                  </a:txBody>
                  <a:tcPr anchor="ctr">
                    <a:lnR w="12700" cap="flat" cmpd="sng" algn="ctr">
                      <a:solidFill>
                        <a:srgbClr val="990066"/>
                      </a:solidFill>
                      <a:prstDash val="solid"/>
                      <a:round/>
                      <a:headEnd type="none" w="med" len="med"/>
                      <a:tailEnd type="none" w="med" len="med"/>
                    </a:lnR>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solidFill>
                  </a:tcPr>
                </a:tc>
                <a:tc>
                  <a:txBody>
                    <a:bodyPr/>
                    <a:lstStyle/>
                    <a:p>
                      <a:pPr algn="l" fontAlgn="b"/>
                      <a:r>
                        <a:rPr lang="en-US" sz="1200" b="0" i="0" u="none" strike="noStrike" dirty="0" err="1">
                          <a:solidFill>
                            <a:srgbClr val="990066"/>
                          </a:solidFill>
                          <a:effectLst/>
                          <a:latin typeface="Calibri" charset="0"/>
                          <a:ea typeface="Calibri" charset="0"/>
                          <a:cs typeface="Calibri" charset="0"/>
                        </a:rPr>
                        <a:t>Islande</a:t>
                      </a:r>
                      <a:endParaRPr lang="en-US" sz="1200" b="0" i="0" u="none" strike="noStrike" dirty="0">
                        <a:solidFill>
                          <a:srgbClr val="990066"/>
                        </a:solidFill>
                        <a:effectLst/>
                        <a:latin typeface="Calibri" charset="0"/>
                        <a:ea typeface="Calibri" charset="0"/>
                        <a:cs typeface="Calibri" charset="0"/>
                      </a:endParaRPr>
                    </a:p>
                  </a:txBody>
                  <a:tcPr anchor="b">
                    <a:lnL w="12700" cap="flat" cmpd="sng" algn="ctr">
                      <a:solidFill>
                        <a:srgbClr val="990066"/>
                      </a:solidFill>
                      <a:prstDash val="solid"/>
                      <a:round/>
                      <a:headEnd type="none" w="med" len="med"/>
                      <a:tailEnd type="none" w="med" len="med"/>
                    </a:lnL>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78%</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66"/>
                    </a:solidFill>
                  </a:tcPr>
                </a:tc>
                <a:extLst>
                  <a:ext uri="{0D108BD9-81ED-4DB2-BD59-A6C34878D82A}">
                    <a16:rowId xmlns:a16="http://schemas.microsoft.com/office/drawing/2014/main" val="10010"/>
                  </a:ext>
                </a:extLst>
              </a:tr>
              <a:tr h="0">
                <a:tc>
                  <a:txBody>
                    <a:bodyPr/>
                    <a:lstStyle/>
                    <a:p>
                      <a:pPr algn="ctr"/>
                      <a:r>
                        <a:rPr lang="en-US" sz="1200" b="0" dirty="0">
                          <a:solidFill>
                            <a:srgbClr val="990066"/>
                          </a:solidFill>
                          <a:latin typeface="Calibri" charset="0"/>
                          <a:ea typeface="Calibri" charset="0"/>
                          <a:cs typeface="Calibri" charset="0"/>
                        </a:rPr>
                        <a:t>11</a:t>
                      </a:r>
                    </a:p>
                  </a:txBody>
                  <a:tcPr anchor="ctr">
                    <a:lnR w="12700" cap="flat" cmpd="sng" algn="ctr">
                      <a:solidFill>
                        <a:srgbClr val="990066"/>
                      </a:solidFill>
                      <a:prstDash val="solid"/>
                      <a:round/>
                      <a:headEnd type="none" w="med" len="med"/>
                      <a:tailEnd type="none" w="med" len="med"/>
                    </a:lnR>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solidFill>
                  </a:tcPr>
                </a:tc>
                <a:tc>
                  <a:txBody>
                    <a:bodyPr/>
                    <a:lstStyle/>
                    <a:p>
                      <a:pPr algn="l" fontAlgn="b"/>
                      <a:r>
                        <a:rPr lang="en-US" sz="1200" b="0" i="0" u="none" strike="noStrike" dirty="0" err="1">
                          <a:solidFill>
                            <a:srgbClr val="990066"/>
                          </a:solidFill>
                          <a:effectLst/>
                          <a:latin typeface="Calibri" charset="0"/>
                          <a:ea typeface="Calibri" charset="0"/>
                          <a:cs typeface="Calibri" charset="0"/>
                        </a:rPr>
                        <a:t>Danemark</a:t>
                      </a:r>
                      <a:endParaRPr lang="en-US" sz="1200" b="0" i="0" u="none" strike="noStrike" dirty="0">
                        <a:solidFill>
                          <a:srgbClr val="990066"/>
                        </a:solidFill>
                        <a:effectLst/>
                        <a:latin typeface="Calibri" charset="0"/>
                        <a:ea typeface="Calibri" charset="0"/>
                        <a:cs typeface="Calibri" charset="0"/>
                      </a:endParaRPr>
                    </a:p>
                  </a:txBody>
                  <a:tcPr anchor="b">
                    <a:lnL w="12700" cap="flat" cmpd="sng" algn="ctr">
                      <a:solidFill>
                        <a:srgbClr val="990066"/>
                      </a:solidFill>
                      <a:prstDash val="solid"/>
                      <a:round/>
                      <a:headEnd type="none" w="med" len="med"/>
                      <a:tailEnd type="none" w="med" len="med"/>
                    </a:lnL>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75%</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66"/>
                    </a:solidFill>
                  </a:tcPr>
                </a:tc>
                <a:extLst>
                  <a:ext uri="{0D108BD9-81ED-4DB2-BD59-A6C34878D82A}">
                    <a16:rowId xmlns:a16="http://schemas.microsoft.com/office/drawing/2014/main" val="10011"/>
                  </a:ext>
                </a:extLst>
              </a:tr>
              <a:tr h="0">
                <a:tc rowSpan="2">
                  <a:txBody>
                    <a:bodyPr/>
                    <a:lstStyle/>
                    <a:p>
                      <a:pPr algn="ctr"/>
                      <a:r>
                        <a:rPr lang="en-US" sz="1200" b="0" dirty="0">
                          <a:solidFill>
                            <a:srgbClr val="990066"/>
                          </a:solidFill>
                          <a:latin typeface="Calibri" charset="0"/>
                          <a:ea typeface="Calibri" charset="0"/>
                          <a:cs typeface="Calibri" charset="0"/>
                        </a:rPr>
                        <a:t>12</a:t>
                      </a:r>
                    </a:p>
                  </a:txBody>
                  <a:tcPr anchor="ctr">
                    <a:lnR w="12700" cap="flat" cmpd="sng" algn="ctr">
                      <a:solidFill>
                        <a:srgbClr val="990066"/>
                      </a:solidFill>
                      <a:prstDash val="solid"/>
                      <a:round/>
                      <a:headEnd type="none" w="med" len="med"/>
                      <a:tailEnd type="none" w="med" len="med"/>
                    </a:lnR>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solidFill>
                  </a:tcPr>
                </a:tc>
                <a:tc>
                  <a:txBody>
                    <a:bodyPr/>
                    <a:lstStyle/>
                    <a:p>
                      <a:pPr algn="l" fontAlgn="b"/>
                      <a:r>
                        <a:rPr lang="en-US" sz="1200" b="0" i="0" u="none" strike="noStrike" dirty="0" err="1">
                          <a:solidFill>
                            <a:srgbClr val="990066"/>
                          </a:solidFill>
                          <a:effectLst/>
                          <a:latin typeface="Calibri" charset="0"/>
                          <a:ea typeface="Calibri" charset="0"/>
                          <a:cs typeface="Calibri" charset="0"/>
                        </a:rPr>
                        <a:t>Autriche</a:t>
                      </a:r>
                      <a:endParaRPr lang="en-US" sz="1200" b="0" i="0" u="none" strike="noStrike" dirty="0">
                        <a:solidFill>
                          <a:srgbClr val="990066"/>
                        </a:solidFill>
                        <a:effectLst/>
                        <a:latin typeface="Calibri" charset="0"/>
                        <a:ea typeface="Calibri" charset="0"/>
                        <a:cs typeface="Calibri" charset="0"/>
                      </a:endParaRPr>
                    </a:p>
                  </a:txBody>
                  <a:tcPr anchor="b">
                    <a:lnL w="12700" cap="flat" cmpd="sng" algn="ctr">
                      <a:solidFill>
                        <a:srgbClr val="990066"/>
                      </a:solidFill>
                      <a:prstDash val="solid"/>
                      <a:round/>
                      <a:headEnd type="none" w="med" len="med"/>
                      <a:tailEnd type="none" w="med" len="med"/>
                    </a:lnL>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72%</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66"/>
                    </a:solidFill>
                  </a:tcPr>
                </a:tc>
                <a:extLst>
                  <a:ext uri="{0D108BD9-81ED-4DB2-BD59-A6C34878D82A}">
                    <a16:rowId xmlns:a16="http://schemas.microsoft.com/office/drawing/2014/main" val="10012"/>
                  </a:ext>
                </a:extLst>
              </a:tr>
              <a:tr h="0">
                <a:tc vMerge="1">
                  <a:txBody>
                    <a:bodyPr/>
                    <a:lstStyle/>
                    <a:p>
                      <a:pPr algn="ctr"/>
                      <a:endParaRPr lang="en-US" sz="12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D88">
                        <a:alpha val="20000"/>
                      </a:srgbClr>
                    </a:solidFill>
                  </a:tcPr>
                </a:tc>
                <a:tc>
                  <a:txBody>
                    <a:bodyPr/>
                    <a:lstStyle/>
                    <a:p>
                      <a:pPr algn="l" fontAlgn="b"/>
                      <a:r>
                        <a:rPr lang="en-US" sz="1200" b="0" i="0" u="none" strike="noStrike" dirty="0">
                          <a:solidFill>
                            <a:srgbClr val="990066"/>
                          </a:solidFill>
                          <a:effectLst/>
                          <a:latin typeface="Calibri" charset="0"/>
                          <a:ea typeface="Calibri" charset="0"/>
                          <a:cs typeface="Calibri" charset="0"/>
                        </a:rPr>
                        <a:t>Suisse</a:t>
                      </a:r>
                    </a:p>
                  </a:txBody>
                  <a:tcPr anchor="b">
                    <a:lnL w="12700" cap="flat" cmpd="sng" algn="ctr">
                      <a:solidFill>
                        <a:srgbClr val="990066"/>
                      </a:solidFill>
                      <a:prstDash val="solid"/>
                      <a:round/>
                      <a:headEnd type="none" w="med" len="med"/>
                      <a:tailEnd type="none" w="med" len="med"/>
                    </a:lnL>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72%</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66"/>
                    </a:solidFill>
                  </a:tcPr>
                </a:tc>
                <a:extLst>
                  <a:ext uri="{0D108BD9-81ED-4DB2-BD59-A6C34878D82A}">
                    <a16:rowId xmlns:a16="http://schemas.microsoft.com/office/drawing/2014/main" val="10013"/>
                  </a:ext>
                </a:extLst>
              </a:tr>
              <a:tr h="186530">
                <a:tc>
                  <a:txBody>
                    <a:bodyPr/>
                    <a:lstStyle/>
                    <a:p>
                      <a:pPr algn="ctr"/>
                      <a:r>
                        <a:rPr lang="en-US" sz="1200" b="0" dirty="0">
                          <a:solidFill>
                            <a:srgbClr val="990066"/>
                          </a:solidFill>
                          <a:latin typeface="Calibri" charset="0"/>
                          <a:ea typeface="Calibri" charset="0"/>
                          <a:cs typeface="Calibri" charset="0"/>
                        </a:rPr>
                        <a:t>14</a:t>
                      </a:r>
                    </a:p>
                  </a:txBody>
                  <a:tcPr anchor="ctr">
                    <a:lnR w="12700" cap="flat" cmpd="sng" algn="ctr">
                      <a:solidFill>
                        <a:srgbClr val="990066"/>
                      </a:solidFill>
                      <a:prstDash val="solid"/>
                      <a:round/>
                      <a:headEnd type="none" w="med" len="med"/>
                      <a:tailEnd type="none" w="med" len="med"/>
                    </a:lnR>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solidFill>
                  </a:tcPr>
                </a:tc>
                <a:tc>
                  <a:txBody>
                    <a:bodyPr/>
                    <a:lstStyle/>
                    <a:p>
                      <a:pPr algn="l" fontAlgn="b"/>
                      <a:r>
                        <a:rPr lang="en-US" sz="1200" b="0" i="0" u="none" strike="noStrike" dirty="0" err="1">
                          <a:solidFill>
                            <a:srgbClr val="990066"/>
                          </a:solidFill>
                          <a:effectLst/>
                          <a:latin typeface="Calibri" charset="0"/>
                          <a:ea typeface="Calibri" charset="0"/>
                          <a:cs typeface="Calibri" charset="0"/>
                        </a:rPr>
                        <a:t>Pologne</a:t>
                      </a:r>
                      <a:endParaRPr lang="en-US" sz="1200" b="0" i="0" u="none" strike="noStrike" dirty="0">
                        <a:solidFill>
                          <a:srgbClr val="990066"/>
                        </a:solidFill>
                        <a:effectLst/>
                        <a:latin typeface="Calibri" charset="0"/>
                        <a:ea typeface="Calibri" charset="0"/>
                        <a:cs typeface="Calibri" charset="0"/>
                      </a:endParaRPr>
                    </a:p>
                  </a:txBody>
                  <a:tcPr anchor="b">
                    <a:lnL w="12700" cap="flat" cmpd="sng" algn="ctr">
                      <a:solidFill>
                        <a:srgbClr val="990066"/>
                      </a:solidFill>
                      <a:prstDash val="solid"/>
                      <a:round/>
                      <a:headEnd type="none" w="med" len="med"/>
                      <a:tailEnd type="none" w="med" len="med"/>
                    </a:lnL>
                    <a:lnT w="12700" cap="flat" cmpd="sng" algn="ctr">
                      <a:solidFill>
                        <a:srgbClr val="990066"/>
                      </a:solidFill>
                      <a:prstDash val="solid"/>
                      <a:round/>
                      <a:headEnd type="none" w="med" len="med"/>
                      <a:tailEnd type="none" w="med" len="med"/>
                    </a:lnT>
                    <a:lnB w="12700" cap="flat" cmpd="sng" algn="ctr">
                      <a:solidFill>
                        <a:srgbClr val="990066"/>
                      </a:solidFill>
                      <a:prstDash val="solid"/>
                      <a:round/>
                      <a:headEnd type="none" w="med" len="med"/>
                      <a:tailEnd type="none" w="med" len="med"/>
                    </a:lnB>
                    <a:solidFill>
                      <a:schemeClr val="bg1"/>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68%</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66"/>
                    </a:solidFill>
                  </a:tcPr>
                </a:tc>
                <a:extLst>
                  <a:ext uri="{0D108BD9-81ED-4DB2-BD59-A6C34878D82A}">
                    <a16:rowId xmlns:a16="http://schemas.microsoft.com/office/drawing/2014/main" val="10014"/>
                  </a:ext>
                </a:extLst>
              </a:tr>
              <a:tr h="186530">
                <a:tc>
                  <a:txBody>
                    <a:bodyPr/>
                    <a:lstStyle/>
                    <a:p>
                      <a:pPr algn="ctr"/>
                      <a:r>
                        <a:rPr lang="en-US" sz="1200" b="0" dirty="0">
                          <a:solidFill>
                            <a:srgbClr val="990066"/>
                          </a:solidFill>
                          <a:latin typeface="Calibri" charset="0"/>
                          <a:ea typeface="Calibri" charset="0"/>
                          <a:cs typeface="Calibri" charset="0"/>
                        </a:rPr>
                        <a:t>15</a:t>
                      </a:r>
                    </a:p>
                  </a:txBody>
                  <a:tcPr anchor="ctr">
                    <a:lnR w="12700" cap="flat" cmpd="sng" algn="ctr">
                      <a:solidFill>
                        <a:srgbClr val="990066"/>
                      </a:solidFill>
                      <a:prstDash val="solid"/>
                      <a:round/>
                      <a:headEnd type="none" w="med" len="med"/>
                      <a:tailEnd type="none" w="med" len="med"/>
                    </a:lnR>
                    <a:lnT w="12700" cap="flat" cmpd="sng" algn="ctr">
                      <a:solidFill>
                        <a:srgbClr val="990066"/>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200" b="0" i="0" u="none" strike="noStrike" dirty="0" err="1">
                          <a:solidFill>
                            <a:srgbClr val="990066"/>
                          </a:solidFill>
                          <a:effectLst/>
                          <a:latin typeface="Calibri" charset="0"/>
                          <a:ea typeface="Calibri" charset="0"/>
                          <a:cs typeface="Calibri" charset="0"/>
                        </a:rPr>
                        <a:t>Suède</a:t>
                      </a:r>
                      <a:endParaRPr lang="en-US" sz="1200" b="0" i="0" u="none" strike="noStrike" dirty="0">
                        <a:solidFill>
                          <a:srgbClr val="990066"/>
                        </a:solidFill>
                        <a:effectLst/>
                        <a:latin typeface="Calibri" charset="0"/>
                        <a:ea typeface="Calibri" charset="0"/>
                        <a:cs typeface="Calibri" charset="0"/>
                      </a:endParaRPr>
                    </a:p>
                  </a:txBody>
                  <a:tcPr anchor="b">
                    <a:lnL w="12700" cap="flat" cmpd="sng" algn="ctr">
                      <a:solidFill>
                        <a:srgbClr val="990066"/>
                      </a:solidFill>
                      <a:prstDash val="solid"/>
                      <a:round/>
                      <a:headEnd type="none" w="med" len="med"/>
                      <a:tailEnd type="none" w="med" len="med"/>
                    </a:lnL>
                    <a:lnT w="12700" cap="flat" cmpd="sng" algn="ctr">
                      <a:solidFill>
                        <a:srgbClr val="990066"/>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mr-IN" sz="1200" b="0" i="0" u="none" strike="noStrike" dirty="0">
                          <a:solidFill>
                            <a:schemeClr val="bg1"/>
                          </a:solidFill>
                          <a:effectLst/>
                          <a:latin typeface="Calibri" charset="0"/>
                          <a:ea typeface="Calibri" charset="0"/>
                          <a:cs typeface="Calibri" charset="0"/>
                        </a:rPr>
                        <a:t>66%</a:t>
                      </a:r>
                    </a:p>
                  </a:txBody>
                  <a:tcPr anchor="b">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990066"/>
                    </a:solidFill>
                  </a:tcPr>
                </a:tc>
                <a:extLst>
                  <a:ext uri="{0D108BD9-81ED-4DB2-BD59-A6C34878D82A}">
                    <a16:rowId xmlns:a16="http://schemas.microsoft.com/office/drawing/2014/main" val="10015"/>
                  </a:ext>
                </a:extLst>
              </a:tr>
            </a:tbl>
          </a:graphicData>
        </a:graphic>
      </p:graphicFrame>
      <p:graphicFrame>
        <p:nvGraphicFramePr>
          <p:cNvPr id="5" name="Table 4"/>
          <p:cNvGraphicFramePr>
            <a:graphicFrameLocks noGrp="1"/>
          </p:cNvGraphicFramePr>
          <p:nvPr/>
        </p:nvGraphicFramePr>
        <p:xfrm>
          <a:off x="7695378" y="1967390"/>
          <a:ext cx="3783600" cy="4023360"/>
        </p:xfrm>
        <a:graphic>
          <a:graphicData uri="http://schemas.openxmlformats.org/drawingml/2006/table">
            <a:tbl>
              <a:tblPr firstRow="1" bandRow="1">
                <a:tableStyleId>{2D5ABB26-0587-4C30-8999-92F81FD0307C}</a:tableStyleId>
              </a:tblPr>
              <a:tblGrid>
                <a:gridCol w="630000">
                  <a:extLst>
                    <a:ext uri="{9D8B030D-6E8A-4147-A177-3AD203B41FA5}">
                      <a16:colId xmlns:a16="http://schemas.microsoft.com/office/drawing/2014/main" val="20000"/>
                    </a:ext>
                  </a:extLst>
                </a:gridCol>
                <a:gridCol w="2023200">
                  <a:extLst>
                    <a:ext uri="{9D8B030D-6E8A-4147-A177-3AD203B41FA5}">
                      <a16:colId xmlns:a16="http://schemas.microsoft.com/office/drawing/2014/main" val="20001"/>
                    </a:ext>
                  </a:extLst>
                </a:gridCol>
                <a:gridCol w="1130400">
                  <a:extLst>
                    <a:ext uri="{9D8B030D-6E8A-4147-A177-3AD203B41FA5}">
                      <a16:colId xmlns:a16="http://schemas.microsoft.com/office/drawing/2014/main" val="20002"/>
                    </a:ext>
                  </a:extLst>
                </a:gridCol>
              </a:tblGrid>
              <a:tr h="257810">
                <a:tc>
                  <a:txBody>
                    <a:bodyPr/>
                    <a:lstStyle/>
                    <a:p>
                      <a:pPr algn="ctr"/>
                      <a:r>
                        <a:rPr lang="en-US" sz="1200" dirty="0">
                          <a:solidFill>
                            <a:srgbClr val="330099"/>
                          </a:solidFill>
                          <a:latin typeface="Calibri" charset="0"/>
                          <a:ea typeface="Calibri" charset="0"/>
                          <a:cs typeface="Calibri" charset="0"/>
                        </a:rPr>
                        <a:t>16</a:t>
                      </a:r>
                    </a:p>
                  </a:txBody>
                  <a:tcPr anchor="ctr">
                    <a:lnR w="12700" cap="flat" cmpd="sng" algn="ctr">
                      <a:solidFill>
                        <a:srgbClr val="330099"/>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solidFill>
                  </a:tcPr>
                </a:tc>
                <a:tc>
                  <a:txBody>
                    <a:bodyPr/>
                    <a:lstStyle/>
                    <a:p>
                      <a:pPr algn="l" fontAlgn="b"/>
                      <a:r>
                        <a:rPr lang="en-US" sz="1200" b="0" i="0" u="none" strike="noStrike" dirty="0" err="1">
                          <a:solidFill>
                            <a:srgbClr val="330099"/>
                          </a:solidFill>
                          <a:effectLst/>
                          <a:latin typeface="Calibri" charset="0"/>
                          <a:ea typeface="Calibri" charset="0"/>
                          <a:cs typeface="Calibri" charset="0"/>
                        </a:rPr>
                        <a:t>Hongrie</a:t>
                      </a:r>
                      <a:endParaRPr lang="en-US" sz="1200" b="0" i="0" u="none" strike="noStrike" dirty="0">
                        <a:solidFill>
                          <a:srgbClr val="330099"/>
                        </a:solidFill>
                        <a:effectLst/>
                        <a:latin typeface="Calibri" charset="0"/>
                        <a:ea typeface="Calibri" charset="0"/>
                        <a:cs typeface="Calibri" charset="0"/>
                      </a:endParaRPr>
                    </a:p>
                  </a:txBody>
                  <a:tcPr anchor="b">
                    <a:lnL w="12700" cap="flat" cmpd="sng" algn="ctr">
                      <a:solidFill>
                        <a:srgbClr val="330099"/>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58%</a:t>
                      </a:r>
                    </a:p>
                  </a:txBody>
                  <a:tcPr anchor="b">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00"/>
                  </a:ext>
                </a:extLst>
              </a:tr>
              <a:tr h="0">
                <a:tc>
                  <a:txBody>
                    <a:bodyPr/>
                    <a:lstStyle/>
                    <a:p>
                      <a:pPr algn="ctr"/>
                      <a:r>
                        <a:rPr lang="en-US" sz="1200" dirty="0">
                          <a:solidFill>
                            <a:srgbClr val="330099"/>
                          </a:solidFill>
                          <a:latin typeface="Calibri" charset="0"/>
                          <a:ea typeface="Calibri" charset="0"/>
                          <a:cs typeface="Calibri" charset="0"/>
                        </a:rPr>
                        <a:t>17</a:t>
                      </a:r>
                    </a:p>
                  </a:txBody>
                  <a:tcPr anchor="ctr">
                    <a:lnR w="12700" cap="flat" cmpd="sng" algn="ctr">
                      <a:solidFill>
                        <a:srgbClr val="330099"/>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solidFill>
                  </a:tcPr>
                </a:tc>
                <a:tc>
                  <a:txBody>
                    <a:bodyPr/>
                    <a:lstStyle/>
                    <a:p>
                      <a:pPr algn="l" fontAlgn="b"/>
                      <a:r>
                        <a:rPr lang="en-US" sz="1200" b="0" i="0" u="none" strike="noStrike" dirty="0" err="1">
                          <a:solidFill>
                            <a:srgbClr val="330099"/>
                          </a:solidFill>
                          <a:effectLst/>
                          <a:latin typeface="Calibri" charset="0"/>
                          <a:ea typeface="Calibri" charset="0"/>
                          <a:cs typeface="Calibri" charset="0"/>
                        </a:rPr>
                        <a:t>Espagne</a:t>
                      </a:r>
                      <a:endParaRPr lang="en-US" sz="1200" b="0" i="0" u="none" strike="noStrike" dirty="0">
                        <a:solidFill>
                          <a:srgbClr val="330099"/>
                        </a:solidFill>
                        <a:effectLst/>
                        <a:latin typeface="Calibri" charset="0"/>
                        <a:ea typeface="Calibri" charset="0"/>
                        <a:cs typeface="Calibri" charset="0"/>
                      </a:endParaRPr>
                    </a:p>
                  </a:txBody>
                  <a:tcPr anchor="b">
                    <a:lnL w="12700" cap="flat" cmpd="sng" algn="ctr">
                      <a:solidFill>
                        <a:srgbClr val="330099"/>
                      </a:solidFill>
                      <a:prstDash val="solid"/>
                      <a:round/>
                      <a:headEnd type="none" w="med" len="med"/>
                      <a:tailEnd type="none" w="med" len="med"/>
                    </a:lnL>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57%</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01"/>
                  </a:ext>
                </a:extLst>
              </a:tr>
              <a:tr h="0">
                <a:tc rowSpan="2">
                  <a:txBody>
                    <a:bodyPr/>
                    <a:lstStyle/>
                    <a:p>
                      <a:pPr algn="ctr" fontAlgn="b"/>
                      <a:r>
                        <a:rPr lang="nl-NL" sz="1200" b="0" i="0" u="none" strike="noStrike" dirty="0">
                          <a:solidFill>
                            <a:srgbClr val="330099"/>
                          </a:solidFill>
                          <a:effectLst/>
                          <a:latin typeface="Calibri" charset="0"/>
                          <a:ea typeface="Calibri" charset="0"/>
                          <a:cs typeface="Calibri" charset="0"/>
                        </a:rPr>
                        <a:t>18</a:t>
                      </a:r>
                      <a:endParaRPr lang="fi-FI" sz="1200" b="0" i="0" u="none" strike="noStrike" dirty="0">
                        <a:solidFill>
                          <a:srgbClr val="330099"/>
                        </a:solidFill>
                        <a:effectLst/>
                        <a:latin typeface="Calibri" charset="0"/>
                        <a:ea typeface="Calibri" charset="0"/>
                        <a:cs typeface="Calibri" charset="0"/>
                      </a:endParaRPr>
                    </a:p>
                  </a:txBody>
                  <a:tcPr anchor="ctr">
                    <a:lnR w="12700" cap="flat" cmpd="sng" algn="ctr">
                      <a:solidFill>
                        <a:srgbClr val="330099"/>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solidFill>
                  </a:tcPr>
                </a:tc>
                <a:tc>
                  <a:txBody>
                    <a:bodyPr/>
                    <a:lstStyle/>
                    <a:p>
                      <a:pPr algn="l" fontAlgn="b"/>
                      <a:r>
                        <a:rPr lang="en-US" sz="1200" b="0" i="0" u="none" strike="noStrike" dirty="0" err="1">
                          <a:solidFill>
                            <a:srgbClr val="330099"/>
                          </a:solidFill>
                          <a:effectLst/>
                          <a:latin typeface="Calibri" charset="0"/>
                          <a:ea typeface="Calibri" charset="0"/>
                          <a:cs typeface="Calibri" charset="0"/>
                        </a:rPr>
                        <a:t>Italie</a:t>
                      </a:r>
                      <a:endParaRPr lang="en-US" sz="1200" b="0" i="0" u="none" strike="noStrike" dirty="0">
                        <a:solidFill>
                          <a:srgbClr val="330099"/>
                        </a:solidFill>
                        <a:effectLst/>
                        <a:latin typeface="Calibri" charset="0"/>
                        <a:ea typeface="Calibri" charset="0"/>
                        <a:cs typeface="Calibri" charset="0"/>
                      </a:endParaRPr>
                    </a:p>
                  </a:txBody>
                  <a:tcPr anchor="b">
                    <a:lnL w="12700" cap="flat" cmpd="sng" algn="ctr">
                      <a:solidFill>
                        <a:srgbClr val="330099"/>
                      </a:solidFill>
                      <a:prstDash val="solid"/>
                      <a:round/>
                      <a:headEnd type="none" w="med" len="med"/>
                      <a:tailEnd type="none" w="med" len="med"/>
                    </a:lnL>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56%</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02"/>
                  </a:ext>
                </a:extLst>
              </a:tr>
              <a:tr h="0">
                <a:tc vMerge="1">
                  <a:txBody>
                    <a:bodyPr/>
                    <a:lstStyle/>
                    <a:p>
                      <a:pPr algn="r" fontAlgn="b"/>
                      <a:endParaRPr lang="fi-FI" sz="1100" b="0" i="0" u="none" strike="noStrike" dirty="0">
                        <a:solidFill>
                          <a:srgbClr val="000000"/>
                        </a:solidFill>
                        <a:effectLst/>
                        <a:latin typeface="Calibri" charset="0"/>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D88">
                        <a:alpha val="10000"/>
                      </a:srgbClr>
                    </a:solidFill>
                  </a:tcPr>
                </a:tc>
                <a:tc>
                  <a:txBody>
                    <a:bodyPr/>
                    <a:lstStyle/>
                    <a:p>
                      <a:pPr algn="l" fontAlgn="b"/>
                      <a:r>
                        <a:rPr lang="en-US" sz="1200" b="0" i="0" u="none" strike="noStrike" dirty="0" err="1">
                          <a:solidFill>
                            <a:srgbClr val="330099"/>
                          </a:solidFill>
                          <a:effectLst/>
                          <a:latin typeface="Calibri" charset="0"/>
                          <a:ea typeface="Calibri" charset="0"/>
                          <a:cs typeface="Calibri" charset="0"/>
                        </a:rPr>
                        <a:t>Slovaquie</a:t>
                      </a:r>
                      <a:endParaRPr lang="en-US" sz="1200" b="0" i="0" u="none" strike="noStrike" dirty="0">
                        <a:solidFill>
                          <a:srgbClr val="330099"/>
                        </a:solidFill>
                        <a:effectLst/>
                        <a:latin typeface="Calibri" charset="0"/>
                        <a:ea typeface="Calibri" charset="0"/>
                        <a:cs typeface="Calibri" charset="0"/>
                      </a:endParaRPr>
                    </a:p>
                  </a:txBody>
                  <a:tcPr anchor="b">
                    <a:lnL w="12700" cap="flat" cmpd="sng" algn="ctr">
                      <a:solidFill>
                        <a:srgbClr val="330099"/>
                      </a:solidFill>
                      <a:prstDash val="solid"/>
                      <a:round/>
                      <a:headEnd type="none" w="med" len="med"/>
                      <a:tailEnd type="none" w="med" len="med"/>
                    </a:lnL>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56%</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03"/>
                  </a:ext>
                </a:extLst>
              </a:tr>
              <a:tr h="0">
                <a:tc>
                  <a:txBody>
                    <a:bodyPr/>
                    <a:lstStyle/>
                    <a:p>
                      <a:pPr algn="ctr" fontAlgn="b"/>
                      <a:r>
                        <a:rPr lang="en-US" sz="1200" b="0" i="0" u="none" strike="noStrike" dirty="0">
                          <a:solidFill>
                            <a:srgbClr val="330099"/>
                          </a:solidFill>
                          <a:effectLst/>
                          <a:latin typeface="Calibri" charset="0"/>
                          <a:ea typeface="Calibri" charset="0"/>
                          <a:cs typeface="Calibri" charset="0"/>
                        </a:rPr>
                        <a:t>20</a:t>
                      </a:r>
                    </a:p>
                  </a:txBody>
                  <a:tcPr anchor="ctr">
                    <a:lnR w="12700" cap="flat" cmpd="sng" algn="ctr">
                      <a:solidFill>
                        <a:srgbClr val="330099"/>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330099"/>
                          </a:solidFill>
                          <a:effectLst/>
                          <a:latin typeface="Calibri" charset="0"/>
                          <a:ea typeface="Calibri" charset="0"/>
                          <a:cs typeface="Calibri" charset="0"/>
                        </a:rPr>
                        <a:t>Portugal</a:t>
                      </a:r>
                    </a:p>
                  </a:txBody>
                  <a:tcPr anchor="b">
                    <a:lnL w="12700" cap="flat" cmpd="sng" algn="ctr">
                      <a:solidFill>
                        <a:srgbClr val="330099"/>
                      </a:solidFill>
                      <a:prstDash val="solid"/>
                      <a:round/>
                      <a:headEnd type="none" w="med" len="med"/>
                      <a:tailEnd type="none" w="med" len="med"/>
                    </a:lnL>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54%</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04"/>
                  </a:ext>
                </a:extLst>
              </a:tr>
              <a:tr h="0">
                <a:tc>
                  <a:txBody>
                    <a:bodyPr/>
                    <a:lstStyle/>
                    <a:p>
                      <a:pPr algn="ctr" fontAlgn="b"/>
                      <a:r>
                        <a:rPr lang="is-IS" sz="1200" b="0" i="0" u="none" strike="noStrike" dirty="0">
                          <a:solidFill>
                            <a:srgbClr val="330099"/>
                          </a:solidFill>
                          <a:effectLst/>
                          <a:latin typeface="Calibri" charset="0"/>
                          <a:ea typeface="Calibri" charset="0"/>
                          <a:cs typeface="Calibri" charset="0"/>
                        </a:rPr>
                        <a:t>21</a:t>
                      </a:r>
                    </a:p>
                  </a:txBody>
                  <a:tcPr anchor="ctr">
                    <a:lnR w="12700" cap="flat" cmpd="sng" algn="ctr">
                      <a:solidFill>
                        <a:srgbClr val="330099"/>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solidFill>
                  </a:tcPr>
                </a:tc>
                <a:tc>
                  <a:txBody>
                    <a:bodyPr/>
                    <a:lstStyle/>
                    <a:p>
                      <a:pPr algn="l" fontAlgn="b"/>
                      <a:r>
                        <a:rPr lang="en-US" sz="1200" b="0" i="0" u="none" strike="noStrike" dirty="0" err="1">
                          <a:solidFill>
                            <a:srgbClr val="330099"/>
                          </a:solidFill>
                          <a:effectLst/>
                          <a:latin typeface="Calibri" charset="0"/>
                          <a:ea typeface="Calibri" charset="0"/>
                          <a:cs typeface="Calibri" charset="0"/>
                        </a:rPr>
                        <a:t>Croatie</a:t>
                      </a:r>
                      <a:endParaRPr lang="en-US" sz="1200" b="0" i="0" u="none" strike="noStrike" dirty="0">
                        <a:solidFill>
                          <a:srgbClr val="330099"/>
                        </a:solidFill>
                        <a:effectLst/>
                        <a:latin typeface="Calibri" charset="0"/>
                        <a:ea typeface="Calibri" charset="0"/>
                        <a:cs typeface="Calibri" charset="0"/>
                      </a:endParaRPr>
                    </a:p>
                  </a:txBody>
                  <a:tcPr anchor="b">
                    <a:lnL w="12700" cap="flat" cmpd="sng" algn="ctr">
                      <a:solidFill>
                        <a:srgbClr val="330099"/>
                      </a:solidFill>
                      <a:prstDash val="solid"/>
                      <a:round/>
                      <a:headEnd type="none" w="med" len="med"/>
                      <a:tailEnd type="none" w="med" len="med"/>
                    </a:lnL>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50%</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05"/>
                  </a:ext>
                </a:extLst>
              </a:tr>
              <a:tr h="0">
                <a:tc>
                  <a:txBody>
                    <a:bodyPr/>
                    <a:lstStyle/>
                    <a:p>
                      <a:pPr algn="ctr" fontAlgn="b"/>
                      <a:r>
                        <a:rPr lang="cs-CZ" sz="1200" b="0" i="0" u="none" strike="noStrike" dirty="0">
                          <a:solidFill>
                            <a:srgbClr val="330099"/>
                          </a:solidFill>
                          <a:effectLst/>
                          <a:latin typeface="Calibri" charset="0"/>
                          <a:ea typeface="Calibri" charset="0"/>
                          <a:cs typeface="Calibri" charset="0"/>
                        </a:rPr>
                        <a:t>22</a:t>
                      </a:r>
                    </a:p>
                  </a:txBody>
                  <a:tcPr anchor="ctr">
                    <a:lnR w="12700" cap="flat" cmpd="sng" algn="ctr">
                      <a:solidFill>
                        <a:srgbClr val="330099"/>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330099"/>
                          </a:solidFill>
                          <a:effectLst/>
                          <a:latin typeface="Calibri" charset="0"/>
                          <a:ea typeface="Calibri" charset="0"/>
                          <a:cs typeface="Calibri" charset="0"/>
                        </a:rPr>
                        <a:t>Pays-Bas</a:t>
                      </a:r>
                    </a:p>
                  </a:txBody>
                  <a:tcPr anchor="b">
                    <a:lnL w="12700" cap="flat" cmpd="sng" algn="ctr">
                      <a:solidFill>
                        <a:srgbClr val="330099"/>
                      </a:solidFill>
                      <a:prstDash val="solid"/>
                      <a:round/>
                      <a:headEnd type="none" w="med" len="med"/>
                      <a:tailEnd type="none" w="med" len="med"/>
                    </a:lnL>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48%</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06"/>
                  </a:ext>
                </a:extLst>
              </a:tr>
              <a:tr h="0">
                <a:tc rowSpan="2">
                  <a:txBody>
                    <a:bodyPr/>
                    <a:lstStyle/>
                    <a:p>
                      <a:pPr algn="ctr" fontAlgn="b"/>
                      <a:r>
                        <a:rPr lang="is-IS" sz="1200" b="0" i="0" u="none" strike="noStrike" dirty="0">
                          <a:solidFill>
                            <a:srgbClr val="330099"/>
                          </a:solidFill>
                          <a:effectLst/>
                          <a:latin typeface="Calibri" charset="0"/>
                          <a:ea typeface="Calibri" charset="0"/>
                          <a:cs typeface="Calibri" charset="0"/>
                        </a:rPr>
                        <a:t>23</a:t>
                      </a:r>
                    </a:p>
                  </a:txBody>
                  <a:tcPr anchor="ctr">
                    <a:lnR w="12700" cap="flat" cmpd="sng" algn="ctr">
                      <a:solidFill>
                        <a:srgbClr val="330099"/>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solidFill>
                  </a:tcPr>
                </a:tc>
                <a:tc>
                  <a:txBody>
                    <a:bodyPr/>
                    <a:lstStyle/>
                    <a:p>
                      <a:pPr algn="l" fontAlgn="b"/>
                      <a:r>
                        <a:rPr lang="en-US" sz="1200" b="0" i="0" u="none" strike="noStrike" dirty="0" err="1">
                          <a:solidFill>
                            <a:srgbClr val="330099"/>
                          </a:solidFill>
                          <a:effectLst/>
                          <a:latin typeface="Calibri" charset="0"/>
                          <a:ea typeface="Calibri" charset="0"/>
                          <a:cs typeface="Calibri" charset="0"/>
                        </a:rPr>
                        <a:t>Lettonie</a:t>
                      </a:r>
                      <a:endParaRPr lang="en-US" sz="1200" b="0" i="0" u="none" strike="noStrike" dirty="0">
                        <a:solidFill>
                          <a:srgbClr val="330099"/>
                        </a:solidFill>
                        <a:effectLst/>
                        <a:latin typeface="Calibri" charset="0"/>
                        <a:ea typeface="Calibri" charset="0"/>
                        <a:cs typeface="Calibri" charset="0"/>
                      </a:endParaRPr>
                    </a:p>
                  </a:txBody>
                  <a:tcPr anchor="b">
                    <a:lnL w="12700" cap="flat" cmpd="sng" algn="ctr">
                      <a:solidFill>
                        <a:srgbClr val="330099"/>
                      </a:solidFill>
                      <a:prstDash val="solid"/>
                      <a:round/>
                      <a:headEnd type="none" w="med" len="med"/>
                      <a:tailEnd type="none" w="med" len="med"/>
                    </a:lnL>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46%</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07"/>
                  </a:ext>
                </a:extLst>
              </a:tr>
              <a:tr h="0">
                <a:tc vMerge="1">
                  <a:txBody>
                    <a:bodyPr/>
                    <a:lstStyle/>
                    <a:p>
                      <a:pPr algn="r" fontAlgn="b"/>
                      <a:endParaRPr lang="is-IS" sz="1100" b="0" i="0" u="none" strike="noStrike" dirty="0">
                        <a:solidFill>
                          <a:srgbClr val="000000"/>
                        </a:solidFill>
                        <a:effectLst/>
                        <a:latin typeface="Calibri" charset="0"/>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D88">
                        <a:alpha val="40000"/>
                      </a:srgbClr>
                    </a:solidFill>
                  </a:tcPr>
                </a:tc>
                <a:tc>
                  <a:txBody>
                    <a:bodyPr/>
                    <a:lstStyle/>
                    <a:p>
                      <a:pPr algn="l" fontAlgn="b"/>
                      <a:r>
                        <a:rPr lang="en-US" sz="1200" b="0" i="0" u="none" strike="noStrike" dirty="0" err="1">
                          <a:solidFill>
                            <a:srgbClr val="330099"/>
                          </a:solidFill>
                          <a:effectLst/>
                          <a:latin typeface="Calibri" charset="0"/>
                          <a:ea typeface="Calibri" charset="0"/>
                          <a:cs typeface="Calibri" charset="0"/>
                        </a:rPr>
                        <a:t>Serbie</a:t>
                      </a:r>
                      <a:endParaRPr lang="en-US" sz="1200" b="0" i="0" u="none" strike="noStrike" dirty="0">
                        <a:solidFill>
                          <a:srgbClr val="330099"/>
                        </a:solidFill>
                        <a:effectLst/>
                        <a:latin typeface="Calibri" charset="0"/>
                        <a:ea typeface="Calibri" charset="0"/>
                        <a:cs typeface="Calibri" charset="0"/>
                      </a:endParaRPr>
                    </a:p>
                  </a:txBody>
                  <a:tcPr anchor="b">
                    <a:lnL w="12700" cap="flat" cmpd="sng" algn="ctr">
                      <a:solidFill>
                        <a:srgbClr val="330099"/>
                      </a:solidFill>
                      <a:prstDash val="solid"/>
                      <a:round/>
                      <a:headEnd type="none" w="med" len="med"/>
                      <a:tailEnd type="none" w="med" len="med"/>
                    </a:lnL>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46%</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08"/>
                  </a:ext>
                </a:extLst>
              </a:tr>
              <a:tr h="0">
                <a:tc>
                  <a:txBody>
                    <a:bodyPr/>
                    <a:lstStyle/>
                    <a:p>
                      <a:pPr algn="ctr" fontAlgn="b"/>
                      <a:r>
                        <a:rPr lang="is-IS" sz="1200" b="0" i="0" u="none" strike="noStrike" dirty="0">
                          <a:solidFill>
                            <a:srgbClr val="330099"/>
                          </a:solidFill>
                          <a:effectLst/>
                          <a:latin typeface="Calibri" charset="0"/>
                          <a:ea typeface="Calibri" charset="0"/>
                          <a:cs typeface="Calibri" charset="0"/>
                        </a:rPr>
                        <a:t>25</a:t>
                      </a:r>
                    </a:p>
                  </a:txBody>
                  <a:tcPr anchor="ctr">
                    <a:lnR w="12700" cap="flat" cmpd="sng" algn="ctr">
                      <a:solidFill>
                        <a:srgbClr val="330099"/>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solidFill>
                  </a:tcPr>
                </a:tc>
                <a:tc>
                  <a:txBody>
                    <a:bodyPr/>
                    <a:lstStyle/>
                    <a:p>
                      <a:pPr algn="l" fontAlgn="b"/>
                      <a:r>
                        <a:rPr lang="en-US" sz="1200" b="0" i="0" u="none" strike="noStrike" dirty="0" err="1">
                          <a:solidFill>
                            <a:srgbClr val="330099"/>
                          </a:solidFill>
                          <a:effectLst/>
                          <a:latin typeface="Calibri" charset="0"/>
                          <a:ea typeface="Calibri" charset="0"/>
                          <a:cs typeface="Calibri" charset="0"/>
                        </a:rPr>
                        <a:t>Slovénie</a:t>
                      </a:r>
                      <a:endParaRPr lang="en-US" sz="1200" b="0" i="0" u="none" strike="noStrike" dirty="0">
                        <a:solidFill>
                          <a:srgbClr val="330099"/>
                        </a:solidFill>
                        <a:effectLst/>
                        <a:latin typeface="Calibri" charset="0"/>
                        <a:ea typeface="Calibri" charset="0"/>
                        <a:cs typeface="Calibri" charset="0"/>
                      </a:endParaRPr>
                    </a:p>
                  </a:txBody>
                  <a:tcPr anchor="b">
                    <a:lnL w="12700" cap="flat" cmpd="sng" algn="ctr">
                      <a:solidFill>
                        <a:srgbClr val="330099"/>
                      </a:solidFill>
                      <a:prstDash val="solid"/>
                      <a:round/>
                      <a:headEnd type="none" w="med" len="med"/>
                      <a:tailEnd type="none" w="med" len="med"/>
                    </a:lnL>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44%</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09"/>
                  </a:ext>
                </a:extLst>
              </a:tr>
              <a:tr h="0">
                <a:tc>
                  <a:txBody>
                    <a:bodyPr/>
                    <a:lstStyle/>
                    <a:p>
                      <a:pPr algn="ctr" fontAlgn="b"/>
                      <a:r>
                        <a:rPr lang="is-IS" sz="1200" b="0" i="0" u="none" strike="noStrike" dirty="0">
                          <a:solidFill>
                            <a:srgbClr val="330099"/>
                          </a:solidFill>
                          <a:effectLst/>
                          <a:latin typeface="Calibri" charset="0"/>
                          <a:ea typeface="Calibri" charset="0"/>
                          <a:cs typeface="Calibri" charset="0"/>
                        </a:rPr>
                        <a:t>26</a:t>
                      </a:r>
                    </a:p>
                  </a:txBody>
                  <a:tcPr anchor="ctr">
                    <a:lnR w="12700" cap="flat" cmpd="sng" algn="ctr">
                      <a:solidFill>
                        <a:srgbClr val="330099"/>
                      </a:solidFill>
                      <a:prstDash val="solid"/>
                      <a:round/>
                      <a:headEnd type="none" w="med" len="med"/>
                      <a:tailEnd type="none" w="med" len="med"/>
                    </a:lnR>
                    <a:lnT w="12700" cap="flat" cmpd="sng" algn="ctr">
                      <a:solidFill>
                        <a:srgbClr val="33009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err="1">
                          <a:solidFill>
                            <a:srgbClr val="330099"/>
                          </a:solidFill>
                          <a:effectLst/>
                          <a:latin typeface="Calibri" charset="0"/>
                          <a:ea typeface="Calibri" charset="0"/>
                          <a:cs typeface="Calibri" charset="0"/>
                        </a:rPr>
                        <a:t>Lituanie</a:t>
                      </a:r>
                      <a:endParaRPr lang="en-US" sz="1200" b="0" i="0" u="none" strike="noStrike" dirty="0">
                        <a:solidFill>
                          <a:srgbClr val="330099"/>
                        </a:solidFill>
                        <a:effectLst/>
                        <a:latin typeface="Calibri" charset="0"/>
                        <a:ea typeface="Calibri" charset="0"/>
                        <a:cs typeface="Calibri" charset="0"/>
                      </a:endParaRPr>
                    </a:p>
                  </a:txBody>
                  <a:tcPr anchor="b">
                    <a:lnL w="12700" cap="flat" cmpd="sng" algn="ctr">
                      <a:solidFill>
                        <a:srgbClr val="330099"/>
                      </a:solidFill>
                      <a:prstDash val="solid"/>
                      <a:round/>
                      <a:headEnd type="none" w="med" len="med"/>
                      <a:tailEnd type="none" w="med" len="med"/>
                    </a:lnL>
                    <a:lnT w="12700" cap="flat" cmpd="sng" algn="ctr">
                      <a:solidFill>
                        <a:srgbClr val="330099"/>
                      </a:solidFill>
                      <a:prstDash val="solid"/>
                      <a:round/>
                      <a:headEnd type="none" w="med" len="med"/>
                      <a:tailEnd type="none" w="med" len="med"/>
                    </a:lnT>
                    <a:lnB w="12700" cap="flat" cmpd="sng" algn="ctr">
                      <a:solidFill>
                        <a:srgbClr val="330099"/>
                      </a:solidFill>
                      <a:prstDash val="solid"/>
                      <a:round/>
                      <a:headEnd type="none" w="med" len="med"/>
                      <a:tailEnd type="none" w="med" len="med"/>
                    </a:lnB>
                    <a:solidFill>
                      <a:schemeClr val="bg1"/>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42%</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0099"/>
                    </a:solidFill>
                  </a:tcPr>
                </a:tc>
                <a:extLst>
                  <a:ext uri="{0D108BD9-81ED-4DB2-BD59-A6C34878D82A}">
                    <a16:rowId xmlns:a16="http://schemas.microsoft.com/office/drawing/2014/main" val="10010"/>
                  </a:ext>
                </a:extLst>
              </a:tr>
              <a:tr h="0">
                <a:tc>
                  <a:txBody>
                    <a:bodyPr/>
                    <a:lstStyle/>
                    <a:p>
                      <a:pPr algn="ctr" fontAlgn="b"/>
                      <a:r>
                        <a:rPr lang="is-IS" sz="1200" b="0" i="0" u="none" strike="noStrike" dirty="0">
                          <a:solidFill>
                            <a:srgbClr val="005193"/>
                          </a:solidFill>
                          <a:effectLst/>
                          <a:latin typeface="Calibri" charset="0"/>
                          <a:ea typeface="Calibri" charset="0"/>
                          <a:cs typeface="Calibri" charset="0"/>
                        </a:rPr>
                        <a:t>27</a:t>
                      </a:r>
                    </a:p>
                  </a:txBody>
                  <a:tcPr anchor="ctr">
                    <a:lnR w="12700" cap="flat" cmpd="sng" algn="ctr">
                      <a:solidFill>
                        <a:srgbClr val="004D8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4D88"/>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5193"/>
                          </a:solidFill>
                          <a:effectLst/>
                          <a:latin typeface="Calibri" charset="0"/>
                          <a:ea typeface="Calibri" charset="0"/>
                          <a:cs typeface="Calibri" charset="0"/>
                        </a:rPr>
                        <a:t>France</a:t>
                      </a:r>
                    </a:p>
                  </a:txBody>
                  <a:tcPr anchor="b">
                    <a:lnL w="12700" cap="flat" cmpd="sng" algn="ctr">
                      <a:solidFill>
                        <a:srgbClr val="004D88"/>
                      </a:solidFill>
                      <a:prstDash val="solid"/>
                      <a:round/>
                      <a:headEnd type="none" w="med" len="med"/>
                      <a:tailEnd type="none" w="med" len="med"/>
                    </a:lnL>
                    <a:lnT w="12700" cap="flat" cmpd="sng" algn="ctr">
                      <a:solidFill>
                        <a:srgbClr val="330099"/>
                      </a:solidFill>
                      <a:prstDash val="solid"/>
                      <a:round/>
                      <a:headEnd type="none" w="med" len="med"/>
                      <a:tailEnd type="none" w="med" len="med"/>
                    </a:lnT>
                    <a:lnB w="12700" cap="flat" cmpd="sng" algn="ctr">
                      <a:solidFill>
                        <a:srgbClr val="004D88"/>
                      </a:solidFill>
                      <a:prstDash val="solid"/>
                      <a:round/>
                      <a:headEnd type="none" w="med" len="med"/>
                      <a:tailEnd type="none" w="med" len="med"/>
                    </a:lnB>
                    <a:solidFill>
                      <a:schemeClr val="bg1"/>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37%</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193"/>
                    </a:solidFill>
                  </a:tcPr>
                </a:tc>
                <a:extLst>
                  <a:ext uri="{0D108BD9-81ED-4DB2-BD59-A6C34878D82A}">
                    <a16:rowId xmlns:a16="http://schemas.microsoft.com/office/drawing/2014/main" val="10011"/>
                  </a:ext>
                </a:extLst>
              </a:tr>
              <a:tr h="0">
                <a:tc>
                  <a:txBody>
                    <a:bodyPr/>
                    <a:lstStyle/>
                    <a:p>
                      <a:pPr algn="ctr" fontAlgn="b"/>
                      <a:r>
                        <a:rPr lang="is-IS" sz="1200" b="0" i="0" u="none" strike="noStrike" dirty="0">
                          <a:solidFill>
                            <a:srgbClr val="005193"/>
                          </a:solidFill>
                          <a:effectLst/>
                          <a:latin typeface="Calibri" charset="0"/>
                          <a:ea typeface="Calibri" charset="0"/>
                          <a:cs typeface="Calibri" charset="0"/>
                        </a:rPr>
                        <a:t>28</a:t>
                      </a:r>
                    </a:p>
                  </a:txBody>
                  <a:tcPr anchor="ctr">
                    <a:lnR w="12700" cap="flat" cmpd="sng" algn="ctr">
                      <a:solidFill>
                        <a:srgbClr val="004D88"/>
                      </a:solidFill>
                      <a:prstDash val="solid"/>
                      <a:round/>
                      <a:headEnd type="none" w="med" len="med"/>
                      <a:tailEnd type="none" w="med" len="med"/>
                    </a:lnR>
                    <a:lnT w="12700" cap="flat" cmpd="sng" algn="ctr">
                      <a:solidFill>
                        <a:srgbClr val="004D88"/>
                      </a:solidFill>
                      <a:prstDash val="solid"/>
                      <a:round/>
                      <a:headEnd type="none" w="med" len="med"/>
                      <a:tailEnd type="none" w="med" len="med"/>
                    </a:lnT>
                    <a:lnB w="12700" cap="flat" cmpd="sng" algn="ctr">
                      <a:solidFill>
                        <a:srgbClr val="004D88"/>
                      </a:solidFill>
                      <a:prstDash val="solid"/>
                      <a:round/>
                      <a:headEnd type="none" w="med" len="med"/>
                      <a:tailEnd type="none" w="med" len="med"/>
                    </a:lnB>
                    <a:solidFill>
                      <a:schemeClr val="bg1"/>
                    </a:solidFill>
                  </a:tcPr>
                </a:tc>
                <a:tc>
                  <a:txBody>
                    <a:bodyPr/>
                    <a:lstStyle/>
                    <a:p>
                      <a:pPr algn="l" fontAlgn="b"/>
                      <a:r>
                        <a:rPr lang="en-US" sz="1200" b="0" i="0" u="none" strike="noStrike" dirty="0" err="1">
                          <a:solidFill>
                            <a:srgbClr val="005193"/>
                          </a:solidFill>
                          <a:effectLst/>
                          <a:latin typeface="Calibri" charset="0"/>
                          <a:ea typeface="Calibri" charset="0"/>
                          <a:cs typeface="Calibri" charset="0"/>
                        </a:rPr>
                        <a:t>Belgique</a:t>
                      </a:r>
                      <a:r>
                        <a:rPr lang="en-US" sz="1200" b="0" i="0" u="none" strike="noStrike" baseline="0" dirty="0">
                          <a:solidFill>
                            <a:srgbClr val="005193"/>
                          </a:solidFill>
                          <a:effectLst/>
                          <a:latin typeface="Calibri" charset="0"/>
                          <a:ea typeface="Calibri" charset="0"/>
                          <a:cs typeface="Calibri" charset="0"/>
                        </a:rPr>
                        <a:t> / </a:t>
                      </a:r>
                      <a:r>
                        <a:rPr lang="en-US" sz="1200" b="0" i="0" u="none" strike="noStrike" baseline="0" dirty="0" err="1">
                          <a:solidFill>
                            <a:srgbClr val="005193"/>
                          </a:solidFill>
                          <a:effectLst/>
                          <a:latin typeface="Calibri" charset="0"/>
                          <a:ea typeface="Calibri" charset="0"/>
                          <a:cs typeface="Calibri" charset="0"/>
                        </a:rPr>
                        <a:t>Flandres</a:t>
                      </a:r>
                      <a:r>
                        <a:rPr lang="en-US" sz="1200" b="0" i="0" u="none" strike="noStrike" baseline="0" dirty="0">
                          <a:solidFill>
                            <a:srgbClr val="005193"/>
                          </a:solidFill>
                          <a:effectLst/>
                          <a:latin typeface="Calibri" charset="0"/>
                          <a:ea typeface="Calibri" charset="0"/>
                          <a:cs typeface="Calibri" charset="0"/>
                        </a:rPr>
                        <a:t> </a:t>
                      </a:r>
                      <a:endParaRPr lang="en-US" sz="1200" b="0" i="0" u="none" strike="noStrike" dirty="0">
                        <a:solidFill>
                          <a:srgbClr val="005193"/>
                        </a:solidFill>
                        <a:effectLst/>
                        <a:latin typeface="Calibri" charset="0"/>
                        <a:ea typeface="Calibri" charset="0"/>
                        <a:cs typeface="Calibri" charset="0"/>
                      </a:endParaRPr>
                    </a:p>
                  </a:txBody>
                  <a:tcPr anchor="b">
                    <a:lnL w="12700" cap="flat" cmpd="sng" algn="ctr">
                      <a:solidFill>
                        <a:srgbClr val="004D88"/>
                      </a:solidFill>
                      <a:prstDash val="solid"/>
                      <a:round/>
                      <a:headEnd type="none" w="med" len="med"/>
                      <a:tailEnd type="none" w="med" len="med"/>
                    </a:lnL>
                    <a:lnT w="12700" cap="flat" cmpd="sng" algn="ctr">
                      <a:solidFill>
                        <a:srgbClr val="004D88"/>
                      </a:solidFill>
                      <a:prstDash val="solid"/>
                      <a:round/>
                      <a:headEnd type="none" w="med" len="med"/>
                      <a:tailEnd type="none" w="med" len="med"/>
                    </a:lnT>
                    <a:lnB w="12700" cap="flat" cmpd="sng" algn="ctr">
                      <a:solidFill>
                        <a:srgbClr val="004D88"/>
                      </a:solidFill>
                      <a:prstDash val="solid"/>
                      <a:round/>
                      <a:headEnd type="none" w="med" len="med"/>
                      <a:tailEnd type="none" w="med" len="med"/>
                    </a:lnB>
                    <a:solidFill>
                      <a:schemeClr val="bg1"/>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35%</a:t>
                      </a:r>
                    </a:p>
                  </a:txBody>
                  <a:tcPr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193"/>
                    </a:solidFill>
                  </a:tcPr>
                </a:tc>
                <a:extLst>
                  <a:ext uri="{0D108BD9-81ED-4DB2-BD59-A6C34878D82A}">
                    <a16:rowId xmlns:a16="http://schemas.microsoft.com/office/drawing/2014/main" val="10012"/>
                  </a:ext>
                </a:extLst>
              </a:tr>
              <a:tr h="0">
                <a:tc>
                  <a:txBody>
                    <a:bodyPr/>
                    <a:lstStyle/>
                    <a:p>
                      <a:pPr algn="ctr" fontAlgn="b"/>
                      <a:r>
                        <a:rPr lang="is-IS" sz="1200" b="0" i="0" u="none" strike="noStrike" dirty="0">
                          <a:solidFill>
                            <a:srgbClr val="005193"/>
                          </a:solidFill>
                          <a:effectLst/>
                          <a:latin typeface="Calibri" charset="0"/>
                          <a:ea typeface="Calibri" charset="0"/>
                          <a:cs typeface="Calibri" charset="0"/>
                        </a:rPr>
                        <a:t>29</a:t>
                      </a:r>
                    </a:p>
                  </a:txBody>
                  <a:tcPr anchor="ctr">
                    <a:lnR w="12700" cap="flat" cmpd="sng" algn="ctr">
                      <a:solidFill>
                        <a:srgbClr val="004D88"/>
                      </a:solidFill>
                      <a:prstDash val="solid"/>
                      <a:round/>
                      <a:headEnd type="none" w="med" len="med"/>
                      <a:tailEnd type="none" w="med" len="med"/>
                    </a:lnR>
                    <a:lnT w="12700" cap="flat" cmpd="sng" algn="ctr">
                      <a:solidFill>
                        <a:srgbClr val="004D88"/>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200" b="0" i="0" u="none" strike="noStrike" dirty="0" err="1">
                          <a:solidFill>
                            <a:srgbClr val="005193"/>
                          </a:solidFill>
                          <a:effectLst/>
                          <a:latin typeface="Calibri" charset="0"/>
                          <a:ea typeface="Calibri" charset="0"/>
                          <a:cs typeface="Calibri" charset="0"/>
                        </a:rPr>
                        <a:t>Belgique</a:t>
                      </a:r>
                      <a:r>
                        <a:rPr lang="en-US" sz="1200" b="0" i="0" u="none" strike="noStrike" dirty="0">
                          <a:solidFill>
                            <a:srgbClr val="005193"/>
                          </a:solidFill>
                          <a:effectLst/>
                          <a:latin typeface="Calibri" charset="0"/>
                          <a:ea typeface="Calibri" charset="0"/>
                          <a:cs typeface="Calibri" charset="0"/>
                        </a:rPr>
                        <a:t> / </a:t>
                      </a:r>
                      <a:r>
                        <a:rPr lang="en-US" sz="1200" b="0" i="0" u="none" strike="noStrike" dirty="0" err="1">
                          <a:solidFill>
                            <a:srgbClr val="005193"/>
                          </a:solidFill>
                          <a:effectLst/>
                          <a:latin typeface="Calibri" charset="0"/>
                          <a:ea typeface="Calibri" charset="0"/>
                          <a:cs typeface="Calibri" charset="0"/>
                        </a:rPr>
                        <a:t>Communauté</a:t>
                      </a:r>
                      <a:r>
                        <a:rPr lang="en-US" sz="1200" b="0" i="0" u="none" strike="noStrike" dirty="0">
                          <a:solidFill>
                            <a:srgbClr val="005193"/>
                          </a:solidFill>
                          <a:effectLst/>
                          <a:latin typeface="Calibri" charset="0"/>
                          <a:ea typeface="Calibri" charset="0"/>
                          <a:cs typeface="Calibri" charset="0"/>
                        </a:rPr>
                        <a:t> </a:t>
                      </a:r>
                      <a:r>
                        <a:rPr lang="en-US" sz="1200" b="0" i="0" u="none" strike="noStrike" dirty="0" err="1">
                          <a:solidFill>
                            <a:srgbClr val="005193"/>
                          </a:solidFill>
                          <a:effectLst/>
                          <a:latin typeface="Calibri" charset="0"/>
                          <a:ea typeface="Calibri" charset="0"/>
                          <a:cs typeface="Calibri" charset="0"/>
                        </a:rPr>
                        <a:t>française</a:t>
                      </a:r>
                      <a:endParaRPr lang="en-US" sz="1200" b="0" i="0" u="none" strike="noStrike" dirty="0">
                        <a:solidFill>
                          <a:srgbClr val="005193"/>
                        </a:solidFill>
                        <a:effectLst/>
                        <a:latin typeface="Calibri" charset="0"/>
                        <a:ea typeface="Calibri" charset="0"/>
                        <a:cs typeface="Calibri" charset="0"/>
                      </a:endParaRPr>
                    </a:p>
                  </a:txBody>
                  <a:tcPr anchor="b">
                    <a:lnL w="12700" cap="flat" cmpd="sng" algn="ctr">
                      <a:solidFill>
                        <a:srgbClr val="004D88"/>
                      </a:solidFill>
                      <a:prstDash val="solid"/>
                      <a:round/>
                      <a:headEnd type="none" w="med" len="med"/>
                      <a:tailEnd type="none" w="med" len="med"/>
                    </a:lnL>
                    <a:lnT w="12700" cap="flat" cmpd="sng" algn="ctr">
                      <a:solidFill>
                        <a:srgbClr val="004D88"/>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mr-IN" sz="1200" b="0" i="0" u="none" strike="noStrike" dirty="0">
                          <a:solidFill>
                            <a:schemeClr val="bg1"/>
                          </a:solidFill>
                          <a:effectLst/>
                          <a:latin typeface="Calibri" charset="0"/>
                          <a:ea typeface="Calibri" charset="0"/>
                          <a:cs typeface="Calibri" charset="0"/>
                        </a:rPr>
                        <a:t>32%</a:t>
                      </a:r>
                    </a:p>
                  </a:txBody>
                  <a:tcPr anchor="b">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193"/>
                    </a:solidFill>
                  </a:tcPr>
                </a:tc>
                <a:extLst>
                  <a:ext uri="{0D108BD9-81ED-4DB2-BD59-A6C34878D82A}">
                    <a16:rowId xmlns:a16="http://schemas.microsoft.com/office/drawing/2014/main" val="10013"/>
                  </a:ext>
                </a:extLst>
              </a:tr>
            </a:tbl>
          </a:graphicData>
        </a:graphic>
      </p:graphicFrame>
      <p:sp>
        <p:nvSpPr>
          <p:cNvPr id="7" name="Content Placeholder 6">
            <a:extLst>
              <a:ext uri="{FF2B5EF4-FFF2-40B4-BE49-F238E27FC236}">
                <a16:creationId xmlns:a16="http://schemas.microsoft.com/office/drawing/2014/main" id="{C3373687-B0F6-421A-A73C-557054C91AD7}"/>
              </a:ext>
            </a:extLst>
          </p:cNvPr>
          <p:cNvSpPr>
            <a:spLocks noGrp="1"/>
          </p:cNvSpPr>
          <p:nvPr>
            <p:ph sz="quarter" idx="18"/>
          </p:nvPr>
        </p:nvSpPr>
        <p:spPr>
          <a:xfrm>
            <a:off x="412932" y="1913051"/>
            <a:ext cx="2980075" cy="3031898"/>
          </a:xfrm>
        </p:spPr>
        <p:txBody>
          <a:bodyPr/>
          <a:lstStyle/>
          <a:p>
            <a:r>
              <a:rPr lang="en-US" dirty="0" err="1">
                <a:latin typeface="Calibri"/>
              </a:rPr>
              <a:t>Autonomie</a:t>
            </a:r>
            <a:r>
              <a:rPr lang="en-US" dirty="0">
                <a:latin typeface="Calibri"/>
              </a:rPr>
              <a:t> </a:t>
            </a:r>
            <a:r>
              <a:rPr lang="en-US" dirty="0" err="1">
                <a:latin typeface="Calibri"/>
              </a:rPr>
              <a:t>académique</a:t>
            </a:r>
            <a:r>
              <a:rPr lang="en-US" dirty="0">
                <a:latin typeface="Calibri"/>
              </a:rPr>
              <a:t> – le </a:t>
            </a:r>
            <a:r>
              <a:rPr lang="en-US" dirty="0" err="1">
                <a:latin typeface="Calibri"/>
              </a:rPr>
              <a:t>classement</a:t>
            </a:r>
            <a:endParaRPr lang="en-US" dirty="0"/>
          </a:p>
          <a:p>
            <a:endParaRPr lang="en-BE" dirty="0"/>
          </a:p>
        </p:txBody>
      </p:sp>
      <p:sp>
        <p:nvSpPr>
          <p:cNvPr id="6" name="Text Placeholder 5">
            <a:extLst>
              <a:ext uri="{FF2B5EF4-FFF2-40B4-BE49-F238E27FC236}">
                <a16:creationId xmlns:a16="http://schemas.microsoft.com/office/drawing/2014/main" id="{D76DBC81-FB31-4D86-BA47-BC5A35E5361A}"/>
              </a:ext>
            </a:extLst>
          </p:cNvPr>
          <p:cNvSpPr>
            <a:spLocks noGrp="1"/>
          </p:cNvSpPr>
          <p:nvPr>
            <p:ph type="body" idx="1"/>
          </p:nvPr>
        </p:nvSpPr>
        <p:spPr/>
        <p:txBody>
          <a:bodyPr/>
          <a:lstStyle/>
          <a:p>
            <a:endParaRPr lang="en-BE"/>
          </a:p>
        </p:txBody>
      </p:sp>
      <p:sp>
        <p:nvSpPr>
          <p:cNvPr id="2" name="Date Placeholder 1"/>
          <p:cNvSpPr>
            <a:spLocks noGrp="1"/>
          </p:cNvSpPr>
          <p:nvPr>
            <p:ph type="dt" sz="half" idx="4294967295"/>
          </p:nvPr>
        </p:nvSpPr>
        <p:spPr>
          <a:xfrm>
            <a:off x="9448800" y="6492875"/>
            <a:ext cx="2743200" cy="365125"/>
          </a:xfrm>
        </p:spPr>
        <p:txBody>
          <a:bodyPr/>
          <a:lstStyle/>
          <a:p>
            <a:r>
              <a:rPr lang="en-US"/>
              <a:t>29/06/2017</a:t>
            </a:r>
            <a:endParaRPr lang="en-US" dirty="0"/>
          </a:p>
        </p:txBody>
      </p:sp>
      <p:sp>
        <p:nvSpPr>
          <p:cNvPr id="10" name="Text Placeholder 5">
            <a:extLst>
              <a:ext uri="{FF2B5EF4-FFF2-40B4-BE49-F238E27FC236}">
                <a16:creationId xmlns:a16="http://schemas.microsoft.com/office/drawing/2014/main" id="{DBBA6EB8-D8F7-462E-849B-132F10D41862}"/>
              </a:ext>
            </a:extLst>
          </p:cNvPr>
          <p:cNvSpPr>
            <a:spLocks noGrp="1"/>
          </p:cNvSpPr>
          <p:nvPr>
            <p:ph type="body" sz="quarter" idx="23"/>
          </p:nvPr>
        </p:nvSpPr>
        <p:spPr>
          <a:xfrm>
            <a:off x="347908" y="5839887"/>
            <a:ext cx="2867025" cy="831850"/>
          </a:xfrm>
        </p:spPr>
        <p:txBody>
          <a:bodyPr/>
          <a:lstStyle/>
          <a:p>
            <a:r>
              <a:rPr lang="fr-FR" dirty="0"/>
              <a:t>S</a:t>
            </a:r>
            <a:r>
              <a:rPr lang="en-BE" dirty="0"/>
              <a:t>o</a:t>
            </a:r>
            <a:r>
              <a:rPr lang="fr-FR" dirty="0"/>
              <a:t>u</a:t>
            </a:r>
            <a:r>
              <a:rPr lang="en-BE" dirty="0"/>
              <a:t>r</a:t>
            </a:r>
            <a:r>
              <a:rPr lang="fr-FR" dirty="0"/>
              <a:t>c</a:t>
            </a:r>
            <a:r>
              <a:rPr lang="en-BE" dirty="0"/>
              <a:t>e: </a:t>
            </a:r>
            <a:r>
              <a:rPr lang="en-BE" dirty="0" err="1"/>
              <a:t>Unive</a:t>
            </a:r>
            <a:r>
              <a:rPr lang="fr-FR" dirty="0"/>
              <a:t>r</a:t>
            </a:r>
            <a:r>
              <a:rPr lang="en-BE" dirty="0"/>
              <a:t>s</a:t>
            </a:r>
            <a:r>
              <a:rPr lang="fr-FR" dirty="0"/>
              <a:t>i</a:t>
            </a:r>
            <a:r>
              <a:rPr lang="en-BE" dirty="0"/>
              <a:t>t</a:t>
            </a:r>
            <a:r>
              <a:rPr lang="fr-FR" dirty="0"/>
              <a:t>y</a:t>
            </a:r>
            <a:r>
              <a:rPr lang="en-BE" dirty="0"/>
              <a:t> </a:t>
            </a:r>
            <a:r>
              <a:rPr lang="fr-FR" dirty="0"/>
              <a:t>A</a:t>
            </a:r>
            <a:r>
              <a:rPr lang="en-BE" dirty="0"/>
              <a:t>u</a:t>
            </a:r>
            <a:r>
              <a:rPr lang="fr-FR" dirty="0"/>
              <a:t>t</a:t>
            </a:r>
            <a:r>
              <a:rPr lang="en-BE" dirty="0"/>
              <a:t>o</a:t>
            </a:r>
            <a:r>
              <a:rPr lang="fr-FR" dirty="0"/>
              <a:t>n</a:t>
            </a:r>
            <a:r>
              <a:rPr lang="en-BE" dirty="0"/>
              <a:t>o</a:t>
            </a:r>
            <a:r>
              <a:rPr lang="fr-FR" dirty="0"/>
              <a:t>m</a:t>
            </a:r>
            <a:r>
              <a:rPr lang="en-BE" dirty="0"/>
              <a:t>y </a:t>
            </a:r>
            <a:r>
              <a:rPr lang="fr-FR" dirty="0"/>
              <a:t>i</a:t>
            </a:r>
            <a:r>
              <a:rPr lang="en-BE" dirty="0"/>
              <a:t>n </a:t>
            </a:r>
            <a:r>
              <a:rPr lang="fr-FR" dirty="0"/>
              <a:t>E</a:t>
            </a:r>
            <a:r>
              <a:rPr lang="en-BE" dirty="0"/>
              <a:t>u</a:t>
            </a:r>
            <a:r>
              <a:rPr lang="fr-FR" dirty="0"/>
              <a:t>r</a:t>
            </a:r>
            <a:r>
              <a:rPr lang="en-BE" dirty="0"/>
              <a:t>o</a:t>
            </a:r>
            <a:r>
              <a:rPr lang="fr-FR" dirty="0"/>
              <a:t>p</a:t>
            </a:r>
            <a:r>
              <a:rPr lang="en-BE" dirty="0"/>
              <a:t>e </a:t>
            </a:r>
            <a:r>
              <a:rPr lang="fr-FR" dirty="0"/>
              <a:t>I</a:t>
            </a:r>
            <a:r>
              <a:rPr lang="en-BE" dirty="0"/>
              <a:t>I</a:t>
            </a:r>
            <a:r>
              <a:rPr lang="fr-FR" dirty="0"/>
              <a:t>I</a:t>
            </a:r>
            <a:r>
              <a:rPr lang="en-BE" dirty="0"/>
              <a:t>: </a:t>
            </a:r>
            <a:r>
              <a:rPr lang="fr-FR" dirty="0"/>
              <a:t>T</a:t>
            </a:r>
            <a:r>
              <a:rPr lang="en-BE" dirty="0"/>
              <a:t>h</a:t>
            </a:r>
            <a:r>
              <a:rPr lang="fr-FR" dirty="0"/>
              <a:t>e</a:t>
            </a:r>
            <a:r>
              <a:rPr lang="en-BE" dirty="0"/>
              <a:t> </a:t>
            </a:r>
            <a:r>
              <a:rPr lang="fr-FR" dirty="0"/>
              <a:t>S</a:t>
            </a:r>
            <a:r>
              <a:rPr lang="en-BE" dirty="0"/>
              <a:t>c</a:t>
            </a:r>
            <a:r>
              <a:rPr lang="fr-FR" dirty="0"/>
              <a:t>o</a:t>
            </a:r>
            <a:r>
              <a:rPr lang="en-BE" dirty="0"/>
              <a:t>r</a:t>
            </a:r>
            <a:r>
              <a:rPr lang="fr-FR" dirty="0"/>
              <a:t>e</a:t>
            </a:r>
            <a:r>
              <a:rPr lang="en-BE" dirty="0"/>
              <a:t>c</a:t>
            </a:r>
            <a:r>
              <a:rPr lang="fr-FR" dirty="0"/>
              <a:t>a</a:t>
            </a:r>
            <a:r>
              <a:rPr lang="en-BE" dirty="0"/>
              <a:t>r</a:t>
            </a:r>
            <a:r>
              <a:rPr lang="fr-FR" dirty="0"/>
              <a:t>d</a:t>
            </a:r>
            <a:r>
              <a:rPr lang="en-BE" dirty="0"/>
              <a:t> 2017</a:t>
            </a:r>
          </a:p>
        </p:txBody>
      </p:sp>
    </p:spTree>
    <p:extLst>
      <p:ext uri="{BB962C8B-B14F-4D97-AF65-F5344CB8AC3E}">
        <p14:creationId xmlns:p14="http://schemas.microsoft.com/office/powerpoint/2010/main" val="195563703"/>
      </p:ext>
    </p:extLst>
  </p:cSld>
  <p:clrMapOvr>
    <a:masterClrMapping/>
  </p:clrMapOvr>
  <mc:AlternateContent xmlns:mc="http://schemas.openxmlformats.org/markup-compatibility/2006" xmlns:p14="http://schemas.microsoft.com/office/powerpoint/2010/main">
    <mc:Choice Requires="p14">
      <p:transition spd="slow" p14:dur="2000" advTm="26893"/>
    </mc:Choice>
    <mc:Fallback xmlns="">
      <p:transition spd="slow" advTm="26893"/>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8AE488E-AB70-4048-829F-4EA839ABC3C7}"/>
              </a:ext>
            </a:extLst>
          </p:cNvPr>
          <p:cNvSpPr>
            <a:spLocks noGrp="1"/>
          </p:cNvSpPr>
          <p:nvPr>
            <p:ph sz="quarter" idx="18"/>
          </p:nvPr>
        </p:nvSpPr>
        <p:spPr>
          <a:xfrm>
            <a:off x="779125" y="1855789"/>
            <a:ext cx="2980075" cy="3031898"/>
          </a:xfrm>
        </p:spPr>
        <p:txBody>
          <a:bodyPr>
            <a:normAutofit/>
          </a:bodyPr>
          <a:lstStyle/>
          <a:p>
            <a:r>
              <a:rPr lang="en-GB" dirty="0"/>
              <a:t>D</a:t>
            </a:r>
            <a:r>
              <a:rPr lang="en-BE" dirty="0" err="1"/>
              <a:t>evelopments</a:t>
            </a:r>
            <a:r>
              <a:rPr lang="en-BE" dirty="0"/>
              <a:t> in the last decade </a:t>
            </a:r>
            <a:r>
              <a:rPr lang="en-GB" dirty="0"/>
              <a:t>a</a:t>
            </a:r>
            <a:r>
              <a:rPr lang="en-BE" dirty="0"/>
              <a:t>c</a:t>
            </a:r>
            <a:r>
              <a:rPr lang="en-GB" dirty="0"/>
              <a:t>r</a:t>
            </a:r>
            <a:r>
              <a:rPr lang="en-BE" dirty="0"/>
              <a:t>o</a:t>
            </a:r>
            <a:r>
              <a:rPr lang="en-GB" dirty="0"/>
              <a:t>s</a:t>
            </a:r>
            <a:r>
              <a:rPr lang="en-BE" dirty="0"/>
              <a:t>s </a:t>
            </a:r>
            <a:r>
              <a:rPr lang="en-GB" dirty="0"/>
              <a:t>E</a:t>
            </a:r>
            <a:r>
              <a:rPr lang="en-BE" dirty="0"/>
              <a:t>u</a:t>
            </a:r>
            <a:r>
              <a:rPr lang="en-GB" dirty="0"/>
              <a:t>r</a:t>
            </a:r>
            <a:r>
              <a:rPr lang="en-BE" dirty="0"/>
              <a:t>o</a:t>
            </a:r>
            <a:r>
              <a:rPr lang="en-GB" dirty="0"/>
              <a:t>p</a:t>
            </a:r>
            <a:r>
              <a:rPr lang="en-BE" dirty="0"/>
              <a:t>e</a:t>
            </a:r>
          </a:p>
        </p:txBody>
      </p:sp>
      <p:sp>
        <p:nvSpPr>
          <p:cNvPr id="5" name="Content Placeholder 4">
            <a:extLst>
              <a:ext uri="{FF2B5EF4-FFF2-40B4-BE49-F238E27FC236}">
                <a16:creationId xmlns:a16="http://schemas.microsoft.com/office/drawing/2014/main" id="{C40BB8AF-8402-4716-8644-9C91E93E1586}"/>
              </a:ext>
            </a:extLst>
          </p:cNvPr>
          <p:cNvSpPr>
            <a:spLocks noGrp="1"/>
          </p:cNvSpPr>
          <p:nvPr>
            <p:ph sz="quarter" idx="19"/>
          </p:nvPr>
        </p:nvSpPr>
        <p:spPr>
          <a:xfrm>
            <a:off x="4072719" y="1855788"/>
            <a:ext cx="7835745" cy="4244975"/>
          </a:xfrm>
        </p:spPr>
        <p:txBody>
          <a:bodyPr>
            <a:noAutofit/>
          </a:bodyPr>
          <a:lstStyle/>
          <a:p>
            <a:pPr marL="342900" indent="-342900">
              <a:spcBef>
                <a:spcPts val="900"/>
              </a:spcBef>
              <a:spcAft>
                <a:spcPts val="900"/>
              </a:spcAft>
              <a:buFont typeface="Arial" panose="020B0604020202020204" pitchFamily="34" charset="0"/>
              <a:buChar char="•"/>
            </a:pPr>
            <a:r>
              <a:rPr lang="en-BE" b="0" dirty="0"/>
              <a:t>Reforms often fail to address the different </a:t>
            </a:r>
            <a:r>
              <a:rPr lang="en-GB" b="0" dirty="0"/>
              <a:t>d</a:t>
            </a:r>
            <a:r>
              <a:rPr lang="en-BE" b="0" dirty="0" err="1"/>
              <a:t>imensions</a:t>
            </a:r>
            <a:r>
              <a:rPr lang="en-BE" b="0" dirty="0"/>
              <a:t> of institutional autonomy</a:t>
            </a:r>
          </a:p>
          <a:p>
            <a:pPr marL="342900" indent="-342900">
              <a:spcBef>
                <a:spcPts val="900"/>
              </a:spcBef>
              <a:spcAft>
                <a:spcPts val="900"/>
              </a:spcAft>
              <a:buFont typeface="Arial" panose="020B0604020202020204" pitchFamily="34" charset="0"/>
              <a:buChar char="•"/>
            </a:pPr>
            <a:r>
              <a:rPr lang="en-GB" b="0" dirty="0"/>
              <a:t>C</a:t>
            </a:r>
            <a:r>
              <a:rPr lang="en-BE" b="0" dirty="0"/>
              <a:t>o</a:t>
            </a:r>
            <a:r>
              <a:rPr lang="en-GB" b="0" dirty="0"/>
              <a:t>u</a:t>
            </a:r>
            <a:r>
              <a:rPr lang="en-BE" b="0" dirty="0"/>
              <a:t>n</a:t>
            </a:r>
            <a:r>
              <a:rPr lang="en-GB" b="0" dirty="0"/>
              <a:t>t</a:t>
            </a:r>
            <a:r>
              <a:rPr lang="en-BE" b="0" dirty="0"/>
              <a:t>r</a:t>
            </a:r>
            <a:r>
              <a:rPr lang="en-GB" b="0" dirty="0" err="1"/>
              <a:t>i</a:t>
            </a:r>
            <a:r>
              <a:rPr lang="en-BE" b="0" dirty="0"/>
              <a:t>e</a:t>
            </a:r>
            <a:r>
              <a:rPr lang="en-GB" b="0" dirty="0"/>
              <a:t>s</a:t>
            </a:r>
            <a:r>
              <a:rPr lang="en-BE" b="0" dirty="0"/>
              <a:t> </a:t>
            </a:r>
            <a:r>
              <a:rPr lang="en-GB" b="0" dirty="0"/>
              <a:t>t</a:t>
            </a:r>
            <a:r>
              <a:rPr lang="en-BE" b="0" dirty="0"/>
              <a:t>h</a:t>
            </a:r>
            <a:r>
              <a:rPr lang="en-GB" b="0" dirty="0"/>
              <a:t>a</a:t>
            </a:r>
            <a:r>
              <a:rPr lang="en-BE" b="0" dirty="0"/>
              <a:t>t </a:t>
            </a:r>
            <a:r>
              <a:rPr lang="en-GB" b="0" dirty="0"/>
              <a:t>h</a:t>
            </a:r>
            <a:r>
              <a:rPr lang="en-BE" b="0" dirty="0"/>
              <a:t>a</a:t>
            </a:r>
            <a:r>
              <a:rPr lang="en-GB" b="0" dirty="0"/>
              <a:t>v</a:t>
            </a:r>
            <a:r>
              <a:rPr lang="en-BE" b="0" dirty="0"/>
              <a:t>e </a:t>
            </a:r>
            <a:r>
              <a:rPr lang="en-GB" b="0" dirty="0"/>
              <a:t>a</a:t>
            </a:r>
            <a:r>
              <a:rPr lang="en-BE" b="0" dirty="0" err="1"/>
              <a:t>dopted</a:t>
            </a:r>
            <a:r>
              <a:rPr lang="en-BE" b="0" dirty="0"/>
              <a:t> a s</a:t>
            </a:r>
            <a:r>
              <a:rPr lang="en-GB" b="0" dirty="0"/>
              <a:t>t</a:t>
            </a:r>
            <a:r>
              <a:rPr lang="en-BE" b="0" dirty="0"/>
              <a:t>r</a:t>
            </a:r>
            <a:r>
              <a:rPr lang="en-GB" b="0" dirty="0"/>
              <a:t>u</a:t>
            </a:r>
            <a:r>
              <a:rPr lang="en-BE" b="0" dirty="0"/>
              <a:t>c</a:t>
            </a:r>
            <a:r>
              <a:rPr lang="en-GB" b="0" dirty="0"/>
              <a:t>t</a:t>
            </a:r>
            <a:r>
              <a:rPr lang="en-BE" b="0" dirty="0" err="1"/>
              <a:t>ured</a:t>
            </a:r>
            <a:r>
              <a:rPr lang="en-BE" b="0" dirty="0"/>
              <a:t> approach </a:t>
            </a:r>
            <a:r>
              <a:rPr lang="en-GB" b="0" dirty="0"/>
              <a:t>h</a:t>
            </a:r>
            <a:r>
              <a:rPr lang="en-BE" b="0" dirty="0"/>
              <a:t>a</a:t>
            </a:r>
            <a:r>
              <a:rPr lang="en-GB" b="0" dirty="0"/>
              <a:t>v</a:t>
            </a:r>
            <a:r>
              <a:rPr lang="en-BE" b="0" dirty="0"/>
              <a:t>e </a:t>
            </a:r>
            <a:r>
              <a:rPr lang="en-GB" b="0" dirty="0"/>
              <a:t>t</a:t>
            </a:r>
            <a:r>
              <a:rPr lang="en-BE" b="0" dirty="0"/>
              <a:t>a</a:t>
            </a:r>
            <a:r>
              <a:rPr lang="en-GB" b="0" dirty="0"/>
              <a:t>r</a:t>
            </a:r>
            <a:r>
              <a:rPr lang="en-BE" b="0" dirty="0"/>
              <a:t>g</a:t>
            </a:r>
            <a:r>
              <a:rPr lang="en-GB" b="0" dirty="0"/>
              <a:t>e</a:t>
            </a:r>
            <a:r>
              <a:rPr lang="en-BE" b="0" dirty="0"/>
              <a:t>t</a:t>
            </a:r>
            <a:r>
              <a:rPr lang="en-GB" b="0" dirty="0"/>
              <a:t>e</a:t>
            </a:r>
            <a:r>
              <a:rPr lang="en-BE" b="0" dirty="0"/>
              <a:t>d </a:t>
            </a:r>
            <a:r>
              <a:rPr lang="en-GB" b="0" dirty="0"/>
              <a:t>c</a:t>
            </a:r>
            <a:r>
              <a:rPr lang="en-BE" b="0" dirty="0"/>
              <a:t>o</a:t>
            </a:r>
            <a:r>
              <a:rPr lang="en-GB" b="0" dirty="0"/>
              <a:t>m</a:t>
            </a:r>
            <a:r>
              <a:rPr lang="en-BE" b="0" dirty="0"/>
              <a:t>p</a:t>
            </a:r>
            <a:r>
              <a:rPr lang="en-GB" b="0" dirty="0"/>
              <a:t>a</a:t>
            </a:r>
            <a:r>
              <a:rPr lang="en-BE" b="0" dirty="0"/>
              <a:t>r</a:t>
            </a:r>
            <a:r>
              <a:rPr lang="en-GB" b="0" dirty="0"/>
              <a:t>a</a:t>
            </a:r>
            <a:r>
              <a:rPr lang="en-BE" b="0" dirty="0"/>
              <a:t>t</a:t>
            </a:r>
            <a:r>
              <a:rPr lang="en-GB" b="0" dirty="0" err="1"/>
              <a:t>i</a:t>
            </a:r>
            <a:r>
              <a:rPr lang="en-BE" b="0" dirty="0"/>
              <a:t>v</a:t>
            </a:r>
            <a:r>
              <a:rPr lang="en-GB" b="0" dirty="0"/>
              <a:t>e</a:t>
            </a:r>
            <a:r>
              <a:rPr lang="en-BE" b="0" dirty="0"/>
              <a:t>l</a:t>
            </a:r>
            <a:r>
              <a:rPr lang="en-GB" b="0" dirty="0"/>
              <a:t>y</a:t>
            </a:r>
            <a:r>
              <a:rPr lang="en-BE" b="0" dirty="0"/>
              <a:t> weaker dimensions</a:t>
            </a:r>
          </a:p>
          <a:p>
            <a:pPr marL="342900" indent="-342900">
              <a:spcBef>
                <a:spcPts val="900"/>
              </a:spcBef>
              <a:spcAft>
                <a:spcPts val="900"/>
              </a:spcAft>
              <a:buFont typeface="Arial" panose="020B0604020202020204" pitchFamily="34" charset="0"/>
              <a:buChar char="•"/>
            </a:pPr>
            <a:r>
              <a:rPr lang="en-GB" b="0" dirty="0"/>
              <a:t>S</a:t>
            </a:r>
            <a:r>
              <a:rPr lang="en-BE" b="0" dirty="0" err="1"/>
              <a:t>i</a:t>
            </a:r>
            <a:r>
              <a:rPr lang="en-GB" b="0" dirty="0"/>
              <a:t>g</a:t>
            </a:r>
            <a:r>
              <a:rPr lang="en-BE" b="0" dirty="0"/>
              <a:t>n</a:t>
            </a:r>
            <a:r>
              <a:rPr lang="en-GB" b="0" dirty="0" err="1"/>
              <a:t>i</a:t>
            </a:r>
            <a:r>
              <a:rPr lang="en-BE" b="0" dirty="0"/>
              <a:t>f</a:t>
            </a:r>
            <a:r>
              <a:rPr lang="en-GB" b="0" dirty="0" err="1"/>
              <a:t>i</a:t>
            </a:r>
            <a:r>
              <a:rPr lang="en-BE" b="0" dirty="0"/>
              <a:t>c</a:t>
            </a:r>
            <a:r>
              <a:rPr lang="en-GB" b="0" dirty="0"/>
              <a:t>a</a:t>
            </a:r>
            <a:r>
              <a:rPr lang="en-BE" b="0" dirty="0"/>
              <a:t>n</a:t>
            </a:r>
            <a:r>
              <a:rPr lang="en-GB" b="0" dirty="0"/>
              <a:t>t</a:t>
            </a:r>
            <a:r>
              <a:rPr lang="en-BE" b="0" dirty="0"/>
              <a:t> </a:t>
            </a:r>
            <a:r>
              <a:rPr lang="en-GB" b="0" dirty="0"/>
              <a:t>c</a:t>
            </a:r>
            <a:r>
              <a:rPr lang="en-BE" b="0" dirty="0"/>
              <a:t>h</a:t>
            </a:r>
            <a:r>
              <a:rPr lang="en-GB" b="0" dirty="0"/>
              <a:t>a</a:t>
            </a:r>
            <a:r>
              <a:rPr lang="en-BE" b="0" dirty="0"/>
              <a:t>n</a:t>
            </a:r>
            <a:r>
              <a:rPr lang="en-GB" b="0" dirty="0"/>
              <a:t>g</a:t>
            </a:r>
            <a:r>
              <a:rPr lang="en-BE" b="0" dirty="0"/>
              <a:t>e</a:t>
            </a:r>
            <a:r>
              <a:rPr lang="en-GB" b="0" dirty="0"/>
              <a:t>s</a:t>
            </a:r>
            <a:r>
              <a:rPr lang="en-BE" b="0" dirty="0"/>
              <a:t> </a:t>
            </a:r>
            <a:r>
              <a:rPr lang="en-GB" b="0" dirty="0"/>
              <a:t>a</a:t>
            </a:r>
            <a:r>
              <a:rPr lang="en-BE" b="0" dirty="0"/>
              <a:t>r</a:t>
            </a:r>
            <a:r>
              <a:rPr lang="en-GB" b="0" dirty="0"/>
              <a:t>e</a:t>
            </a:r>
            <a:r>
              <a:rPr lang="en-BE" b="0" dirty="0"/>
              <a:t> </a:t>
            </a:r>
            <a:r>
              <a:rPr lang="en-GB" b="0" dirty="0"/>
              <a:t>h</a:t>
            </a:r>
            <a:r>
              <a:rPr lang="en-BE" b="0" dirty="0"/>
              <a:t>a</a:t>
            </a:r>
            <a:r>
              <a:rPr lang="en-GB" b="0" dirty="0"/>
              <a:t>r</a:t>
            </a:r>
            <a:r>
              <a:rPr lang="en-BE" b="0" dirty="0"/>
              <a:t>d</a:t>
            </a:r>
            <a:r>
              <a:rPr lang="en-GB" b="0" dirty="0"/>
              <a:t>e</a:t>
            </a:r>
            <a:r>
              <a:rPr lang="en-BE" b="0" dirty="0"/>
              <a:t>r </a:t>
            </a:r>
            <a:r>
              <a:rPr lang="en-GB" b="0" dirty="0"/>
              <a:t>t</a:t>
            </a:r>
            <a:r>
              <a:rPr lang="en-BE" b="0" dirty="0"/>
              <a:t>o </a:t>
            </a:r>
            <a:r>
              <a:rPr lang="en-GB" b="0" dirty="0" err="1"/>
              <a:t>i</a:t>
            </a:r>
            <a:r>
              <a:rPr lang="en-BE" b="0" dirty="0"/>
              <a:t>m</a:t>
            </a:r>
            <a:r>
              <a:rPr lang="en-GB" b="0" dirty="0"/>
              <a:t>p</a:t>
            </a:r>
            <a:r>
              <a:rPr lang="en-BE" b="0" dirty="0"/>
              <a:t>l</a:t>
            </a:r>
            <a:r>
              <a:rPr lang="en-GB" b="0" dirty="0"/>
              <a:t>e</a:t>
            </a:r>
            <a:r>
              <a:rPr lang="en-BE" b="0" dirty="0"/>
              <a:t>m</a:t>
            </a:r>
            <a:r>
              <a:rPr lang="en-GB" b="0" dirty="0"/>
              <a:t>e</a:t>
            </a:r>
            <a:r>
              <a:rPr lang="en-BE" b="0" dirty="0"/>
              <a:t>n</a:t>
            </a:r>
            <a:r>
              <a:rPr lang="en-GB" b="0" dirty="0"/>
              <a:t>t</a:t>
            </a:r>
            <a:r>
              <a:rPr lang="en-BE" b="0" dirty="0"/>
              <a:t> </a:t>
            </a:r>
            <a:r>
              <a:rPr lang="en-GB" b="0" dirty="0" err="1"/>
              <a:t>i</a:t>
            </a:r>
            <a:r>
              <a:rPr lang="en-BE" b="0" dirty="0"/>
              <a:t>n </a:t>
            </a:r>
            <a:r>
              <a:rPr lang="en-GB" b="0" dirty="0"/>
              <a:t>l</a:t>
            </a:r>
            <a:r>
              <a:rPr lang="en-BE" b="0" dirty="0"/>
              <a:t>a</a:t>
            </a:r>
            <a:r>
              <a:rPr lang="en-GB" b="0" dirty="0"/>
              <a:t>r</a:t>
            </a:r>
            <a:r>
              <a:rPr lang="en-BE" b="0" dirty="0"/>
              <a:t>g</a:t>
            </a:r>
            <a:r>
              <a:rPr lang="en-GB" b="0" dirty="0"/>
              <a:t>e</a:t>
            </a:r>
            <a:r>
              <a:rPr lang="en-BE" b="0" dirty="0"/>
              <a:t> </a:t>
            </a:r>
            <a:r>
              <a:rPr lang="en-GB" b="0" dirty="0"/>
              <a:t>c</a:t>
            </a:r>
            <a:r>
              <a:rPr lang="en-BE" b="0" dirty="0"/>
              <a:t>e</a:t>
            </a:r>
            <a:r>
              <a:rPr lang="en-GB" b="0" dirty="0"/>
              <a:t>n</a:t>
            </a:r>
            <a:r>
              <a:rPr lang="en-BE" b="0" dirty="0"/>
              <a:t>t</a:t>
            </a:r>
            <a:r>
              <a:rPr lang="en-GB" b="0" dirty="0"/>
              <a:t>r</a:t>
            </a:r>
            <a:r>
              <a:rPr lang="en-BE" b="0" dirty="0"/>
              <a:t>a</a:t>
            </a:r>
            <a:r>
              <a:rPr lang="en-GB" b="0" dirty="0"/>
              <a:t>l</a:t>
            </a:r>
            <a:r>
              <a:rPr lang="en-BE" b="0" dirty="0" err="1"/>
              <a:t>i</a:t>
            </a:r>
            <a:r>
              <a:rPr lang="en-GB" b="0" dirty="0"/>
              <a:t>s</a:t>
            </a:r>
            <a:r>
              <a:rPr lang="en-BE" b="0" dirty="0"/>
              <a:t>e</a:t>
            </a:r>
            <a:r>
              <a:rPr lang="en-GB" b="0" dirty="0"/>
              <a:t>d</a:t>
            </a:r>
            <a:r>
              <a:rPr lang="en-BE" b="0" dirty="0"/>
              <a:t> </a:t>
            </a:r>
            <a:r>
              <a:rPr lang="en-GB" b="0" dirty="0"/>
              <a:t>s</a:t>
            </a:r>
            <a:r>
              <a:rPr lang="en-BE" b="0" dirty="0"/>
              <a:t>y</a:t>
            </a:r>
            <a:r>
              <a:rPr lang="en-GB" b="0" dirty="0"/>
              <a:t>s</a:t>
            </a:r>
            <a:r>
              <a:rPr lang="en-BE" b="0" dirty="0"/>
              <a:t>t</a:t>
            </a:r>
            <a:r>
              <a:rPr lang="en-GB" b="0" dirty="0"/>
              <a:t>e</a:t>
            </a:r>
            <a:r>
              <a:rPr lang="en-BE" b="0" dirty="0"/>
              <a:t>m</a:t>
            </a:r>
            <a:r>
              <a:rPr lang="en-GB" b="0" dirty="0"/>
              <a:t>s</a:t>
            </a:r>
            <a:endParaRPr lang="en-BE" b="0" dirty="0"/>
          </a:p>
          <a:p>
            <a:pPr marL="342900" indent="-342900">
              <a:spcBef>
                <a:spcPts val="900"/>
              </a:spcBef>
              <a:spcAft>
                <a:spcPts val="900"/>
              </a:spcAft>
              <a:buFont typeface="Arial" panose="020B0604020202020204" pitchFamily="34" charset="0"/>
              <a:buChar char="•"/>
            </a:pPr>
            <a:r>
              <a:rPr lang="en-GB" b="0" dirty="0"/>
              <a:t>Q</a:t>
            </a:r>
            <a:r>
              <a:rPr lang="en-BE" b="0" dirty="0"/>
              <a:t>u</a:t>
            </a:r>
            <a:r>
              <a:rPr lang="en-GB" b="0" dirty="0"/>
              <a:t>a</a:t>
            </a:r>
            <a:r>
              <a:rPr lang="en-BE" b="0" dirty="0"/>
              <a:t>l</a:t>
            </a:r>
            <a:r>
              <a:rPr lang="en-GB" b="0" dirty="0" err="1"/>
              <a:t>i</a:t>
            </a:r>
            <a:r>
              <a:rPr lang="en-BE" b="0" dirty="0"/>
              <a:t>t</a:t>
            </a:r>
            <a:r>
              <a:rPr lang="en-GB" b="0" dirty="0"/>
              <a:t>y</a:t>
            </a:r>
            <a:r>
              <a:rPr lang="en-BE" b="0" dirty="0"/>
              <a:t> &amp; </a:t>
            </a:r>
            <a:r>
              <a:rPr lang="en-GB" b="0" dirty="0"/>
              <a:t>p</a:t>
            </a:r>
            <a:r>
              <a:rPr lang="en-BE" b="0" dirty="0"/>
              <a:t>a</a:t>
            </a:r>
            <a:r>
              <a:rPr lang="en-GB" b="0" dirty="0"/>
              <a:t>c</a:t>
            </a:r>
            <a:r>
              <a:rPr lang="en-BE" b="0" dirty="0"/>
              <a:t>e </a:t>
            </a:r>
            <a:r>
              <a:rPr lang="en-GB" b="0" dirty="0"/>
              <a:t>o</a:t>
            </a:r>
            <a:r>
              <a:rPr lang="en-BE" b="0" dirty="0"/>
              <a:t>f reform </a:t>
            </a:r>
            <a:r>
              <a:rPr lang="en-BE" b="0" dirty="0" err="1"/>
              <a:t>impl</a:t>
            </a:r>
            <a:r>
              <a:rPr lang="en-GB" b="0" dirty="0"/>
              <a:t>e</a:t>
            </a:r>
            <a:r>
              <a:rPr lang="en-BE" b="0" dirty="0"/>
              <a:t>m</a:t>
            </a:r>
            <a:r>
              <a:rPr lang="en-GB" b="0" dirty="0"/>
              <a:t>e</a:t>
            </a:r>
            <a:r>
              <a:rPr lang="en-BE" b="0" dirty="0"/>
              <a:t>n</a:t>
            </a:r>
            <a:r>
              <a:rPr lang="en-GB" b="0" dirty="0"/>
              <a:t>t</a:t>
            </a:r>
            <a:r>
              <a:rPr lang="en-BE" b="0" dirty="0"/>
              <a:t>a</a:t>
            </a:r>
            <a:r>
              <a:rPr lang="en-GB" b="0" dirty="0"/>
              <a:t>t</a:t>
            </a:r>
            <a:r>
              <a:rPr lang="en-BE" b="0" dirty="0" err="1"/>
              <a:t>i</a:t>
            </a:r>
            <a:r>
              <a:rPr lang="en-GB" b="0" dirty="0"/>
              <a:t>o</a:t>
            </a:r>
            <a:r>
              <a:rPr lang="en-BE" b="0" dirty="0"/>
              <a:t>n </a:t>
            </a:r>
            <a:r>
              <a:rPr lang="en-GB" b="0" dirty="0"/>
              <a:t>u</a:t>
            </a:r>
            <a:r>
              <a:rPr lang="en-BE" b="0" dirty="0"/>
              <a:t>n</a:t>
            </a:r>
            <a:r>
              <a:rPr lang="en-GB" b="0" dirty="0"/>
              <a:t>d</a:t>
            </a:r>
            <a:r>
              <a:rPr lang="en-BE" b="0" dirty="0"/>
              <a:t>e</a:t>
            </a:r>
            <a:r>
              <a:rPr lang="en-GB" b="0" dirty="0"/>
              <a:t>r</a:t>
            </a:r>
            <a:r>
              <a:rPr lang="en-BE" b="0" dirty="0"/>
              <a:t> </a:t>
            </a:r>
            <a:r>
              <a:rPr lang="en-GB" b="0" dirty="0"/>
              <a:t>q</a:t>
            </a:r>
            <a:r>
              <a:rPr lang="en-BE" b="0" dirty="0"/>
              <a:t>u</a:t>
            </a:r>
            <a:r>
              <a:rPr lang="en-GB" b="0" dirty="0"/>
              <a:t>e</a:t>
            </a:r>
            <a:r>
              <a:rPr lang="en-BE" b="0" dirty="0"/>
              <a:t>s</a:t>
            </a:r>
            <a:r>
              <a:rPr lang="en-GB" b="0" dirty="0"/>
              <a:t>t</a:t>
            </a:r>
            <a:r>
              <a:rPr lang="en-BE" b="0" dirty="0" err="1"/>
              <a:t>i</a:t>
            </a:r>
            <a:r>
              <a:rPr lang="en-GB" b="0" dirty="0"/>
              <a:t>o</a:t>
            </a:r>
            <a:r>
              <a:rPr lang="en-BE" b="0" dirty="0"/>
              <a:t>n</a:t>
            </a:r>
          </a:p>
          <a:p>
            <a:pPr marL="342900" indent="-342900">
              <a:spcBef>
                <a:spcPts val="900"/>
              </a:spcBef>
              <a:spcAft>
                <a:spcPts val="900"/>
              </a:spcAft>
              <a:buFont typeface="Arial" panose="020B0604020202020204" pitchFamily="34" charset="0"/>
              <a:buChar char="•"/>
            </a:pPr>
            <a:r>
              <a:rPr lang="en-GB" b="0" dirty="0"/>
              <a:t>T</a:t>
            </a:r>
            <a:r>
              <a:rPr lang="en-BE" b="0" dirty="0"/>
              <a:t>h</a:t>
            </a:r>
            <a:r>
              <a:rPr lang="en-GB" b="0" dirty="0"/>
              <a:t>e</a:t>
            </a:r>
            <a:r>
              <a:rPr lang="en-BE" b="0" dirty="0"/>
              <a:t> </a:t>
            </a:r>
            <a:r>
              <a:rPr lang="en-GB" b="0" dirty="0"/>
              <a:t>f</a:t>
            </a:r>
            <a:r>
              <a:rPr lang="en-BE" b="0" dirty="0" err="1"/>
              <a:t>i</a:t>
            </a:r>
            <a:r>
              <a:rPr lang="en-GB" b="0" dirty="0"/>
              <a:t>n</a:t>
            </a:r>
            <a:r>
              <a:rPr lang="en-BE" b="0" dirty="0"/>
              <a:t>a</a:t>
            </a:r>
            <a:r>
              <a:rPr lang="en-GB" b="0" dirty="0"/>
              <a:t>n</a:t>
            </a:r>
            <a:r>
              <a:rPr lang="en-BE" b="0" dirty="0"/>
              <a:t>c</a:t>
            </a:r>
            <a:r>
              <a:rPr lang="en-GB" b="0" dirty="0" err="1"/>
              <a:t>i</a:t>
            </a:r>
            <a:r>
              <a:rPr lang="en-BE" b="0" dirty="0"/>
              <a:t>a</a:t>
            </a:r>
            <a:r>
              <a:rPr lang="en-GB" b="0" dirty="0"/>
              <a:t>l</a:t>
            </a:r>
            <a:r>
              <a:rPr lang="en-BE" b="0" dirty="0"/>
              <a:t> </a:t>
            </a:r>
            <a:r>
              <a:rPr lang="en-GB" b="0" dirty="0"/>
              <a:t>s</a:t>
            </a:r>
            <a:r>
              <a:rPr lang="en-BE" b="0" dirty="0" err="1"/>
              <a:t>i</a:t>
            </a:r>
            <a:r>
              <a:rPr lang="en-GB" b="0" dirty="0"/>
              <a:t>t</a:t>
            </a:r>
            <a:r>
              <a:rPr lang="en-BE" b="0" dirty="0"/>
              <a:t>u</a:t>
            </a:r>
            <a:r>
              <a:rPr lang="en-GB" b="0" dirty="0"/>
              <a:t>a</a:t>
            </a:r>
            <a:r>
              <a:rPr lang="en-BE" b="0" dirty="0"/>
              <a:t>t</a:t>
            </a:r>
            <a:r>
              <a:rPr lang="en-GB" b="0" dirty="0" err="1"/>
              <a:t>i</a:t>
            </a:r>
            <a:r>
              <a:rPr lang="en-BE" b="0" dirty="0"/>
              <a:t>o</a:t>
            </a:r>
            <a:r>
              <a:rPr lang="en-GB" b="0" dirty="0"/>
              <a:t>n</a:t>
            </a:r>
            <a:r>
              <a:rPr lang="en-BE" b="0" dirty="0"/>
              <a:t> </a:t>
            </a:r>
            <a:r>
              <a:rPr lang="en-GB" b="0" dirty="0"/>
              <a:t>h</a:t>
            </a:r>
            <a:r>
              <a:rPr lang="en-BE" b="0" dirty="0"/>
              <a:t>a</a:t>
            </a:r>
            <a:r>
              <a:rPr lang="en-GB" b="0" dirty="0"/>
              <a:t>s</a:t>
            </a:r>
            <a:r>
              <a:rPr lang="en-BE" b="0" dirty="0"/>
              <a:t> </a:t>
            </a:r>
            <a:r>
              <a:rPr lang="en-GB" b="0" dirty="0"/>
              <a:t>a</a:t>
            </a:r>
            <a:r>
              <a:rPr lang="en-BE" b="0" dirty="0"/>
              <a:t>n </a:t>
            </a:r>
            <a:r>
              <a:rPr lang="en-GB" b="0" dirty="0" err="1"/>
              <a:t>i</a:t>
            </a:r>
            <a:r>
              <a:rPr lang="en-BE" b="0" dirty="0"/>
              <a:t>m</a:t>
            </a:r>
            <a:r>
              <a:rPr lang="en-GB" b="0" dirty="0"/>
              <a:t>p</a:t>
            </a:r>
            <a:r>
              <a:rPr lang="en-BE" b="0" dirty="0"/>
              <a:t>a</a:t>
            </a:r>
            <a:r>
              <a:rPr lang="en-GB" b="0" dirty="0"/>
              <a:t>c</a:t>
            </a:r>
            <a:r>
              <a:rPr lang="en-BE" b="0" dirty="0"/>
              <a:t>t </a:t>
            </a:r>
            <a:r>
              <a:rPr lang="en-GB" b="0" dirty="0"/>
              <a:t>o</a:t>
            </a:r>
            <a:r>
              <a:rPr lang="en-BE" b="0" dirty="0"/>
              <a:t>n </a:t>
            </a:r>
            <a:r>
              <a:rPr lang="en-GB" b="0" dirty="0"/>
              <a:t>p</a:t>
            </a:r>
            <a:r>
              <a:rPr lang="en-BE" b="0" dirty="0"/>
              <a:t>r</a:t>
            </a:r>
            <a:r>
              <a:rPr lang="en-GB" b="0" dirty="0" err="1"/>
              <a:t>i</a:t>
            </a:r>
            <a:r>
              <a:rPr lang="en-BE" b="0" dirty="0"/>
              <a:t>o</a:t>
            </a:r>
            <a:r>
              <a:rPr lang="en-GB" b="0" dirty="0"/>
              <a:t>r</a:t>
            </a:r>
            <a:r>
              <a:rPr lang="en-BE" b="0" dirty="0" err="1"/>
              <a:t>i</a:t>
            </a:r>
            <a:r>
              <a:rPr lang="en-GB" b="0" dirty="0"/>
              <a:t>t</a:t>
            </a:r>
            <a:r>
              <a:rPr lang="en-BE" b="0" dirty="0" err="1"/>
              <a:t>i</a:t>
            </a:r>
            <a:r>
              <a:rPr lang="en-GB" b="0" dirty="0"/>
              <a:t>e</a:t>
            </a:r>
            <a:r>
              <a:rPr lang="en-BE" b="0" dirty="0"/>
              <a:t>s </a:t>
            </a:r>
            <a:r>
              <a:rPr lang="en-GB" b="0" dirty="0"/>
              <a:t>f</a:t>
            </a:r>
            <a:r>
              <a:rPr lang="en-BE" b="0" dirty="0"/>
              <a:t>o</a:t>
            </a:r>
            <a:r>
              <a:rPr lang="en-GB" b="0" dirty="0"/>
              <a:t>r</a:t>
            </a:r>
            <a:r>
              <a:rPr lang="en-BE" b="0" dirty="0"/>
              <a:t> </a:t>
            </a:r>
            <a:r>
              <a:rPr lang="en-GB" b="0" dirty="0"/>
              <a:t>r</a:t>
            </a:r>
            <a:r>
              <a:rPr lang="en-BE" b="0" dirty="0"/>
              <a:t>e</a:t>
            </a:r>
            <a:r>
              <a:rPr lang="en-GB" b="0" dirty="0"/>
              <a:t>f</a:t>
            </a:r>
            <a:r>
              <a:rPr lang="en-BE" b="0" dirty="0"/>
              <a:t>o</a:t>
            </a:r>
            <a:r>
              <a:rPr lang="en-GB" b="0" dirty="0"/>
              <a:t>r</a:t>
            </a:r>
            <a:r>
              <a:rPr lang="en-BE" b="0" dirty="0"/>
              <a:t>m</a:t>
            </a:r>
          </a:p>
          <a:p>
            <a:pPr marL="342900" indent="-342900">
              <a:spcBef>
                <a:spcPts val="900"/>
              </a:spcBef>
              <a:spcAft>
                <a:spcPts val="900"/>
              </a:spcAft>
              <a:buFont typeface="Arial" panose="020B0604020202020204" pitchFamily="34" charset="0"/>
              <a:buChar char="•"/>
            </a:pPr>
            <a:r>
              <a:rPr lang="en-BE" b="0" dirty="0"/>
              <a:t>Difficult econ</a:t>
            </a:r>
            <a:r>
              <a:rPr lang="en-GB" b="0" dirty="0"/>
              <a:t>o</a:t>
            </a:r>
            <a:r>
              <a:rPr lang="en-BE" b="0" dirty="0"/>
              <a:t>m</a:t>
            </a:r>
            <a:r>
              <a:rPr lang="en-GB" b="0" dirty="0" err="1"/>
              <a:t>i</a:t>
            </a:r>
            <a:r>
              <a:rPr lang="en-BE" b="0" dirty="0"/>
              <a:t>c </a:t>
            </a:r>
            <a:r>
              <a:rPr lang="en-GB" b="0" dirty="0"/>
              <a:t>c</a:t>
            </a:r>
            <a:r>
              <a:rPr lang="en-BE" b="0" dirty="0"/>
              <a:t>o</a:t>
            </a:r>
            <a:r>
              <a:rPr lang="en-GB" b="0" dirty="0"/>
              <a:t>n</a:t>
            </a:r>
            <a:r>
              <a:rPr lang="en-BE" b="0" dirty="0"/>
              <a:t>d</a:t>
            </a:r>
            <a:r>
              <a:rPr lang="en-GB" b="0" dirty="0" err="1"/>
              <a:t>i</a:t>
            </a:r>
            <a:r>
              <a:rPr lang="en-BE" b="0" dirty="0"/>
              <a:t>t</a:t>
            </a:r>
            <a:r>
              <a:rPr lang="en-GB" b="0" dirty="0" err="1"/>
              <a:t>i</a:t>
            </a:r>
            <a:r>
              <a:rPr lang="en-BE" b="0" dirty="0"/>
              <a:t>o</a:t>
            </a:r>
            <a:r>
              <a:rPr lang="en-GB" b="0" dirty="0"/>
              <a:t>n</a:t>
            </a:r>
            <a:r>
              <a:rPr lang="en-BE" b="0" dirty="0"/>
              <a:t>s </a:t>
            </a:r>
            <a:r>
              <a:rPr lang="en-GB" b="0" dirty="0"/>
              <a:t>h</a:t>
            </a:r>
            <a:r>
              <a:rPr lang="en-BE" b="0" dirty="0"/>
              <a:t>a</a:t>
            </a:r>
            <a:r>
              <a:rPr lang="en-GB" b="0" dirty="0"/>
              <a:t>r</a:t>
            </a:r>
            <a:r>
              <a:rPr lang="en-BE" b="0" dirty="0"/>
              <a:t>m </a:t>
            </a:r>
            <a:r>
              <a:rPr lang="en-GB" b="0" dirty="0"/>
              <a:t>u</a:t>
            </a:r>
            <a:r>
              <a:rPr lang="en-BE" b="0" dirty="0"/>
              <a:t>n</a:t>
            </a:r>
            <a:r>
              <a:rPr lang="en-GB" b="0" dirty="0" err="1"/>
              <a:t>i</a:t>
            </a:r>
            <a:r>
              <a:rPr lang="en-BE" b="0" dirty="0"/>
              <a:t>v</a:t>
            </a:r>
            <a:r>
              <a:rPr lang="en-GB" b="0" dirty="0"/>
              <a:t>e</a:t>
            </a:r>
            <a:r>
              <a:rPr lang="en-BE" b="0" dirty="0"/>
              <a:t>r</a:t>
            </a:r>
            <a:r>
              <a:rPr lang="en-GB" b="0" dirty="0"/>
              <a:t>s</a:t>
            </a:r>
            <a:r>
              <a:rPr lang="en-BE" b="0" dirty="0" err="1"/>
              <a:t>i</a:t>
            </a:r>
            <a:r>
              <a:rPr lang="en-GB" b="0" dirty="0"/>
              <a:t>t</a:t>
            </a:r>
            <a:r>
              <a:rPr lang="en-BE" b="0" dirty="0"/>
              <a:t>y </a:t>
            </a:r>
            <a:r>
              <a:rPr lang="en-GB" b="0" dirty="0"/>
              <a:t>a</a:t>
            </a:r>
            <a:r>
              <a:rPr lang="en-BE" b="0" dirty="0"/>
              <a:t>u</a:t>
            </a:r>
            <a:r>
              <a:rPr lang="en-GB" b="0" dirty="0"/>
              <a:t>t</a:t>
            </a:r>
            <a:r>
              <a:rPr lang="en-BE" b="0" dirty="0"/>
              <a:t>o</a:t>
            </a:r>
            <a:r>
              <a:rPr lang="en-GB" b="0" dirty="0"/>
              <a:t>n</a:t>
            </a:r>
            <a:r>
              <a:rPr lang="en-BE" b="0" dirty="0"/>
              <a:t>o</a:t>
            </a:r>
            <a:r>
              <a:rPr lang="en-GB" b="0" dirty="0"/>
              <a:t>m</a:t>
            </a:r>
            <a:r>
              <a:rPr lang="en-BE" b="0" dirty="0"/>
              <a:t>y</a:t>
            </a:r>
          </a:p>
          <a:p>
            <a:pPr marL="342900" indent="-342900">
              <a:spcBef>
                <a:spcPts val="900"/>
              </a:spcBef>
              <a:spcAft>
                <a:spcPts val="900"/>
              </a:spcAft>
              <a:buFont typeface="Arial" panose="020B0604020202020204" pitchFamily="34" charset="0"/>
              <a:buChar char="•"/>
            </a:pPr>
            <a:r>
              <a:rPr lang="en-BE" b="0" dirty="0"/>
              <a:t>State steering increasingly expressed through funding modalities &amp; accountability requirements</a:t>
            </a:r>
          </a:p>
          <a:p>
            <a:pPr marL="342900" indent="-342900">
              <a:buFont typeface="Arial" panose="020B0604020202020204" pitchFamily="34" charset="0"/>
              <a:buChar char="•"/>
            </a:pPr>
            <a:endParaRPr lang="en-BE" b="0" dirty="0"/>
          </a:p>
        </p:txBody>
      </p:sp>
      <p:sp>
        <p:nvSpPr>
          <p:cNvPr id="8" name="Text Placeholder 7">
            <a:extLst>
              <a:ext uri="{FF2B5EF4-FFF2-40B4-BE49-F238E27FC236}">
                <a16:creationId xmlns:a16="http://schemas.microsoft.com/office/drawing/2014/main" id="{53C33756-11CB-436D-8DB9-4311FD676672}"/>
              </a:ext>
            </a:extLst>
          </p:cNvPr>
          <p:cNvSpPr>
            <a:spLocks noGrp="1"/>
          </p:cNvSpPr>
          <p:nvPr>
            <p:ph type="body" idx="1"/>
          </p:nvPr>
        </p:nvSpPr>
        <p:spPr/>
        <p:txBody>
          <a:bodyPr/>
          <a:lstStyle/>
          <a:p>
            <a:endParaRPr lang="en-BE"/>
          </a:p>
        </p:txBody>
      </p:sp>
    </p:spTree>
    <p:extLst>
      <p:ext uri="{BB962C8B-B14F-4D97-AF65-F5344CB8AC3E}">
        <p14:creationId xmlns:p14="http://schemas.microsoft.com/office/powerpoint/2010/main" val="32587614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8AE488E-AB70-4048-829F-4EA839ABC3C7}"/>
              </a:ext>
            </a:extLst>
          </p:cNvPr>
          <p:cNvSpPr>
            <a:spLocks noGrp="1"/>
          </p:cNvSpPr>
          <p:nvPr>
            <p:ph sz="quarter" idx="18"/>
          </p:nvPr>
        </p:nvSpPr>
        <p:spPr>
          <a:xfrm>
            <a:off x="542261" y="1855789"/>
            <a:ext cx="3216940" cy="3031898"/>
          </a:xfrm>
        </p:spPr>
        <p:txBody>
          <a:bodyPr>
            <a:normAutofit/>
          </a:bodyPr>
          <a:lstStyle/>
          <a:p>
            <a:r>
              <a:rPr lang="en-GB" dirty="0"/>
              <a:t>D</a:t>
            </a:r>
            <a:r>
              <a:rPr lang="en-BE" dirty="0"/>
              <a:t>é</a:t>
            </a:r>
            <a:r>
              <a:rPr lang="fr-FR" dirty="0"/>
              <a:t>v</a:t>
            </a:r>
            <a:r>
              <a:rPr lang="en-BE" dirty="0"/>
              <a:t>e</a:t>
            </a:r>
            <a:r>
              <a:rPr lang="fr-FR" dirty="0"/>
              <a:t>l</a:t>
            </a:r>
            <a:r>
              <a:rPr lang="en-BE" dirty="0"/>
              <a:t>o</a:t>
            </a:r>
            <a:r>
              <a:rPr lang="fr-FR" dirty="0"/>
              <a:t>p</a:t>
            </a:r>
            <a:r>
              <a:rPr lang="en-BE" dirty="0"/>
              <a:t>p</a:t>
            </a:r>
            <a:r>
              <a:rPr lang="fr-FR" dirty="0"/>
              <a:t>e</a:t>
            </a:r>
            <a:r>
              <a:rPr lang="en-BE" dirty="0"/>
              <a:t>m</a:t>
            </a:r>
            <a:r>
              <a:rPr lang="fr-FR" dirty="0"/>
              <a:t>e</a:t>
            </a:r>
            <a:r>
              <a:rPr lang="en-BE" dirty="0"/>
              <a:t>n</a:t>
            </a:r>
            <a:r>
              <a:rPr lang="fr-FR" dirty="0"/>
              <a:t>t</a:t>
            </a:r>
            <a:r>
              <a:rPr lang="en-BE" dirty="0"/>
              <a:t>s </a:t>
            </a:r>
            <a:r>
              <a:rPr lang="fr-FR" dirty="0"/>
              <a:t>a</a:t>
            </a:r>
            <a:r>
              <a:rPr lang="en-BE" dirty="0"/>
              <a:t>u </a:t>
            </a:r>
            <a:r>
              <a:rPr lang="fr-FR" dirty="0"/>
              <a:t>c</a:t>
            </a:r>
            <a:r>
              <a:rPr lang="en-BE" dirty="0"/>
              <a:t>o</a:t>
            </a:r>
            <a:r>
              <a:rPr lang="fr-FR" dirty="0"/>
              <a:t>u</a:t>
            </a:r>
            <a:r>
              <a:rPr lang="en-BE" dirty="0"/>
              <a:t>r</a:t>
            </a:r>
            <a:r>
              <a:rPr lang="fr-FR" dirty="0"/>
              <a:t>s</a:t>
            </a:r>
            <a:r>
              <a:rPr lang="en-BE" dirty="0"/>
              <a:t> </a:t>
            </a:r>
            <a:r>
              <a:rPr lang="fr-FR" dirty="0"/>
              <a:t>d</a:t>
            </a:r>
            <a:r>
              <a:rPr lang="en-BE" dirty="0"/>
              <a:t>e</a:t>
            </a:r>
            <a:r>
              <a:rPr lang="fr-FR" dirty="0"/>
              <a:t>s</a:t>
            </a:r>
            <a:r>
              <a:rPr lang="en-BE" dirty="0"/>
              <a:t> </a:t>
            </a:r>
            <a:r>
              <a:rPr lang="fr-FR" dirty="0"/>
              <a:t>d</a:t>
            </a:r>
            <a:r>
              <a:rPr lang="en-BE" dirty="0"/>
              <a:t>i</a:t>
            </a:r>
            <a:r>
              <a:rPr lang="fr-FR" dirty="0"/>
              <a:t>x</a:t>
            </a:r>
            <a:r>
              <a:rPr lang="en-BE" dirty="0"/>
              <a:t> </a:t>
            </a:r>
            <a:r>
              <a:rPr lang="fr-FR" dirty="0"/>
              <a:t>d</a:t>
            </a:r>
            <a:r>
              <a:rPr lang="en-BE" dirty="0"/>
              <a:t>e</a:t>
            </a:r>
            <a:r>
              <a:rPr lang="fr-FR" dirty="0"/>
              <a:t>r</a:t>
            </a:r>
            <a:r>
              <a:rPr lang="en-BE" dirty="0"/>
              <a:t>n</a:t>
            </a:r>
            <a:r>
              <a:rPr lang="fr-FR" dirty="0"/>
              <a:t>i</a:t>
            </a:r>
            <a:r>
              <a:rPr lang="en-BE" dirty="0"/>
              <a:t>è</a:t>
            </a:r>
            <a:r>
              <a:rPr lang="fr-FR" dirty="0"/>
              <a:t>r</a:t>
            </a:r>
            <a:r>
              <a:rPr lang="en-BE" dirty="0"/>
              <a:t>e</a:t>
            </a:r>
            <a:r>
              <a:rPr lang="fr-FR" dirty="0"/>
              <a:t>s</a:t>
            </a:r>
            <a:r>
              <a:rPr lang="en-BE" dirty="0"/>
              <a:t> </a:t>
            </a:r>
            <a:r>
              <a:rPr lang="fr-FR" dirty="0"/>
              <a:t>a</a:t>
            </a:r>
            <a:r>
              <a:rPr lang="en-BE" dirty="0"/>
              <a:t>n</a:t>
            </a:r>
            <a:r>
              <a:rPr lang="fr-FR" dirty="0"/>
              <a:t>n</a:t>
            </a:r>
            <a:r>
              <a:rPr lang="en-BE" dirty="0"/>
              <a:t>é</a:t>
            </a:r>
            <a:r>
              <a:rPr lang="fr-FR" dirty="0"/>
              <a:t>e</a:t>
            </a:r>
            <a:r>
              <a:rPr lang="en-BE" dirty="0"/>
              <a:t>s </a:t>
            </a:r>
            <a:r>
              <a:rPr lang="fr-FR" dirty="0"/>
              <a:t>e</a:t>
            </a:r>
            <a:r>
              <a:rPr lang="en-BE" dirty="0"/>
              <a:t>n </a:t>
            </a:r>
            <a:r>
              <a:rPr lang="fr-FR" dirty="0"/>
              <a:t>E</a:t>
            </a:r>
            <a:r>
              <a:rPr lang="en-BE" dirty="0"/>
              <a:t>u</a:t>
            </a:r>
            <a:r>
              <a:rPr lang="fr-FR" dirty="0"/>
              <a:t>r</a:t>
            </a:r>
            <a:r>
              <a:rPr lang="en-BE" dirty="0"/>
              <a:t>o</a:t>
            </a:r>
            <a:r>
              <a:rPr lang="fr-FR" dirty="0"/>
              <a:t>p</a:t>
            </a:r>
            <a:r>
              <a:rPr lang="en-BE" dirty="0"/>
              <a:t>e</a:t>
            </a:r>
          </a:p>
        </p:txBody>
      </p:sp>
      <p:sp>
        <p:nvSpPr>
          <p:cNvPr id="5" name="Content Placeholder 4">
            <a:extLst>
              <a:ext uri="{FF2B5EF4-FFF2-40B4-BE49-F238E27FC236}">
                <a16:creationId xmlns:a16="http://schemas.microsoft.com/office/drawing/2014/main" id="{C40BB8AF-8402-4716-8644-9C91E93E1586}"/>
              </a:ext>
            </a:extLst>
          </p:cNvPr>
          <p:cNvSpPr>
            <a:spLocks noGrp="1"/>
          </p:cNvSpPr>
          <p:nvPr>
            <p:ph sz="quarter" idx="19"/>
          </p:nvPr>
        </p:nvSpPr>
        <p:spPr>
          <a:xfrm>
            <a:off x="3987659" y="1249250"/>
            <a:ext cx="7835745" cy="4244975"/>
          </a:xfrm>
        </p:spPr>
        <p:txBody>
          <a:bodyPr>
            <a:noAutofit/>
          </a:bodyPr>
          <a:lstStyle/>
          <a:p>
            <a:pPr marL="342900" indent="-342900">
              <a:spcBef>
                <a:spcPts val="900"/>
              </a:spcBef>
              <a:spcAft>
                <a:spcPts val="900"/>
              </a:spcAft>
              <a:buFont typeface="Arial" panose="020B0604020202020204" pitchFamily="34" charset="0"/>
              <a:buChar char="•"/>
            </a:pPr>
            <a:r>
              <a:rPr lang="fr-FR" b="0" dirty="0"/>
              <a:t>Les réformes </a:t>
            </a:r>
            <a:r>
              <a:rPr lang="en-BE" b="0" dirty="0"/>
              <a:t>e</a:t>
            </a:r>
            <a:r>
              <a:rPr lang="fr-FR" b="0" dirty="0"/>
              <a:t>n</a:t>
            </a:r>
            <a:r>
              <a:rPr lang="en-BE" b="0" dirty="0"/>
              <a:t>t</a:t>
            </a:r>
            <a:r>
              <a:rPr lang="fr-FR" b="0" dirty="0"/>
              <a:t>r</a:t>
            </a:r>
            <a:r>
              <a:rPr lang="en-BE" b="0" dirty="0"/>
              <a:t>e</a:t>
            </a:r>
            <a:r>
              <a:rPr lang="fr-FR" b="0" dirty="0"/>
              <a:t>p</a:t>
            </a:r>
            <a:r>
              <a:rPr lang="en-BE" b="0" dirty="0"/>
              <a:t>r</a:t>
            </a:r>
            <a:r>
              <a:rPr lang="fr-FR" b="0" dirty="0"/>
              <a:t>i</a:t>
            </a:r>
            <a:r>
              <a:rPr lang="en-BE" b="0" dirty="0"/>
              <a:t>s</a:t>
            </a:r>
            <a:r>
              <a:rPr lang="fr-FR" b="0" dirty="0"/>
              <a:t>e</a:t>
            </a:r>
            <a:r>
              <a:rPr lang="en-BE" b="0" dirty="0"/>
              <a:t>s </a:t>
            </a:r>
            <a:r>
              <a:rPr lang="fr-FR" b="0" dirty="0"/>
              <a:t>omettent souvent de prendre en compte les différentes dimensions de l'autonomie</a:t>
            </a:r>
          </a:p>
          <a:p>
            <a:pPr marL="342900" indent="-342900">
              <a:spcBef>
                <a:spcPts val="900"/>
              </a:spcBef>
              <a:spcAft>
                <a:spcPts val="900"/>
              </a:spcAft>
              <a:buFont typeface="Arial" panose="020B0604020202020204" pitchFamily="34" charset="0"/>
              <a:buChar char="•"/>
            </a:pPr>
            <a:r>
              <a:rPr lang="fr-FR" b="0" dirty="0"/>
              <a:t>Les pays qui ont adopté une approche structurée ont ciblé des dimensions </a:t>
            </a:r>
            <a:r>
              <a:rPr lang="en-BE" b="0" dirty="0"/>
              <a:t>c</a:t>
            </a:r>
            <a:r>
              <a:rPr lang="fr-FR" b="0" dirty="0"/>
              <a:t>o</a:t>
            </a:r>
            <a:r>
              <a:rPr lang="en-BE" b="0" dirty="0"/>
              <a:t>m</a:t>
            </a:r>
            <a:r>
              <a:rPr lang="fr-FR" b="0" dirty="0"/>
              <a:t>p</a:t>
            </a:r>
            <a:r>
              <a:rPr lang="en-BE" b="0" dirty="0"/>
              <a:t>a</a:t>
            </a:r>
            <a:r>
              <a:rPr lang="fr-FR" b="0" dirty="0"/>
              <a:t>r</a:t>
            </a:r>
            <a:r>
              <a:rPr lang="en-BE" b="0" dirty="0"/>
              <a:t>a</a:t>
            </a:r>
            <a:r>
              <a:rPr lang="fr-FR" b="0" dirty="0"/>
              <a:t>t</a:t>
            </a:r>
            <a:r>
              <a:rPr lang="en-BE" b="0" dirty="0"/>
              <a:t>i</a:t>
            </a:r>
            <a:r>
              <a:rPr lang="fr-FR" b="0" dirty="0"/>
              <a:t>v</a:t>
            </a:r>
            <a:r>
              <a:rPr lang="en-BE" b="0" dirty="0"/>
              <a:t>e</a:t>
            </a:r>
            <a:r>
              <a:rPr lang="fr-FR" b="0" dirty="0"/>
              <a:t>m</a:t>
            </a:r>
            <a:r>
              <a:rPr lang="en-BE" b="0" dirty="0"/>
              <a:t>e</a:t>
            </a:r>
            <a:r>
              <a:rPr lang="fr-FR" b="0" dirty="0"/>
              <a:t>n</a:t>
            </a:r>
            <a:r>
              <a:rPr lang="en-BE" b="0" dirty="0"/>
              <a:t>t</a:t>
            </a:r>
            <a:r>
              <a:rPr lang="fr-FR" b="0" dirty="0"/>
              <a:t> plus faibles</a:t>
            </a:r>
          </a:p>
          <a:p>
            <a:pPr marL="342900" indent="-342900">
              <a:spcBef>
                <a:spcPts val="900"/>
              </a:spcBef>
              <a:spcAft>
                <a:spcPts val="900"/>
              </a:spcAft>
              <a:buFont typeface="Arial" panose="020B0604020202020204" pitchFamily="34" charset="0"/>
              <a:buChar char="•"/>
            </a:pPr>
            <a:r>
              <a:rPr lang="en-BE" b="0" dirty="0"/>
              <a:t>D</a:t>
            </a:r>
            <a:r>
              <a:rPr lang="fr-FR" b="0" dirty="0"/>
              <a:t>e</a:t>
            </a:r>
            <a:r>
              <a:rPr lang="en-BE" b="0" dirty="0"/>
              <a:t>s </a:t>
            </a:r>
            <a:r>
              <a:rPr lang="fr-FR" b="0" dirty="0"/>
              <a:t>c</a:t>
            </a:r>
            <a:r>
              <a:rPr lang="en-BE" b="0" dirty="0"/>
              <a:t>h</a:t>
            </a:r>
            <a:r>
              <a:rPr lang="fr-FR" b="0" dirty="0"/>
              <a:t>a</a:t>
            </a:r>
            <a:r>
              <a:rPr lang="en-BE" b="0" dirty="0"/>
              <a:t>n</a:t>
            </a:r>
            <a:r>
              <a:rPr lang="fr-FR" b="0" dirty="0"/>
              <a:t>g</a:t>
            </a:r>
            <a:r>
              <a:rPr lang="en-BE" b="0" dirty="0"/>
              <a:t>e</a:t>
            </a:r>
            <a:r>
              <a:rPr lang="fr-FR" b="0" dirty="0"/>
              <a:t>m</a:t>
            </a:r>
            <a:r>
              <a:rPr lang="en-BE" b="0" dirty="0"/>
              <a:t>e</a:t>
            </a:r>
            <a:r>
              <a:rPr lang="fr-FR" b="0" dirty="0"/>
              <a:t>n</a:t>
            </a:r>
            <a:r>
              <a:rPr lang="en-BE" b="0" dirty="0"/>
              <a:t>t</a:t>
            </a:r>
            <a:r>
              <a:rPr lang="fr-FR" b="0" dirty="0"/>
              <a:t>s</a:t>
            </a:r>
            <a:r>
              <a:rPr lang="en-BE" b="0" dirty="0"/>
              <a:t> de </a:t>
            </a:r>
            <a:r>
              <a:rPr lang="en-BE" b="0" dirty="0" err="1"/>
              <a:t>grande</a:t>
            </a:r>
            <a:r>
              <a:rPr lang="en-BE" b="0" dirty="0"/>
              <a:t> </a:t>
            </a:r>
            <a:r>
              <a:rPr lang="en-BE" b="0" dirty="0" err="1"/>
              <a:t>ampleur</a:t>
            </a:r>
            <a:r>
              <a:rPr lang="en-BE" b="0" dirty="0"/>
              <a:t> </a:t>
            </a:r>
            <a:r>
              <a:rPr lang="fr-FR" b="0" dirty="0"/>
              <a:t>sont plus difficiles à mettre en œuvre dans les grands systèmes centralisés</a:t>
            </a:r>
          </a:p>
          <a:p>
            <a:pPr marL="342900" indent="-342900">
              <a:spcBef>
                <a:spcPts val="900"/>
              </a:spcBef>
              <a:spcAft>
                <a:spcPts val="900"/>
              </a:spcAft>
              <a:buFont typeface="Arial" panose="020B0604020202020204" pitchFamily="34" charset="0"/>
              <a:buChar char="•"/>
            </a:pPr>
            <a:r>
              <a:rPr lang="fr-FR" b="0" dirty="0"/>
              <a:t>La qualité et le rythme de mise en œuvre de </a:t>
            </a:r>
            <a:r>
              <a:rPr lang="en-BE" b="0" dirty="0" err="1"/>
              <a:t>ces</a:t>
            </a:r>
            <a:r>
              <a:rPr lang="en-BE" b="0" dirty="0"/>
              <a:t> </a:t>
            </a:r>
            <a:r>
              <a:rPr lang="fr-FR" b="0" dirty="0"/>
              <a:t>réforme</a:t>
            </a:r>
            <a:r>
              <a:rPr lang="en-BE" b="0" dirty="0"/>
              <a:t>s </a:t>
            </a:r>
            <a:r>
              <a:rPr lang="fr-FR" b="0" dirty="0"/>
              <a:t>s</a:t>
            </a:r>
            <a:r>
              <a:rPr lang="en-BE" b="0" dirty="0"/>
              <a:t>o</a:t>
            </a:r>
            <a:r>
              <a:rPr lang="fr-FR" b="0" dirty="0"/>
              <a:t>n</a:t>
            </a:r>
            <a:r>
              <a:rPr lang="en-BE" b="0" dirty="0"/>
              <a:t>t </a:t>
            </a:r>
            <a:r>
              <a:rPr lang="fr-FR" b="0" dirty="0"/>
              <a:t>s</a:t>
            </a:r>
            <a:r>
              <a:rPr lang="en-BE" b="0" dirty="0"/>
              <a:t>o</a:t>
            </a:r>
            <a:r>
              <a:rPr lang="fr-FR" b="0" dirty="0"/>
              <a:t>u</a:t>
            </a:r>
            <a:r>
              <a:rPr lang="en-BE" b="0" dirty="0"/>
              <a:t>v</a:t>
            </a:r>
            <a:r>
              <a:rPr lang="fr-FR" b="0" dirty="0"/>
              <a:t>e</a:t>
            </a:r>
            <a:r>
              <a:rPr lang="en-BE" b="0" dirty="0"/>
              <a:t>n</a:t>
            </a:r>
            <a:r>
              <a:rPr lang="fr-FR" b="0" dirty="0"/>
              <a:t>t</a:t>
            </a:r>
            <a:r>
              <a:rPr lang="en-BE" b="0" dirty="0"/>
              <a:t> </a:t>
            </a:r>
            <a:r>
              <a:rPr lang="en-BE" b="0" dirty="0" err="1"/>
              <a:t>sujet</a:t>
            </a:r>
            <a:r>
              <a:rPr lang="en-BE" b="0" dirty="0"/>
              <a:t> à caution</a:t>
            </a:r>
            <a:endParaRPr lang="fr-FR" b="0" dirty="0"/>
          </a:p>
          <a:p>
            <a:pPr marL="342900" indent="-342900">
              <a:spcBef>
                <a:spcPts val="900"/>
              </a:spcBef>
              <a:spcAft>
                <a:spcPts val="900"/>
              </a:spcAft>
              <a:buFont typeface="Arial" panose="020B0604020202020204" pitchFamily="34" charset="0"/>
              <a:buChar char="•"/>
            </a:pPr>
            <a:r>
              <a:rPr lang="fr-FR" b="0" dirty="0"/>
              <a:t>L</a:t>
            </a:r>
            <a:r>
              <a:rPr lang="en-BE" b="0" dirty="0"/>
              <a:t>e </a:t>
            </a:r>
            <a:r>
              <a:rPr lang="fr-FR" b="0" dirty="0"/>
              <a:t>c</a:t>
            </a:r>
            <a:r>
              <a:rPr lang="en-BE" b="0" dirty="0"/>
              <a:t>o</a:t>
            </a:r>
            <a:r>
              <a:rPr lang="fr-FR" b="0" dirty="0"/>
              <a:t>n</a:t>
            </a:r>
            <a:r>
              <a:rPr lang="en-BE" b="0" dirty="0"/>
              <a:t>t</a:t>
            </a:r>
            <a:r>
              <a:rPr lang="fr-FR" b="0" dirty="0"/>
              <a:t>e</a:t>
            </a:r>
            <a:r>
              <a:rPr lang="en-BE" b="0" dirty="0"/>
              <a:t>x</a:t>
            </a:r>
            <a:r>
              <a:rPr lang="fr-FR" b="0" dirty="0"/>
              <a:t>t</a:t>
            </a:r>
            <a:r>
              <a:rPr lang="en-BE" b="0" dirty="0"/>
              <a:t>e </a:t>
            </a:r>
            <a:r>
              <a:rPr lang="fr-FR" b="0" dirty="0"/>
              <a:t>é</a:t>
            </a:r>
            <a:r>
              <a:rPr lang="en-BE" b="0" dirty="0"/>
              <a:t>c</a:t>
            </a:r>
            <a:r>
              <a:rPr lang="fr-FR" b="0" dirty="0"/>
              <a:t>o</a:t>
            </a:r>
            <a:r>
              <a:rPr lang="en-BE" b="0" dirty="0"/>
              <a:t>n</a:t>
            </a:r>
            <a:r>
              <a:rPr lang="fr-FR" b="0" dirty="0"/>
              <a:t>o</a:t>
            </a:r>
            <a:r>
              <a:rPr lang="en-BE" b="0" dirty="0"/>
              <a:t>m</a:t>
            </a:r>
            <a:r>
              <a:rPr lang="fr-FR" b="0" dirty="0"/>
              <a:t>i</a:t>
            </a:r>
            <a:r>
              <a:rPr lang="en-BE" b="0" dirty="0"/>
              <a:t>q</a:t>
            </a:r>
            <a:r>
              <a:rPr lang="fr-FR" b="0" dirty="0"/>
              <a:t>u</a:t>
            </a:r>
            <a:r>
              <a:rPr lang="en-BE" b="0" dirty="0"/>
              <a:t>e </a:t>
            </a:r>
            <a:r>
              <a:rPr lang="fr-FR" b="0" dirty="0"/>
              <a:t>a un impact sur les priorités de réforme</a:t>
            </a:r>
          </a:p>
          <a:p>
            <a:pPr marL="342900" indent="-342900">
              <a:spcBef>
                <a:spcPts val="900"/>
              </a:spcBef>
              <a:spcAft>
                <a:spcPts val="900"/>
              </a:spcAft>
              <a:buFont typeface="Arial" panose="020B0604020202020204" pitchFamily="34" charset="0"/>
              <a:buChar char="•"/>
            </a:pPr>
            <a:r>
              <a:rPr lang="fr-FR" b="0" dirty="0"/>
              <a:t>Des conditions économiques difficiles nuisent à l'autonomie des universités</a:t>
            </a:r>
          </a:p>
          <a:p>
            <a:pPr marL="342900" indent="-342900">
              <a:spcBef>
                <a:spcPts val="900"/>
              </a:spcBef>
              <a:spcAft>
                <a:spcPts val="900"/>
              </a:spcAft>
              <a:buFont typeface="Arial" panose="020B0604020202020204" pitchFamily="34" charset="0"/>
              <a:buChar char="•"/>
            </a:pPr>
            <a:r>
              <a:rPr lang="fr-FR" b="0" dirty="0"/>
              <a:t>Le pilotage par les États s'exprime de plus en plus à travers les modalités de financement et les exigences de responsabilité</a:t>
            </a:r>
            <a:endParaRPr lang="en-BE" b="0" dirty="0"/>
          </a:p>
        </p:txBody>
      </p:sp>
      <p:sp>
        <p:nvSpPr>
          <p:cNvPr id="8" name="Text Placeholder 7">
            <a:extLst>
              <a:ext uri="{FF2B5EF4-FFF2-40B4-BE49-F238E27FC236}">
                <a16:creationId xmlns:a16="http://schemas.microsoft.com/office/drawing/2014/main" id="{53C33756-11CB-436D-8DB9-4311FD676672}"/>
              </a:ext>
            </a:extLst>
          </p:cNvPr>
          <p:cNvSpPr>
            <a:spLocks noGrp="1"/>
          </p:cNvSpPr>
          <p:nvPr>
            <p:ph type="body" idx="1"/>
          </p:nvPr>
        </p:nvSpPr>
        <p:spPr/>
        <p:txBody>
          <a:bodyPr/>
          <a:lstStyle/>
          <a:p>
            <a:endParaRPr lang="en-BE"/>
          </a:p>
        </p:txBody>
      </p:sp>
    </p:spTree>
    <p:extLst>
      <p:ext uri="{BB962C8B-B14F-4D97-AF65-F5344CB8AC3E}">
        <p14:creationId xmlns:p14="http://schemas.microsoft.com/office/powerpoint/2010/main" val="22227167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8"/>
          </p:nvPr>
        </p:nvSpPr>
        <p:spPr/>
        <p:txBody>
          <a:bodyPr>
            <a:normAutofit/>
          </a:bodyPr>
          <a:lstStyle/>
          <a:p>
            <a:pPr marL="0" indent="0">
              <a:lnSpc>
                <a:spcPct val="150000"/>
              </a:lnSpc>
              <a:buNone/>
            </a:pPr>
            <a:r>
              <a:rPr lang="fr-FR" b="1" noProof="1"/>
              <a:t>E</a:t>
            </a:r>
            <a:r>
              <a:rPr lang="en-BE" b="1" noProof="1"/>
              <a:t>n résumé</a:t>
            </a:r>
            <a:endParaRPr lang="fr-FR" b="1" noProof="1"/>
          </a:p>
        </p:txBody>
      </p:sp>
      <p:sp>
        <p:nvSpPr>
          <p:cNvPr id="5" name="Content Placeholder 4">
            <a:extLst>
              <a:ext uri="{FF2B5EF4-FFF2-40B4-BE49-F238E27FC236}">
                <a16:creationId xmlns:a16="http://schemas.microsoft.com/office/drawing/2014/main" id="{CCCA2800-53C7-423D-94F0-98CADF3E71C6}"/>
              </a:ext>
            </a:extLst>
          </p:cNvPr>
          <p:cNvSpPr>
            <a:spLocks noGrp="1"/>
          </p:cNvSpPr>
          <p:nvPr>
            <p:ph sz="quarter" idx="19"/>
          </p:nvPr>
        </p:nvSpPr>
        <p:spPr/>
        <p:txBody>
          <a:bodyPr/>
          <a:lstStyle/>
          <a:p>
            <a:pPr>
              <a:lnSpc>
                <a:spcPct val="150000"/>
              </a:lnSpc>
            </a:pPr>
            <a:r>
              <a:rPr lang="fr-FR" b="0" noProof="1"/>
              <a:t>Le but de toute réforme dans ce domaine doit être de donner aux établissements les moyens de </a:t>
            </a:r>
            <a:r>
              <a:rPr lang="fr-FR" b="0" noProof="1">
                <a:solidFill>
                  <a:srgbClr val="F05B01"/>
                </a:solidFill>
              </a:rPr>
              <a:t>définir leur profil</a:t>
            </a:r>
            <a:r>
              <a:rPr lang="fr-FR" b="0" noProof="1"/>
              <a:t>,</a:t>
            </a:r>
          </a:p>
          <a:p>
            <a:pPr>
              <a:lnSpc>
                <a:spcPct val="150000"/>
              </a:lnSpc>
            </a:pPr>
            <a:r>
              <a:rPr lang="fr-FR" b="0" noProof="1"/>
              <a:t>en leur permettant de développer leur </a:t>
            </a:r>
            <a:r>
              <a:rPr lang="fr-FR" b="0" noProof="1">
                <a:solidFill>
                  <a:srgbClr val="F05B01"/>
                </a:solidFill>
              </a:rPr>
              <a:t>offre académique</a:t>
            </a:r>
            <a:r>
              <a:rPr lang="fr-FR" b="0" noProof="1"/>
              <a:t>,</a:t>
            </a:r>
          </a:p>
          <a:p>
            <a:pPr>
              <a:lnSpc>
                <a:spcPct val="150000"/>
              </a:lnSpc>
            </a:pPr>
            <a:r>
              <a:rPr lang="fr-FR" b="0" noProof="1"/>
              <a:t>sur la base d’une capacité réelle </a:t>
            </a:r>
            <a:r>
              <a:rPr lang="fr-FR" b="0" noProof="1">
                <a:solidFill>
                  <a:srgbClr val="F05B01"/>
                </a:solidFill>
              </a:rPr>
              <a:t>de gestion financière et de ressources humaines</a:t>
            </a:r>
            <a:r>
              <a:rPr lang="fr-FR" b="0" noProof="1"/>
              <a:t> et d’une réflexion sur les modes de </a:t>
            </a:r>
            <a:r>
              <a:rPr lang="fr-FR" b="0" noProof="1">
                <a:solidFill>
                  <a:srgbClr val="F05B01"/>
                </a:solidFill>
              </a:rPr>
              <a:t>gouvernance</a:t>
            </a:r>
            <a:r>
              <a:rPr lang="fr-FR" b="0" noProof="1"/>
              <a:t>.</a:t>
            </a:r>
          </a:p>
          <a:p>
            <a:endParaRPr lang="en-BE" dirty="0"/>
          </a:p>
        </p:txBody>
      </p:sp>
      <p:sp>
        <p:nvSpPr>
          <p:cNvPr id="2" name="Text Placeholder 1">
            <a:extLst>
              <a:ext uri="{FF2B5EF4-FFF2-40B4-BE49-F238E27FC236}">
                <a16:creationId xmlns:a16="http://schemas.microsoft.com/office/drawing/2014/main" id="{83771D40-DEF8-4693-8185-8D2A7A962CD3}"/>
              </a:ext>
            </a:extLst>
          </p:cNvPr>
          <p:cNvSpPr>
            <a:spLocks noGrp="1"/>
          </p:cNvSpPr>
          <p:nvPr>
            <p:ph type="body" idx="1"/>
          </p:nvPr>
        </p:nvSpPr>
        <p:spPr/>
        <p:txBody>
          <a:bodyPr/>
          <a:lstStyle/>
          <a:p>
            <a:endParaRPr lang="en-BE"/>
          </a:p>
        </p:txBody>
      </p:sp>
    </p:spTree>
    <p:extLst>
      <p:ext uri="{BB962C8B-B14F-4D97-AF65-F5344CB8AC3E}">
        <p14:creationId xmlns:p14="http://schemas.microsoft.com/office/powerpoint/2010/main" val="3819328364"/>
      </p:ext>
    </p:extLst>
  </p:cSld>
  <p:clrMapOvr>
    <a:masterClrMapping/>
  </p:clrMapOvr>
  <mc:AlternateContent xmlns:mc="http://schemas.openxmlformats.org/markup-compatibility/2006" xmlns:p14="http://schemas.microsoft.com/office/powerpoint/2010/main">
    <mc:Choice Requires="p14">
      <p:transition spd="slow" p14:dur="2000" advTm="12797"/>
    </mc:Choice>
    <mc:Fallback xmlns="">
      <p:transition spd="slow" advTm="12797"/>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A5779-9EBC-4CE7-AAB2-C4B4F1520088}"/>
              </a:ext>
            </a:extLst>
          </p:cNvPr>
          <p:cNvSpPr>
            <a:spLocks noGrp="1"/>
          </p:cNvSpPr>
          <p:nvPr>
            <p:ph type="ctrTitle"/>
          </p:nvPr>
        </p:nvSpPr>
        <p:spPr>
          <a:xfrm>
            <a:off x="743970" y="2794304"/>
            <a:ext cx="10452114" cy="1764996"/>
          </a:xfrm>
        </p:spPr>
        <p:txBody>
          <a:bodyPr>
            <a:normAutofit fontScale="90000"/>
          </a:bodyPr>
          <a:lstStyle/>
          <a:p>
            <a:pPr>
              <a:lnSpc>
                <a:spcPct val="100000"/>
              </a:lnSpc>
            </a:pPr>
            <a:br>
              <a:rPr lang="en-BE" dirty="0"/>
            </a:br>
            <a:br>
              <a:rPr lang="en-BE" dirty="0"/>
            </a:br>
            <a:r>
              <a:rPr lang="en-GB" b="1" dirty="0"/>
              <a:t> </a:t>
            </a:r>
            <a:br>
              <a:rPr lang="en-GB" b="1" dirty="0"/>
            </a:br>
            <a:br>
              <a:rPr lang="en-BE" dirty="0"/>
            </a:br>
            <a:endParaRPr lang="en-BE" dirty="0"/>
          </a:p>
        </p:txBody>
      </p:sp>
      <p:sp>
        <p:nvSpPr>
          <p:cNvPr id="3" name="Subtitle 2">
            <a:extLst>
              <a:ext uri="{FF2B5EF4-FFF2-40B4-BE49-F238E27FC236}">
                <a16:creationId xmlns:a16="http://schemas.microsoft.com/office/drawing/2014/main" id="{81F71514-398E-4D1F-A1AB-224F984A069D}"/>
              </a:ext>
            </a:extLst>
          </p:cNvPr>
          <p:cNvSpPr>
            <a:spLocks noGrp="1"/>
          </p:cNvSpPr>
          <p:nvPr>
            <p:ph type="subTitle" idx="1"/>
          </p:nvPr>
        </p:nvSpPr>
        <p:spPr>
          <a:xfrm>
            <a:off x="238468" y="2327385"/>
            <a:ext cx="3284012" cy="3818234"/>
          </a:xfrm>
        </p:spPr>
        <p:txBody>
          <a:bodyPr>
            <a:normAutofit/>
          </a:bodyPr>
          <a:lstStyle/>
          <a:p>
            <a:r>
              <a:rPr lang="fr-FR" sz="1800" dirty="0"/>
              <a:t>R</a:t>
            </a:r>
            <a:r>
              <a:rPr lang="en-BE" sz="1800" dirty="0"/>
              <a:t>e</a:t>
            </a:r>
            <a:r>
              <a:rPr lang="fr-FR" sz="1800" dirty="0"/>
              <a:t>Ss</a:t>
            </a:r>
            <a:r>
              <a:rPr lang="en-BE" sz="1800" dirty="0"/>
              <a:t>o</a:t>
            </a:r>
            <a:r>
              <a:rPr lang="fr-FR" sz="1800" dirty="0"/>
              <a:t>u</a:t>
            </a:r>
            <a:r>
              <a:rPr lang="en-BE" sz="1800" dirty="0"/>
              <a:t>r</a:t>
            </a:r>
            <a:r>
              <a:rPr lang="fr-FR" sz="1800" dirty="0"/>
              <a:t>c</a:t>
            </a:r>
            <a:r>
              <a:rPr lang="en-BE" sz="1800" dirty="0"/>
              <a:t>e</a:t>
            </a:r>
            <a:r>
              <a:rPr lang="fr-FR" sz="1800" dirty="0"/>
              <a:t>s</a:t>
            </a:r>
            <a:r>
              <a:rPr lang="en-BE" sz="1800" dirty="0"/>
              <a:t>:</a:t>
            </a:r>
          </a:p>
          <a:p>
            <a:r>
              <a:rPr lang="en-BE" sz="1800" dirty="0"/>
              <a:t>E</a:t>
            </a:r>
            <a:r>
              <a:rPr lang="fr-FR" sz="1800" dirty="0"/>
              <a:t>U</a:t>
            </a:r>
            <a:r>
              <a:rPr lang="en-BE" sz="1800" dirty="0"/>
              <a:t>A </a:t>
            </a:r>
            <a:r>
              <a:rPr lang="fr-FR" sz="1800" dirty="0"/>
              <a:t>A</a:t>
            </a:r>
            <a:r>
              <a:rPr lang="en-BE" sz="1800" dirty="0"/>
              <a:t>u</a:t>
            </a:r>
            <a:r>
              <a:rPr lang="fr-FR" sz="1800" dirty="0"/>
              <a:t>t</a:t>
            </a:r>
            <a:r>
              <a:rPr lang="en-BE" sz="1800" dirty="0"/>
              <a:t>o</a:t>
            </a:r>
            <a:r>
              <a:rPr lang="fr-FR" sz="1800" dirty="0"/>
              <a:t>n</a:t>
            </a:r>
            <a:r>
              <a:rPr lang="en-BE" sz="1800" dirty="0"/>
              <a:t>o</a:t>
            </a:r>
            <a:r>
              <a:rPr lang="fr-FR" sz="1800" dirty="0"/>
              <a:t>m</a:t>
            </a:r>
            <a:r>
              <a:rPr lang="en-BE" sz="1800" dirty="0"/>
              <a:t>y </a:t>
            </a:r>
            <a:r>
              <a:rPr lang="fr-FR" sz="1800" dirty="0"/>
              <a:t>S</a:t>
            </a:r>
            <a:r>
              <a:rPr lang="en-BE" sz="1800" dirty="0"/>
              <a:t>c</a:t>
            </a:r>
            <a:r>
              <a:rPr lang="fr-FR" sz="1800" dirty="0"/>
              <a:t>o</a:t>
            </a:r>
            <a:r>
              <a:rPr lang="en-BE" sz="1800" dirty="0"/>
              <a:t>r</a:t>
            </a:r>
            <a:r>
              <a:rPr lang="fr-FR" sz="1800" dirty="0"/>
              <a:t>e</a:t>
            </a:r>
            <a:r>
              <a:rPr lang="en-BE" sz="1800" dirty="0"/>
              <a:t>c</a:t>
            </a:r>
            <a:r>
              <a:rPr lang="fr-FR" sz="1800" dirty="0"/>
              <a:t>a</a:t>
            </a:r>
            <a:r>
              <a:rPr lang="en-BE" sz="1800" dirty="0"/>
              <a:t>r</a:t>
            </a:r>
            <a:r>
              <a:rPr lang="fr-FR" sz="1800" dirty="0"/>
              <a:t>d</a:t>
            </a:r>
            <a:endParaRPr lang="en-BE" sz="1800" dirty="0"/>
          </a:p>
          <a:p>
            <a:r>
              <a:rPr lang="fr-FR" sz="1800" cap="none" dirty="0"/>
              <a:t>on</a:t>
            </a:r>
            <a:r>
              <a:rPr lang="en-BE" sz="1800" cap="none" dirty="0"/>
              <a:t>l</a:t>
            </a:r>
            <a:r>
              <a:rPr lang="fr-FR" sz="1800" cap="none" dirty="0"/>
              <a:t>i</a:t>
            </a:r>
            <a:r>
              <a:rPr lang="en-BE" sz="1800" cap="none" dirty="0"/>
              <a:t>n</a:t>
            </a:r>
            <a:r>
              <a:rPr lang="fr-FR" sz="1800" cap="none" dirty="0"/>
              <a:t>e</a:t>
            </a:r>
            <a:r>
              <a:rPr lang="en-BE" sz="1800" cap="none" dirty="0"/>
              <a:t> </a:t>
            </a:r>
            <a:r>
              <a:rPr lang="fr-FR" sz="1800" cap="none" dirty="0"/>
              <a:t>t</a:t>
            </a:r>
            <a:r>
              <a:rPr lang="en-BE" sz="1800" cap="none" dirty="0"/>
              <a:t>o</a:t>
            </a:r>
            <a:r>
              <a:rPr lang="fr-FR" sz="1800" cap="none" dirty="0"/>
              <a:t>o</a:t>
            </a:r>
            <a:r>
              <a:rPr lang="en-BE" sz="1800" cap="none" dirty="0"/>
              <a:t>l </a:t>
            </a:r>
            <a:r>
              <a:rPr lang="fr-FR" sz="1800" cap="none" dirty="0"/>
              <a:t>a</a:t>
            </a:r>
            <a:r>
              <a:rPr lang="en-BE" sz="1800" cap="none" dirty="0"/>
              <a:t>n</a:t>
            </a:r>
            <a:r>
              <a:rPr lang="fr-FR" sz="1800" cap="none" dirty="0"/>
              <a:t>d</a:t>
            </a:r>
            <a:r>
              <a:rPr lang="en-BE" sz="1800" cap="none" dirty="0"/>
              <a:t> </a:t>
            </a:r>
            <a:r>
              <a:rPr lang="fr-FR" sz="1800" cap="none" dirty="0"/>
              <a:t>r</a:t>
            </a:r>
            <a:r>
              <a:rPr lang="en-BE" sz="1800" cap="none" dirty="0"/>
              <a:t>e</a:t>
            </a:r>
            <a:r>
              <a:rPr lang="fr-FR" sz="1800" cap="none" dirty="0"/>
              <a:t>p</a:t>
            </a:r>
            <a:r>
              <a:rPr lang="en-BE" sz="1800" cap="none" dirty="0"/>
              <a:t>o</a:t>
            </a:r>
            <a:r>
              <a:rPr lang="fr-FR" sz="1800" cap="none" dirty="0"/>
              <a:t>r</a:t>
            </a:r>
            <a:r>
              <a:rPr lang="en-BE" sz="1800" cap="none" dirty="0"/>
              <a:t>t</a:t>
            </a:r>
          </a:p>
          <a:p>
            <a:r>
              <a:rPr lang="fr-FR" sz="1600" cap="none" dirty="0">
                <a:hlinkClick r:id="rId3"/>
              </a:rPr>
              <a:t>w</a:t>
            </a:r>
            <a:r>
              <a:rPr lang="en-BE" sz="1600" cap="none" dirty="0">
                <a:hlinkClick r:id="rId3"/>
              </a:rPr>
              <a:t>w</a:t>
            </a:r>
            <a:r>
              <a:rPr lang="fr-FR" sz="1600" cap="none" dirty="0">
                <a:hlinkClick r:id="rId3"/>
              </a:rPr>
              <a:t>w</a:t>
            </a:r>
            <a:r>
              <a:rPr lang="en-BE" sz="1600" cap="none" dirty="0">
                <a:hlinkClick r:id="rId3"/>
              </a:rPr>
              <a:t>.</a:t>
            </a:r>
            <a:r>
              <a:rPr lang="en-BE" sz="1600" cap="none" dirty="0" err="1">
                <a:hlinkClick r:id="rId3"/>
              </a:rPr>
              <a:t>universit</a:t>
            </a:r>
            <a:r>
              <a:rPr lang="fr-FR" sz="1600" cap="none" dirty="0">
                <a:hlinkClick r:id="rId3"/>
              </a:rPr>
              <a:t>y</a:t>
            </a:r>
            <a:r>
              <a:rPr lang="en-BE" sz="1600" cap="none" dirty="0">
                <a:hlinkClick r:id="rId3"/>
              </a:rPr>
              <a:t>-</a:t>
            </a:r>
            <a:r>
              <a:rPr lang="fr-FR" sz="1600" cap="none" dirty="0">
                <a:hlinkClick r:id="rId3"/>
              </a:rPr>
              <a:t>a</a:t>
            </a:r>
            <a:r>
              <a:rPr lang="en-BE" sz="1600" cap="none" dirty="0">
                <a:hlinkClick r:id="rId3"/>
              </a:rPr>
              <a:t>u</a:t>
            </a:r>
            <a:r>
              <a:rPr lang="fr-FR" sz="1600" cap="none" dirty="0">
                <a:hlinkClick r:id="rId3"/>
              </a:rPr>
              <a:t>t</a:t>
            </a:r>
            <a:r>
              <a:rPr lang="en-BE" sz="1600" cap="none" dirty="0">
                <a:hlinkClick r:id="rId3"/>
              </a:rPr>
              <a:t>o</a:t>
            </a:r>
            <a:r>
              <a:rPr lang="fr-FR" sz="1600" cap="none" dirty="0">
                <a:hlinkClick r:id="rId3"/>
              </a:rPr>
              <a:t>n</a:t>
            </a:r>
            <a:r>
              <a:rPr lang="en-BE" sz="1600" cap="none" dirty="0">
                <a:hlinkClick r:id="rId3"/>
              </a:rPr>
              <a:t>o</a:t>
            </a:r>
            <a:r>
              <a:rPr lang="fr-FR" sz="1600" cap="none" dirty="0">
                <a:hlinkClick r:id="rId3"/>
              </a:rPr>
              <a:t>m</a:t>
            </a:r>
            <a:r>
              <a:rPr lang="en-BE" sz="1600" cap="none" dirty="0">
                <a:hlinkClick r:id="rId3"/>
              </a:rPr>
              <a:t>y.</a:t>
            </a:r>
            <a:r>
              <a:rPr lang="fr-FR" sz="1600" cap="none" dirty="0">
                <a:hlinkClick r:id="rId3"/>
              </a:rPr>
              <a:t>e</a:t>
            </a:r>
            <a:r>
              <a:rPr lang="en-BE" sz="1600" cap="none" dirty="0">
                <a:hlinkClick r:id="rId3"/>
              </a:rPr>
              <a:t>u</a:t>
            </a:r>
            <a:r>
              <a:rPr lang="en-BE" sz="1600" cap="none" dirty="0"/>
              <a:t> </a:t>
            </a:r>
          </a:p>
          <a:p>
            <a:endParaRPr lang="en-BE" sz="1800" dirty="0"/>
          </a:p>
        </p:txBody>
      </p:sp>
      <p:pic>
        <p:nvPicPr>
          <p:cNvPr id="6" name="Picture 5">
            <a:extLst>
              <a:ext uri="{FF2B5EF4-FFF2-40B4-BE49-F238E27FC236}">
                <a16:creationId xmlns:a16="http://schemas.microsoft.com/office/drawing/2014/main" id="{623AE141-D76F-45AA-BE16-D91D26DF4EF8}"/>
              </a:ext>
            </a:extLst>
          </p:cNvPr>
          <p:cNvPicPr>
            <a:picLocks noChangeAspect="1"/>
          </p:cNvPicPr>
          <p:nvPr/>
        </p:nvPicPr>
        <p:blipFill>
          <a:blip r:embed="rId4"/>
          <a:stretch>
            <a:fillRect/>
          </a:stretch>
        </p:blipFill>
        <p:spPr>
          <a:xfrm>
            <a:off x="3522480" y="1797175"/>
            <a:ext cx="8039100" cy="4724400"/>
          </a:xfrm>
          <a:prstGeom prst="rect">
            <a:avLst/>
          </a:prstGeom>
        </p:spPr>
      </p:pic>
    </p:spTree>
    <p:extLst>
      <p:ext uri="{BB962C8B-B14F-4D97-AF65-F5344CB8AC3E}">
        <p14:creationId xmlns:p14="http://schemas.microsoft.com/office/powerpoint/2010/main" val="27838098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2905E-6452-4DED-AC17-738861C6F742}"/>
              </a:ext>
            </a:extLst>
          </p:cNvPr>
          <p:cNvSpPr>
            <a:spLocks noGrp="1"/>
          </p:cNvSpPr>
          <p:nvPr>
            <p:ph type="ctrTitle"/>
          </p:nvPr>
        </p:nvSpPr>
        <p:spPr>
          <a:xfrm>
            <a:off x="743970" y="2794304"/>
            <a:ext cx="10677934" cy="1764996"/>
          </a:xfrm>
        </p:spPr>
        <p:txBody>
          <a:bodyPr>
            <a:normAutofit fontScale="90000"/>
          </a:bodyPr>
          <a:lstStyle/>
          <a:p>
            <a:r>
              <a:rPr lang="fr-FR" dirty="0"/>
              <a:t>R</a:t>
            </a:r>
            <a:r>
              <a:rPr lang="en-BE" dirty="0"/>
              <a:t>é</a:t>
            </a:r>
            <a:r>
              <a:rPr lang="fr-FR" dirty="0"/>
              <a:t>f</a:t>
            </a:r>
            <a:r>
              <a:rPr lang="en-BE" dirty="0"/>
              <a:t>é</a:t>
            </a:r>
            <a:r>
              <a:rPr lang="fr-FR" dirty="0"/>
              <a:t>r</a:t>
            </a:r>
            <a:r>
              <a:rPr lang="en-BE" dirty="0"/>
              <a:t>e</a:t>
            </a:r>
            <a:r>
              <a:rPr lang="fr-FR" dirty="0"/>
              <a:t>n</a:t>
            </a:r>
            <a:r>
              <a:rPr lang="en-BE" dirty="0"/>
              <a:t>c</a:t>
            </a:r>
            <a:r>
              <a:rPr lang="fr-FR" dirty="0"/>
              <a:t>e</a:t>
            </a:r>
            <a:r>
              <a:rPr lang="en-BE" dirty="0"/>
              <a:t>s:</a:t>
            </a:r>
            <a:br>
              <a:rPr lang="en-BE" dirty="0"/>
            </a:br>
            <a:r>
              <a:rPr lang="en-BE" dirty="0">
                <a:hlinkClick r:id="rId3"/>
              </a:rPr>
              <a:t>www.eua.eu</a:t>
            </a:r>
            <a:br>
              <a:rPr lang="en-BE" dirty="0"/>
            </a:br>
            <a:r>
              <a:rPr lang="fr-FR" dirty="0">
                <a:hlinkClick r:id="rId4"/>
              </a:rPr>
              <a:t>w</a:t>
            </a:r>
            <a:r>
              <a:rPr lang="en-BE" dirty="0">
                <a:hlinkClick r:id="rId4"/>
              </a:rPr>
              <a:t>w</a:t>
            </a:r>
            <a:r>
              <a:rPr lang="fr-FR" dirty="0">
                <a:hlinkClick r:id="rId4"/>
              </a:rPr>
              <a:t>w</a:t>
            </a:r>
            <a:r>
              <a:rPr lang="en-BE" dirty="0">
                <a:hlinkClick r:id="rId4"/>
              </a:rPr>
              <a:t>.</a:t>
            </a:r>
            <a:r>
              <a:rPr lang="fr-FR" dirty="0">
                <a:hlinkClick r:id="rId4"/>
              </a:rPr>
              <a:t>e</a:t>
            </a:r>
            <a:r>
              <a:rPr lang="en-BE" dirty="0">
                <a:hlinkClick r:id="rId4"/>
              </a:rPr>
              <a:t>f</a:t>
            </a:r>
            <a:r>
              <a:rPr lang="fr-FR" dirty="0">
                <a:hlinkClick r:id="rId4"/>
              </a:rPr>
              <a:t>f</a:t>
            </a:r>
            <a:r>
              <a:rPr lang="en-BE" dirty="0" err="1">
                <a:hlinkClick r:id="rId4"/>
              </a:rPr>
              <a:t>i</a:t>
            </a:r>
            <a:r>
              <a:rPr lang="fr-FR" dirty="0">
                <a:hlinkClick r:id="rId4"/>
              </a:rPr>
              <a:t>c</a:t>
            </a:r>
            <a:r>
              <a:rPr lang="en-BE" dirty="0" err="1">
                <a:hlinkClick r:id="rId4"/>
              </a:rPr>
              <a:t>i</a:t>
            </a:r>
            <a:r>
              <a:rPr lang="fr-FR" dirty="0">
                <a:hlinkClick r:id="rId4"/>
              </a:rPr>
              <a:t>e</a:t>
            </a:r>
            <a:r>
              <a:rPr lang="en-BE" dirty="0">
                <a:hlinkClick r:id="rId4"/>
              </a:rPr>
              <a:t>n</a:t>
            </a:r>
            <a:r>
              <a:rPr lang="fr-FR" dirty="0">
                <a:hlinkClick r:id="rId4"/>
              </a:rPr>
              <a:t>c</a:t>
            </a:r>
            <a:r>
              <a:rPr lang="en-BE" dirty="0">
                <a:hlinkClick r:id="rId4"/>
              </a:rPr>
              <a:t>y.</a:t>
            </a:r>
            <a:r>
              <a:rPr lang="fr-FR" dirty="0">
                <a:hlinkClick r:id="rId4"/>
              </a:rPr>
              <a:t>e</a:t>
            </a:r>
            <a:r>
              <a:rPr lang="en-BE" dirty="0">
                <a:hlinkClick r:id="rId4"/>
              </a:rPr>
              <a:t>u</a:t>
            </a:r>
            <a:r>
              <a:rPr lang="fr-FR" dirty="0">
                <a:hlinkClick r:id="rId4"/>
              </a:rPr>
              <a:t>a</a:t>
            </a:r>
            <a:r>
              <a:rPr lang="en-BE" dirty="0">
                <a:hlinkClick r:id="rId4"/>
              </a:rPr>
              <a:t>.</a:t>
            </a:r>
            <a:r>
              <a:rPr lang="fr-FR" dirty="0">
                <a:hlinkClick r:id="rId4"/>
              </a:rPr>
              <a:t>e</a:t>
            </a:r>
            <a:r>
              <a:rPr lang="en-BE" dirty="0">
                <a:hlinkClick r:id="rId4"/>
              </a:rPr>
              <a:t>u</a:t>
            </a:r>
            <a:r>
              <a:rPr lang="en-BE" dirty="0"/>
              <a:t> </a:t>
            </a:r>
          </a:p>
        </p:txBody>
      </p:sp>
    </p:spTree>
    <p:extLst>
      <p:ext uri="{BB962C8B-B14F-4D97-AF65-F5344CB8AC3E}">
        <p14:creationId xmlns:p14="http://schemas.microsoft.com/office/powerpoint/2010/main" val="703269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8"/>
          </p:nvPr>
        </p:nvSpPr>
        <p:spPr>
          <a:xfrm>
            <a:off x="766424" y="1855789"/>
            <a:ext cx="2980075" cy="1942488"/>
          </a:xfrm>
        </p:spPr>
        <p:txBody>
          <a:bodyPr>
            <a:normAutofit fontScale="92500" lnSpcReduction="10000"/>
          </a:bodyPr>
          <a:lstStyle/>
          <a:p>
            <a:r>
              <a:rPr lang="de-DE" dirty="0"/>
              <a:t>Evolution </a:t>
            </a:r>
            <a:r>
              <a:rPr lang="en-BE" dirty="0"/>
              <a:t>d</a:t>
            </a:r>
            <a:r>
              <a:rPr lang="fr-FR" dirty="0"/>
              <a:t>e</a:t>
            </a:r>
            <a:r>
              <a:rPr lang="en-BE" dirty="0"/>
              <a:t>s </a:t>
            </a:r>
            <a:r>
              <a:rPr lang="fr-FR" dirty="0"/>
              <a:t>f</a:t>
            </a:r>
            <a:r>
              <a:rPr lang="en-BE" dirty="0"/>
              <a:t>i</a:t>
            </a:r>
            <a:r>
              <a:rPr lang="fr-FR" dirty="0"/>
              <a:t>n</a:t>
            </a:r>
            <a:r>
              <a:rPr lang="en-BE" dirty="0"/>
              <a:t>a</a:t>
            </a:r>
            <a:r>
              <a:rPr lang="fr-FR" dirty="0"/>
              <a:t>n</a:t>
            </a:r>
            <a:r>
              <a:rPr lang="en-BE" dirty="0"/>
              <a:t>c</a:t>
            </a:r>
            <a:r>
              <a:rPr lang="fr-FR" dirty="0"/>
              <a:t>e</a:t>
            </a:r>
            <a:r>
              <a:rPr lang="en-BE" dirty="0"/>
              <a:t>m</a:t>
            </a:r>
            <a:r>
              <a:rPr lang="fr-FR" dirty="0"/>
              <a:t>e</a:t>
            </a:r>
            <a:r>
              <a:rPr lang="en-BE" dirty="0"/>
              <a:t>n</a:t>
            </a:r>
            <a:r>
              <a:rPr lang="fr-FR" dirty="0"/>
              <a:t>t</a:t>
            </a:r>
            <a:r>
              <a:rPr lang="en-BE" dirty="0"/>
              <a:t>s </a:t>
            </a:r>
            <a:r>
              <a:rPr lang="fr-FR" dirty="0"/>
              <a:t>p</a:t>
            </a:r>
            <a:r>
              <a:rPr lang="en-BE" dirty="0"/>
              <a:t>u</a:t>
            </a:r>
            <a:r>
              <a:rPr lang="fr-FR" dirty="0"/>
              <a:t>b</a:t>
            </a:r>
            <a:r>
              <a:rPr lang="en-BE" dirty="0"/>
              <a:t>l</a:t>
            </a:r>
            <a:r>
              <a:rPr lang="fr-FR" dirty="0"/>
              <a:t>i</a:t>
            </a:r>
            <a:r>
              <a:rPr lang="en-BE" dirty="0"/>
              <a:t>c</a:t>
            </a:r>
            <a:r>
              <a:rPr lang="fr-FR" dirty="0"/>
              <a:t>s</a:t>
            </a:r>
            <a:r>
              <a:rPr lang="en-BE" dirty="0"/>
              <a:t> </a:t>
            </a:r>
            <a:r>
              <a:rPr lang="fr-FR" dirty="0"/>
              <a:t>a</a:t>
            </a:r>
            <a:r>
              <a:rPr lang="en-BE" dirty="0"/>
              <a:t>u</a:t>
            </a:r>
            <a:r>
              <a:rPr lang="fr-FR" dirty="0"/>
              <a:t>x</a:t>
            </a:r>
            <a:r>
              <a:rPr lang="en-BE" dirty="0"/>
              <a:t> </a:t>
            </a:r>
            <a:r>
              <a:rPr lang="fr-FR" dirty="0"/>
              <a:t>u</a:t>
            </a:r>
            <a:r>
              <a:rPr lang="en-BE" dirty="0"/>
              <a:t>n</a:t>
            </a:r>
            <a:r>
              <a:rPr lang="fr-FR" dirty="0"/>
              <a:t>i</a:t>
            </a:r>
            <a:r>
              <a:rPr lang="en-BE" dirty="0"/>
              <a:t>v</a:t>
            </a:r>
            <a:r>
              <a:rPr lang="fr-FR" dirty="0"/>
              <a:t>e</a:t>
            </a:r>
            <a:r>
              <a:rPr lang="en-BE" dirty="0"/>
              <a:t>r</a:t>
            </a:r>
            <a:r>
              <a:rPr lang="fr-FR" dirty="0"/>
              <a:t>s</a:t>
            </a:r>
            <a:r>
              <a:rPr lang="en-BE" dirty="0"/>
              <a:t>i</a:t>
            </a:r>
            <a:r>
              <a:rPr lang="fr-FR" dirty="0"/>
              <a:t>t</a:t>
            </a:r>
            <a:r>
              <a:rPr lang="en-BE" dirty="0"/>
              <a:t>é</a:t>
            </a:r>
            <a:r>
              <a:rPr lang="fr-FR" dirty="0"/>
              <a:t>s</a:t>
            </a:r>
            <a:endParaRPr lang="en-BE" dirty="0"/>
          </a:p>
          <a:p>
            <a:r>
              <a:rPr lang="de-DE" dirty="0"/>
              <a:t>2016-2017</a:t>
            </a:r>
          </a:p>
        </p:txBody>
      </p:sp>
      <p:pic>
        <p:nvPicPr>
          <p:cNvPr id="11" name="Inhaltsplatzhalter 10"/>
          <p:cNvPicPr>
            <a:picLocks noGrp="1" noChangeAspect="1"/>
          </p:cNvPicPr>
          <p:nvPr>
            <p:ph sz="quarter" idx="19"/>
          </p:nvPr>
        </p:nvPicPr>
        <p:blipFill>
          <a:blip r:embed="rId3">
            <a:extLst>
              <a:ext uri="{28A0092B-C50C-407E-A947-70E740481C1C}">
                <a14:useLocalDpi xmlns:a14="http://schemas.microsoft.com/office/drawing/2010/main" val="0"/>
              </a:ext>
            </a:extLst>
          </a:blip>
          <a:stretch>
            <a:fillRect/>
          </a:stretch>
        </p:blipFill>
        <p:spPr>
          <a:xfrm>
            <a:off x="4508501" y="482600"/>
            <a:ext cx="7716074" cy="5885980"/>
          </a:xfrm>
        </p:spPr>
      </p:pic>
      <p:sp>
        <p:nvSpPr>
          <p:cNvPr id="5" name="Foliennummernplatzhalter 4"/>
          <p:cNvSpPr>
            <a:spLocks noGrp="1"/>
          </p:cNvSpPr>
          <p:nvPr>
            <p:ph type="sldNum" sz="quarter" idx="22"/>
          </p:nvPr>
        </p:nvSpPr>
        <p:spPr/>
        <p:txBody>
          <a:bodyPr/>
          <a:lstStyle/>
          <a:p>
            <a:fld id="{B15F1DB1-D9C2-1046-8BE7-EC5E2F9F1FD0}" type="slidenum">
              <a:rPr lang="en-US" smtClean="0"/>
              <a:pPr/>
              <a:t>6</a:t>
            </a:fld>
            <a:endParaRPr lang="en-US" dirty="0"/>
          </a:p>
        </p:txBody>
      </p:sp>
      <p:sp>
        <p:nvSpPr>
          <p:cNvPr id="6" name="Datumsplatzhalter 5"/>
          <p:cNvSpPr>
            <a:spLocks noGrp="1"/>
          </p:cNvSpPr>
          <p:nvPr>
            <p:ph type="dt" sz="half" idx="20"/>
          </p:nvPr>
        </p:nvSpPr>
        <p:spPr/>
        <p:txBody>
          <a:bodyPr/>
          <a:lstStyle/>
          <a:p>
            <a:endParaRPr lang="en-US" dirty="0"/>
          </a:p>
        </p:txBody>
      </p:sp>
      <p:sp>
        <p:nvSpPr>
          <p:cNvPr id="7" name="Textplatzhalter 6"/>
          <p:cNvSpPr>
            <a:spLocks noGrp="1"/>
          </p:cNvSpPr>
          <p:nvPr>
            <p:ph type="body" sz="quarter" idx="23"/>
          </p:nvPr>
        </p:nvSpPr>
        <p:spPr>
          <a:xfrm>
            <a:off x="1126001" y="4755129"/>
            <a:ext cx="3932990" cy="1559169"/>
          </a:xfrm>
        </p:spPr>
        <p:txBody>
          <a:bodyPr>
            <a:normAutofit lnSpcReduction="10000"/>
          </a:bodyPr>
          <a:lstStyle/>
          <a:p>
            <a:r>
              <a:rPr lang="de-DE" dirty="0" err="1"/>
              <a:t>over</a:t>
            </a:r>
            <a:r>
              <a:rPr lang="de-DE" dirty="0"/>
              <a:t> 5% </a:t>
            </a:r>
            <a:r>
              <a:rPr lang="de-DE" dirty="0" err="1"/>
              <a:t>decrease</a:t>
            </a:r>
            <a:endParaRPr lang="de-DE" dirty="0"/>
          </a:p>
          <a:p>
            <a:r>
              <a:rPr lang="de-DE" dirty="0" err="1"/>
              <a:t>between</a:t>
            </a:r>
            <a:r>
              <a:rPr lang="de-DE" dirty="0"/>
              <a:t> 1 </a:t>
            </a:r>
            <a:r>
              <a:rPr lang="de-DE" dirty="0" err="1"/>
              <a:t>and</a:t>
            </a:r>
            <a:r>
              <a:rPr lang="de-DE" dirty="0"/>
              <a:t> 5% </a:t>
            </a:r>
            <a:r>
              <a:rPr lang="de-DE" dirty="0" err="1"/>
              <a:t>decrease</a:t>
            </a:r>
            <a:endParaRPr lang="de-DE" dirty="0"/>
          </a:p>
          <a:p>
            <a:r>
              <a:rPr lang="de-DE" dirty="0" err="1"/>
              <a:t>between</a:t>
            </a:r>
            <a:r>
              <a:rPr lang="de-DE" dirty="0"/>
              <a:t> 1% </a:t>
            </a:r>
            <a:r>
              <a:rPr lang="de-DE" dirty="0" err="1"/>
              <a:t>decrease</a:t>
            </a:r>
            <a:r>
              <a:rPr lang="de-DE" dirty="0"/>
              <a:t> </a:t>
            </a:r>
            <a:r>
              <a:rPr lang="de-DE" dirty="0" err="1"/>
              <a:t>and</a:t>
            </a:r>
            <a:r>
              <a:rPr lang="de-DE" dirty="0"/>
              <a:t> 1% </a:t>
            </a:r>
            <a:r>
              <a:rPr lang="de-DE" dirty="0" err="1"/>
              <a:t>increase</a:t>
            </a:r>
            <a:endParaRPr lang="de-DE" dirty="0"/>
          </a:p>
          <a:p>
            <a:r>
              <a:rPr lang="de-DE" dirty="0" err="1"/>
              <a:t>between</a:t>
            </a:r>
            <a:r>
              <a:rPr lang="de-DE" dirty="0"/>
              <a:t> 1 </a:t>
            </a:r>
            <a:r>
              <a:rPr lang="de-DE" dirty="0" err="1"/>
              <a:t>and</a:t>
            </a:r>
            <a:r>
              <a:rPr lang="de-DE" dirty="0"/>
              <a:t> 5% </a:t>
            </a:r>
            <a:r>
              <a:rPr lang="de-DE" dirty="0" err="1"/>
              <a:t>increase</a:t>
            </a:r>
            <a:endParaRPr lang="de-DE" dirty="0"/>
          </a:p>
          <a:p>
            <a:r>
              <a:rPr lang="de-DE" dirty="0" err="1"/>
              <a:t>over</a:t>
            </a:r>
            <a:r>
              <a:rPr lang="de-DE" dirty="0"/>
              <a:t> 5% </a:t>
            </a:r>
            <a:r>
              <a:rPr lang="de-DE" dirty="0" err="1"/>
              <a:t>increase</a:t>
            </a:r>
            <a:endParaRPr lang="de-DE" dirty="0"/>
          </a:p>
        </p:txBody>
      </p:sp>
      <p:pic>
        <p:nvPicPr>
          <p:cNvPr id="10" name="Bild 9"/>
          <p:cNvPicPr>
            <a:picLocks noChangeAspect="1"/>
          </p:cNvPicPr>
          <p:nvPr/>
        </p:nvPicPr>
        <p:blipFill>
          <a:blip r:embed="rId4"/>
          <a:stretch>
            <a:fillRect/>
          </a:stretch>
        </p:blipFill>
        <p:spPr>
          <a:xfrm>
            <a:off x="874713" y="4786166"/>
            <a:ext cx="211751" cy="1376382"/>
          </a:xfrm>
          <a:prstGeom prst="rect">
            <a:avLst/>
          </a:prstGeom>
        </p:spPr>
      </p:pic>
      <p:sp>
        <p:nvSpPr>
          <p:cNvPr id="8" name="Text Placeholder 4">
            <a:extLst>
              <a:ext uri="{FF2B5EF4-FFF2-40B4-BE49-F238E27FC236}">
                <a16:creationId xmlns:a16="http://schemas.microsoft.com/office/drawing/2014/main" id="{F1095DA9-E880-4B2C-8565-EFCAEB389791}"/>
              </a:ext>
            </a:extLst>
          </p:cNvPr>
          <p:cNvSpPr txBox="1">
            <a:spLocks/>
          </p:cNvSpPr>
          <p:nvPr/>
        </p:nvSpPr>
        <p:spPr>
          <a:xfrm>
            <a:off x="1853576" y="6303779"/>
            <a:ext cx="3707252" cy="365125"/>
          </a:xfrm>
          <a:prstGeom prst="rect">
            <a:avLst/>
          </a:prstGeom>
          <a:ln>
            <a:solidFill>
              <a:schemeClr val="bg1">
                <a:alpha val="0"/>
              </a:schemeClr>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1400" kern="1200" baseline="0">
                <a:solidFill>
                  <a:schemeClr val="bg2">
                    <a:lumMod val="50000"/>
                  </a:schemeClr>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dirty="0"/>
              <a:t>E</a:t>
            </a:r>
            <a:r>
              <a:rPr lang="en-BE" dirty="0"/>
              <a:t>U</a:t>
            </a:r>
            <a:r>
              <a:rPr lang="fr-FR" dirty="0"/>
              <a:t>A</a:t>
            </a:r>
            <a:r>
              <a:rPr lang="en-BE" dirty="0"/>
              <a:t> </a:t>
            </a:r>
            <a:r>
              <a:rPr lang="fr-FR" dirty="0"/>
              <a:t>P</a:t>
            </a:r>
            <a:r>
              <a:rPr lang="en-BE" dirty="0"/>
              <a:t>u</a:t>
            </a:r>
            <a:r>
              <a:rPr lang="fr-FR" dirty="0"/>
              <a:t>b</a:t>
            </a:r>
            <a:r>
              <a:rPr lang="en-BE" dirty="0"/>
              <a:t>l</a:t>
            </a:r>
            <a:r>
              <a:rPr lang="fr-FR" dirty="0"/>
              <a:t>i</a:t>
            </a:r>
            <a:r>
              <a:rPr lang="en-BE" dirty="0"/>
              <a:t>c </a:t>
            </a:r>
            <a:r>
              <a:rPr lang="fr-FR" dirty="0"/>
              <a:t>F</a:t>
            </a:r>
            <a:r>
              <a:rPr lang="en-BE" dirty="0"/>
              <a:t>u</a:t>
            </a:r>
            <a:r>
              <a:rPr lang="fr-FR" dirty="0"/>
              <a:t>n</a:t>
            </a:r>
            <a:r>
              <a:rPr lang="en-BE" dirty="0"/>
              <a:t>d</a:t>
            </a:r>
            <a:r>
              <a:rPr lang="fr-FR" dirty="0"/>
              <a:t>i</a:t>
            </a:r>
            <a:r>
              <a:rPr lang="en-BE" dirty="0"/>
              <a:t>n</a:t>
            </a:r>
            <a:r>
              <a:rPr lang="fr-FR" dirty="0"/>
              <a:t>g</a:t>
            </a:r>
            <a:r>
              <a:rPr lang="en-BE" dirty="0"/>
              <a:t> </a:t>
            </a:r>
            <a:r>
              <a:rPr lang="fr-FR" dirty="0"/>
              <a:t>O</a:t>
            </a:r>
            <a:r>
              <a:rPr lang="en-BE" dirty="0"/>
              <a:t>b</a:t>
            </a:r>
            <a:r>
              <a:rPr lang="fr-FR" dirty="0"/>
              <a:t>s</a:t>
            </a:r>
            <a:r>
              <a:rPr lang="en-BE" dirty="0"/>
              <a:t>e</a:t>
            </a:r>
            <a:r>
              <a:rPr lang="fr-FR" dirty="0"/>
              <a:t>r</a:t>
            </a:r>
            <a:r>
              <a:rPr lang="en-BE" dirty="0"/>
              <a:t>v</a:t>
            </a:r>
            <a:r>
              <a:rPr lang="fr-FR" dirty="0"/>
              <a:t>a</a:t>
            </a:r>
            <a:r>
              <a:rPr lang="en-BE" dirty="0"/>
              <a:t>t</a:t>
            </a:r>
            <a:r>
              <a:rPr lang="fr-FR" dirty="0"/>
              <a:t>o</a:t>
            </a:r>
            <a:r>
              <a:rPr lang="en-BE" dirty="0"/>
              <a:t>r</a:t>
            </a:r>
            <a:r>
              <a:rPr lang="fr-FR" dirty="0"/>
              <a:t>y</a:t>
            </a:r>
            <a:r>
              <a:rPr lang="en-BE" dirty="0"/>
              <a:t> 2018</a:t>
            </a:r>
          </a:p>
        </p:txBody>
      </p:sp>
      <p:sp>
        <p:nvSpPr>
          <p:cNvPr id="12" name="Text Placeholder 5">
            <a:extLst>
              <a:ext uri="{FF2B5EF4-FFF2-40B4-BE49-F238E27FC236}">
                <a16:creationId xmlns:a16="http://schemas.microsoft.com/office/drawing/2014/main" id="{60DD9559-061E-4E6C-B774-744004F5DA7C}"/>
              </a:ext>
            </a:extLst>
          </p:cNvPr>
          <p:cNvSpPr>
            <a:spLocks noGrp="1"/>
          </p:cNvSpPr>
          <p:nvPr>
            <p:ph type="body" idx="1"/>
          </p:nvPr>
        </p:nvSpPr>
        <p:spPr>
          <a:xfrm>
            <a:off x="779125" y="355600"/>
            <a:ext cx="5157787" cy="279400"/>
          </a:xfrm>
        </p:spPr>
        <p:txBody>
          <a:bodyPr/>
          <a:lstStyle/>
          <a:p>
            <a:r>
              <a:rPr lang="fr-FR" dirty="0"/>
              <a:t>F</a:t>
            </a:r>
            <a:r>
              <a:rPr lang="en-BE" dirty="0"/>
              <a:t>I</a:t>
            </a:r>
            <a:r>
              <a:rPr lang="fr-FR" dirty="0"/>
              <a:t>N</a:t>
            </a:r>
            <a:r>
              <a:rPr lang="en-BE" dirty="0"/>
              <a:t>A</a:t>
            </a:r>
            <a:r>
              <a:rPr lang="fr-FR" dirty="0"/>
              <a:t>N</a:t>
            </a:r>
            <a:r>
              <a:rPr lang="en-BE" dirty="0"/>
              <a:t>C</a:t>
            </a:r>
            <a:r>
              <a:rPr lang="fr-FR" dirty="0"/>
              <a:t>E</a:t>
            </a:r>
            <a:r>
              <a:rPr lang="en-BE" dirty="0"/>
              <a:t>M</a:t>
            </a:r>
            <a:r>
              <a:rPr lang="fr-FR" dirty="0"/>
              <a:t>E</a:t>
            </a:r>
            <a:r>
              <a:rPr lang="en-BE" dirty="0"/>
              <a:t>N</a:t>
            </a:r>
            <a:r>
              <a:rPr lang="fr-FR" dirty="0"/>
              <a:t>T</a:t>
            </a:r>
            <a:r>
              <a:rPr lang="en-BE" dirty="0"/>
              <a:t>S </a:t>
            </a:r>
            <a:r>
              <a:rPr lang="fr-FR" dirty="0"/>
              <a:t>E</a:t>
            </a:r>
            <a:r>
              <a:rPr lang="en-BE" dirty="0"/>
              <a:t>T </a:t>
            </a:r>
            <a:r>
              <a:rPr lang="fr-FR" dirty="0"/>
              <a:t>A</a:t>
            </a:r>
            <a:r>
              <a:rPr lang="en-BE" dirty="0"/>
              <a:t>U</a:t>
            </a:r>
            <a:r>
              <a:rPr lang="fr-FR" dirty="0"/>
              <a:t>T</a:t>
            </a:r>
            <a:r>
              <a:rPr lang="en-BE" dirty="0"/>
              <a:t>O</a:t>
            </a:r>
            <a:r>
              <a:rPr lang="fr-FR" dirty="0"/>
              <a:t>N</a:t>
            </a:r>
            <a:r>
              <a:rPr lang="en-BE" dirty="0"/>
              <a:t>O</a:t>
            </a:r>
            <a:r>
              <a:rPr lang="fr-FR" dirty="0"/>
              <a:t>M</a:t>
            </a:r>
            <a:r>
              <a:rPr lang="en-BE" dirty="0"/>
              <a:t>I</a:t>
            </a:r>
            <a:r>
              <a:rPr lang="fr-FR" dirty="0"/>
              <a:t>E</a:t>
            </a:r>
            <a:r>
              <a:rPr lang="en-BE" dirty="0"/>
              <a:t> </a:t>
            </a:r>
            <a:r>
              <a:rPr lang="fr-FR" dirty="0"/>
              <a:t>D</a:t>
            </a:r>
            <a:r>
              <a:rPr lang="en-BE" dirty="0"/>
              <a:t>E</a:t>
            </a:r>
            <a:r>
              <a:rPr lang="fr-FR" dirty="0"/>
              <a:t>S</a:t>
            </a:r>
            <a:r>
              <a:rPr lang="en-BE" dirty="0"/>
              <a:t> </a:t>
            </a:r>
            <a:r>
              <a:rPr lang="fr-FR" dirty="0"/>
              <a:t>E</a:t>
            </a:r>
            <a:r>
              <a:rPr lang="en-BE" dirty="0"/>
              <a:t>E</a:t>
            </a:r>
            <a:r>
              <a:rPr lang="fr-FR" dirty="0"/>
              <a:t>S</a:t>
            </a:r>
            <a:r>
              <a:rPr lang="en-BE" dirty="0"/>
              <a:t> </a:t>
            </a:r>
            <a:r>
              <a:rPr lang="fr-FR" dirty="0"/>
              <a:t>E</a:t>
            </a:r>
            <a:r>
              <a:rPr lang="en-BE" dirty="0"/>
              <a:t>N </a:t>
            </a:r>
            <a:r>
              <a:rPr lang="fr-FR" dirty="0"/>
              <a:t>E</a:t>
            </a:r>
            <a:r>
              <a:rPr lang="en-BE" dirty="0"/>
              <a:t>U</a:t>
            </a:r>
            <a:r>
              <a:rPr lang="fr-FR" dirty="0"/>
              <a:t>R</a:t>
            </a:r>
            <a:r>
              <a:rPr lang="en-BE" dirty="0"/>
              <a:t>O</a:t>
            </a:r>
            <a:r>
              <a:rPr lang="fr-FR" dirty="0"/>
              <a:t>P</a:t>
            </a:r>
            <a:r>
              <a:rPr lang="en-BE" dirty="0"/>
              <a:t>E</a:t>
            </a:r>
          </a:p>
        </p:txBody>
      </p:sp>
    </p:spTree>
    <p:extLst>
      <p:ext uri="{BB962C8B-B14F-4D97-AF65-F5344CB8AC3E}">
        <p14:creationId xmlns:p14="http://schemas.microsoft.com/office/powerpoint/2010/main" val="1098898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7FCDC1-F8F9-4E28-A9E7-E5F1F40E4C99}"/>
              </a:ext>
            </a:extLst>
          </p:cNvPr>
          <p:cNvSpPr>
            <a:spLocks noGrp="1"/>
          </p:cNvSpPr>
          <p:nvPr>
            <p:ph sz="quarter" idx="18"/>
          </p:nvPr>
        </p:nvSpPr>
        <p:spPr/>
        <p:txBody>
          <a:bodyPr/>
          <a:lstStyle/>
          <a:p>
            <a:r>
              <a:rPr lang="fr-FR" dirty="0"/>
              <a:t>U</a:t>
            </a:r>
            <a:r>
              <a:rPr lang="en-BE" dirty="0"/>
              <a:t>n</a:t>
            </a:r>
            <a:r>
              <a:rPr lang="fr-FR" dirty="0"/>
              <a:t>e</a:t>
            </a:r>
            <a:r>
              <a:rPr lang="en-BE" dirty="0"/>
              <a:t> </a:t>
            </a:r>
            <a:r>
              <a:rPr lang="fr-FR" dirty="0"/>
              <a:t>r</a:t>
            </a:r>
            <a:r>
              <a:rPr lang="en-BE" dirty="0"/>
              <a:t>é</a:t>
            </a:r>
            <a:r>
              <a:rPr lang="fr-FR" dirty="0"/>
              <a:t>d</a:t>
            </a:r>
            <a:r>
              <a:rPr lang="en-BE" dirty="0"/>
              <a:t>u</a:t>
            </a:r>
            <a:r>
              <a:rPr lang="fr-FR" dirty="0"/>
              <a:t>c</a:t>
            </a:r>
            <a:r>
              <a:rPr lang="en-BE" dirty="0"/>
              <a:t>t</a:t>
            </a:r>
            <a:r>
              <a:rPr lang="fr-FR" dirty="0"/>
              <a:t>i</a:t>
            </a:r>
            <a:r>
              <a:rPr lang="en-BE" dirty="0"/>
              <a:t>o</a:t>
            </a:r>
            <a:r>
              <a:rPr lang="fr-FR" dirty="0"/>
              <a:t>n</a:t>
            </a:r>
            <a:r>
              <a:rPr lang="en-BE" dirty="0"/>
              <a:t> </a:t>
            </a:r>
            <a:r>
              <a:rPr lang="fr-FR" dirty="0"/>
              <a:t>p</a:t>
            </a:r>
            <a:r>
              <a:rPr lang="en-BE" dirty="0"/>
              <a:t>r</a:t>
            </a:r>
            <a:r>
              <a:rPr lang="fr-FR" dirty="0"/>
              <a:t>o</a:t>
            </a:r>
            <a:r>
              <a:rPr lang="en-BE" dirty="0"/>
              <a:t>g</a:t>
            </a:r>
            <a:r>
              <a:rPr lang="fr-FR" dirty="0"/>
              <a:t>r</a:t>
            </a:r>
            <a:r>
              <a:rPr lang="en-BE" dirty="0"/>
              <a:t>essive des sys</a:t>
            </a:r>
            <a:r>
              <a:rPr lang="fr-FR" dirty="0"/>
              <a:t>t</a:t>
            </a:r>
            <a:r>
              <a:rPr lang="en-BE" dirty="0"/>
              <a:t>è</a:t>
            </a:r>
            <a:r>
              <a:rPr lang="fr-FR" dirty="0"/>
              <a:t>m</a:t>
            </a:r>
            <a:r>
              <a:rPr lang="en-BE" dirty="0"/>
              <a:t>e</a:t>
            </a:r>
            <a:r>
              <a:rPr lang="fr-FR" dirty="0"/>
              <a:t>s</a:t>
            </a:r>
            <a:r>
              <a:rPr lang="en-BE" dirty="0"/>
              <a:t> </a:t>
            </a:r>
            <a:r>
              <a:rPr lang="fr-FR" dirty="0"/>
              <a:t>à</a:t>
            </a:r>
            <a:r>
              <a:rPr lang="en-BE" dirty="0"/>
              <a:t> </a:t>
            </a:r>
            <a:r>
              <a:rPr lang="fr-FR" dirty="0"/>
              <a:t>l</a:t>
            </a:r>
            <a:r>
              <a:rPr lang="en-BE" dirty="0"/>
              <a:t>a </a:t>
            </a:r>
            <a:r>
              <a:rPr lang="fr-FR" dirty="0"/>
              <a:t>b</a:t>
            </a:r>
            <a:r>
              <a:rPr lang="en-BE" dirty="0"/>
              <a:t>a</a:t>
            </a:r>
            <a:r>
              <a:rPr lang="fr-FR" dirty="0"/>
              <a:t>i</a:t>
            </a:r>
            <a:r>
              <a:rPr lang="en-BE" dirty="0"/>
              <a:t>s</a:t>
            </a:r>
            <a:r>
              <a:rPr lang="fr-FR" dirty="0"/>
              <a:t>s</a:t>
            </a:r>
            <a:r>
              <a:rPr lang="en-BE" dirty="0"/>
              <a:t>e</a:t>
            </a:r>
          </a:p>
        </p:txBody>
      </p:sp>
      <p:sp>
        <p:nvSpPr>
          <p:cNvPr id="5" name="Slide Number Placeholder 4">
            <a:extLst>
              <a:ext uri="{FF2B5EF4-FFF2-40B4-BE49-F238E27FC236}">
                <a16:creationId xmlns:a16="http://schemas.microsoft.com/office/drawing/2014/main" id="{54DC3D69-1AAF-4FF0-B170-1BBF4F753767}"/>
              </a:ext>
            </a:extLst>
          </p:cNvPr>
          <p:cNvSpPr>
            <a:spLocks noGrp="1"/>
          </p:cNvSpPr>
          <p:nvPr>
            <p:ph type="sldNum" sz="quarter" idx="22"/>
          </p:nvPr>
        </p:nvSpPr>
        <p:spPr/>
        <p:txBody>
          <a:bodyPr/>
          <a:lstStyle/>
          <a:p>
            <a:fld id="{B15F1DB1-D9C2-1046-8BE7-EC5E2F9F1FD0}" type="slidenum">
              <a:rPr lang="en-US" smtClean="0"/>
              <a:pPr/>
              <a:t>7</a:t>
            </a:fld>
            <a:endParaRPr lang="en-US" dirty="0"/>
          </a:p>
        </p:txBody>
      </p:sp>
      <p:sp>
        <p:nvSpPr>
          <p:cNvPr id="6" name="Text Placeholder 5">
            <a:extLst>
              <a:ext uri="{FF2B5EF4-FFF2-40B4-BE49-F238E27FC236}">
                <a16:creationId xmlns:a16="http://schemas.microsoft.com/office/drawing/2014/main" id="{96A508F8-706D-47DB-A5E0-488F449BE97C}"/>
              </a:ext>
            </a:extLst>
          </p:cNvPr>
          <p:cNvSpPr>
            <a:spLocks noGrp="1"/>
          </p:cNvSpPr>
          <p:nvPr>
            <p:ph type="body" sz="quarter" idx="23"/>
          </p:nvPr>
        </p:nvSpPr>
        <p:spPr>
          <a:xfrm>
            <a:off x="641464" y="4932178"/>
            <a:ext cx="3632825" cy="1297172"/>
          </a:xfrm>
        </p:spPr>
        <p:txBody>
          <a:bodyPr>
            <a:normAutofit/>
          </a:bodyPr>
          <a:lstStyle/>
          <a:p>
            <a:r>
              <a:rPr lang="en-BE" dirty="0"/>
              <a:t>Year-on-year </a:t>
            </a:r>
            <a:r>
              <a:rPr lang="en-BE" dirty="0" err="1"/>
              <a:t>chan</a:t>
            </a:r>
            <a:r>
              <a:rPr lang="fr-FR" dirty="0"/>
              <a:t>g</a:t>
            </a:r>
            <a:r>
              <a:rPr lang="en-BE" dirty="0"/>
              <a:t>e, </a:t>
            </a:r>
            <a:r>
              <a:rPr lang="fr-FR" dirty="0"/>
              <a:t>i</a:t>
            </a:r>
            <a:r>
              <a:rPr lang="en-BE" dirty="0"/>
              <a:t>n real terms</a:t>
            </a:r>
          </a:p>
          <a:p>
            <a:r>
              <a:rPr lang="fr-FR" dirty="0"/>
              <a:t>N</a:t>
            </a:r>
            <a:r>
              <a:rPr lang="en-BE" dirty="0"/>
              <a:t>u</a:t>
            </a:r>
            <a:r>
              <a:rPr lang="fr-FR" dirty="0"/>
              <a:t>m</a:t>
            </a:r>
            <a:r>
              <a:rPr lang="en-BE" dirty="0" err="1"/>
              <a:t>ber</a:t>
            </a:r>
            <a:r>
              <a:rPr lang="en-BE" dirty="0"/>
              <a:t> of systems increasing/</a:t>
            </a:r>
            <a:r>
              <a:rPr lang="en-BE" dirty="0" err="1"/>
              <a:t>decrea</a:t>
            </a:r>
            <a:r>
              <a:rPr lang="fr-FR" dirty="0"/>
              <a:t>s</a:t>
            </a:r>
            <a:r>
              <a:rPr lang="en-BE" dirty="0" err="1"/>
              <a:t>i</a:t>
            </a:r>
            <a:r>
              <a:rPr lang="fr-FR" dirty="0"/>
              <a:t>n</a:t>
            </a:r>
            <a:r>
              <a:rPr lang="en-BE" dirty="0"/>
              <a:t>g </a:t>
            </a:r>
            <a:r>
              <a:rPr lang="fr-FR" dirty="0"/>
              <a:t>f</a:t>
            </a:r>
            <a:r>
              <a:rPr lang="en-BE" dirty="0"/>
              <a:t>u</a:t>
            </a:r>
            <a:r>
              <a:rPr lang="fr-FR" dirty="0"/>
              <a:t>n</a:t>
            </a:r>
            <a:r>
              <a:rPr lang="en-BE" dirty="0"/>
              <a:t>d</a:t>
            </a:r>
            <a:r>
              <a:rPr lang="fr-FR" dirty="0"/>
              <a:t>s</a:t>
            </a:r>
            <a:r>
              <a:rPr lang="en-BE" dirty="0"/>
              <a:t> </a:t>
            </a:r>
            <a:r>
              <a:rPr lang="fr-FR" dirty="0"/>
              <a:t>c</a:t>
            </a:r>
            <a:r>
              <a:rPr lang="en-BE" dirty="0"/>
              <a:t>o</a:t>
            </a:r>
            <a:r>
              <a:rPr lang="fr-FR" dirty="0"/>
              <a:t>m</a:t>
            </a:r>
            <a:r>
              <a:rPr lang="en-BE" dirty="0"/>
              <a:t>p</a:t>
            </a:r>
            <a:r>
              <a:rPr lang="fr-FR" dirty="0"/>
              <a:t>a</a:t>
            </a:r>
            <a:r>
              <a:rPr lang="en-BE" dirty="0"/>
              <a:t>r</a:t>
            </a:r>
            <a:r>
              <a:rPr lang="fr-FR" dirty="0"/>
              <a:t>e</a:t>
            </a:r>
            <a:r>
              <a:rPr lang="en-BE" dirty="0"/>
              <a:t>d </a:t>
            </a:r>
            <a:r>
              <a:rPr lang="fr-FR" dirty="0"/>
              <a:t>t</a:t>
            </a:r>
            <a:r>
              <a:rPr lang="en-BE" dirty="0"/>
              <a:t>o </a:t>
            </a:r>
            <a:r>
              <a:rPr lang="fr-FR" dirty="0"/>
              <a:t>p</a:t>
            </a:r>
            <a:r>
              <a:rPr lang="en-BE" dirty="0"/>
              <a:t>r</a:t>
            </a:r>
            <a:r>
              <a:rPr lang="fr-FR" dirty="0"/>
              <a:t>e</a:t>
            </a:r>
            <a:r>
              <a:rPr lang="en-BE" dirty="0"/>
              <a:t>v</a:t>
            </a:r>
            <a:r>
              <a:rPr lang="fr-FR" dirty="0"/>
              <a:t>i</a:t>
            </a:r>
            <a:r>
              <a:rPr lang="en-BE" dirty="0"/>
              <a:t>o</a:t>
            </a:r>
            <a:r>
              <a:rPr lang="fr-FR" dirty="0"/>
              <a:t>u</a:t>
            </a:r>
            <a:r>
              <a:rPr lang="en-BE" dirty="0"/>
              <a:t>s </a:t>
            </a:r>
            <a:r>
              <a:rPr lang="fr-FR" dirty="0"/>
              <a:t>y</a:t>
            </a:r>
            <a:r>
              <a:rPr lang="en-BE" dirty="0"/>
              <a:t>e</a:t>
            </a:r>
            <a:r>
              <a:rPr lang="fr-FR" dirty="0"/>
              <a:t>a</a:t>
            </a:r>
            <a:r>
              <a:rPr lang="en-BE" dirty="0"/>
              <a:t>r.</a:t>
            </a:r>
          </a:p>
          <a:p>
            <a:r>
              <a:rPr lang="en-BE" dirty="0"/>
              <a:t>(</a:t>
            </a:r>
            <a:r>
              <a:rPr lang="fr-FR" dirty="0"/>
              <a:t>C</a:t>
            </a:r>
            <a:r>
              <a:rPr lang="en-BE" dirty="0"/>
              <a:t>H </a:t>
            </a:r>
            <a:r>
              <a:rPr lang="fr-FR" dirty="0"/>
              <a:t>m</a:t>
            </a:r>
            <a:r>
              <a:rPr lang="en-BE" dirty="0" err="1"/>
              <a:t>i</a:t>
            </a:r>
            <a:r>
              <a:rPr lang="fr-FR" dirty="0"/>
              <a:t>s</a:t>
            </a:r>
            <a:r>
              <a:rPr lang="en-BE" dirty="0"/>
              <a:t>s</a:t>
            </a:r>
            <a:r>
              <a:rPr lang="fr-FR" dirty="0"/>
              <a:t>i</a:t>
            </a:r>
            <a:r>
              <a:rPr lang="en-BE" dirty="0"/>
              <a:t>n</a:t>
            </a:r>
            <a:r>
              <a:rPr lang="fr-FR" dirty="0"/>
              <a:t>g</a:t>
            </a:r>
            <a:r>
              <a:rPr lang="en-BE" dirty="0"/>
              <a:t> </a:t>
            </a:r>
            <a:r>
              <a:rPr lang="fr-FR" dirty="0"/>
              <a:t>f</a:t>
            </a:r>
            <a:r>
              <a:rPr lang="en-BE" dirty="0"/>
              <a:t>o</a:t>
            </a:r>
            <a:r>
              <a:rPr lang="fr-FR" dirty="0"/>
              <a:t>r</a:t>
            </a:r>
            <a:r>
              <a:rPr lang="en-BE" dirty="0"/>
              <a:t> 2015-2016 </a:t>
            </a:r>
            <a:r>
              <a:rPr lang="fr-FR" dirty="0"/>
              <a:t>a</a:t>
            </a:r>
            <a:r>
              <a:rPr lang="en-BE" dirty="0"/>
              <a:t>n</a:t>
            </a:r>
            <a:r>
              <a:rPr lang="fr-FR" dirty="0"/>
              <a:t>d</a:t>
            </a:r>
            <a:r>
              <a:rPr lang="en-BE" dirty="0"/>
              <a:t> 2016-2017)</a:t>
            </a:r>
          </a:p>
        </p:txBody>
      </p:sp>
      <p:graphicFrame>
        <p:nvGraphicFramePr>
          <p:cNvPr id="8" name="Chart 7">
            <a:extLst>
              <a:ext uri="{FF2B5EF4-FFF2-40B4-BE49-F238E27FC236}">
                <a16:creationId xmlns:a16="http://schemas.microsoft.com/office/drawing/2014/main" id="{69D83E4F-2905-4153-AEB8-FCFC2B45DBBD}"/>
              </a:ext>
            </a:extLst>
          </p:cNvPr>
          <p:cNvGraphicFramePr>
            <a:graphicFrameLocks/>
          </p:cNvGraphicFramePr>
          <p:nvPr>
            <p:extLst>
              <p:ext uri="{D42A27DB-BD31-4B8C-83A1-F6EECF244321}">
                <p14:modId xmlns:p14="http://schemas.microsoft.com/office/powerpoint/2010/main" val="1804123656"/>
              </p:ext>
            </p:extLst>
          </p:nvPr>
        </p:nvGraphicFramePr>
        <p:xfrm>
          <a:off x="4104167" y="1414130"/>
          <a:ext cx="7626424" cy="452947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4">
            <a:extLst>
              <a:ext uri="{FF2B5EF4-FFF2-40B4-BE49-F238E27FC236}">
                <a16:creationId xmlns:a16="http://schemas.microsoft.com/office/drawing/2014/main" id="{8564BDB4-0F6B-4471-9776-972FBE2A4BAD}"/>
              </a:ext>
            </a:extLst>
          </p:cNvPr>
          <p:cNvSpPr txBox="1">
            <a:spLocks/>
          </p:cNvSpPr>
          <p:nvPr/>
        </p:nvSpPr>
        <p:spPr>
          <a:xfrm>
            <a:off x="1853576" y="6303779"/>
            <a:ext cx="3707252" cy="365125"/>
          </a:xfrm>
          <a:prstGeom prst="rect">
            <a:avLst/>
          </a:prstGeom>
          <a:ln>
            <a:solidFill>
              <a:schemeClr val="bg1">
                <a:alpha val="0"/>
              </a:schemeClr>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1400" kern="1200" baseline="0">
                <a:solidFill>
                  <a:schemeClr val="bg2">
                    <a:lumMod val="50000"/>
                  </a:schemeClr>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dirty="0"/>
              <a:t>E</a:t>
            </a:r>
            <a:r>
              <a:rPr lang="en-BE" dirty="0"/>
              <a:t>U</a:t>
            </a:r>
            <a:r>
              <a:rPr lang="fr-FR" dirty="0"/>
              <a:t>A</a:t>
            </a:r>
            <a:r>
              <a:rPr lang="en-BE" dirty="0"/>
              <a:t> </a:t>
            </a:r>
            <a:r>
              <a:rPr lang="fr-FR" dirty="0"/>
              <a:t>P</a:t>
            </a:r>
            <a:r>
              <a:rPr lang="en-BE" dirty="0"/>
              <a:t>u</a:t>
            </a:r>
            <a:r>
              <a:rPr lang="fr-FR" dirty="0"/>
              <a:t>b</a:t>
            </a:r>
            <a:r>
              <a:rPr lang="en-BE" dirty="0"/>
              <a:t>l</a:t>
            </a:r>
            <a:r>
              <a:rPr lang="fr-FR" dirty="0"/>
              <a:t>i</a:t>
            </a:r>
            <a:r>
              <a:rPr lang="en-BE" dirty="0"/>
              <a:t>c </a:t>
            </a:r>
            <a:r>
              <a:rPr lang="fr-FR" dirty="0"/>
              <a:t>F</a:t>
            </a:r>
            <a:r>
              <a:rPr lang="en-BE" dirty="0"/>
              <a:t>u</a:t>
            </a:r>
            <a:r>
              <a:rPr lang="fr-FR" dirty="0"/>
              <a:t>n</a:t>
            </a:r>
            <a:r>
              <a:rPr lang="en-BE" dirty="0"/>
              <a:t>d</a:t>
            </a:r>
            <a:r>
              <a:rPr lang="fr-FR" dirty="0"/>
              <a:t>i</a:t>
            </a:r>
            <a:r>
              <a:rPr lang="en-BE" dirty="0"/>
              <a:t>n</a:t>
            </a:r>
            <a:r>
              <a:rPr lang="fr-FR" dirty="0"/>
              <a:t>g</a:t>
            </a:r>
            <a:r>
              <a:rPr lang="en-BE" dirty="0"/>
              <a:t> </a:t>
            </a:r>
            <a:r>
              <a:rPr lang="fr-FR" dirty="0"/>
              <a:t>O</a:t>
            </a:r>
            <a:r>
              <a:rPr lang="en-BE" dirty="0"/>
              <a:t>b</a:t>
            </a:r>
            <a:r>
              <a:rPr lang="fr-FR" dirty="0"/>
              <a:t>s</a:t>
            </a:r>
            <a:r>
              <a:rPr lang="en-BE" dirty="0"/>
              <a:t>e</a:t>
            </a:r>
            <a:r>
              <a:rPr lang="fr-FR" dirty="0"/>
              <a:t>r</a:t>
            </a:r>
            <a:r>
              <a:rPr lang="en-BE" dirty="0"/>
              <a:t>v</a:t>
            </a:r>
            <a:r>
              <a:rPr lang="fr-FR" dirty="0"/>
              <a:t>a</a:t>
            </a:r>
            <a:r>
              <a:rPr lang="en-BE" dirty="0"/>
              <a:t>t</a:t>
            </a:r>
            <a:r>
              <a:rPr lang="fr-FR" dirty="0"/>
              <a:t>o</a:t>
            </a:r>
            <a:r>
              <a:rPr lang="en-BE" dirty="0"/>
              <a:t>r</a:t>
            </a:r>
            <a:r>
              <a:rPr lang="fr-FR" dirty="0"/>
              <a:t>y</a:t>
            </a:r>
            <a:r>
              <a:rPr lang="en-BE" dirty="0"/>
              <a:t> 2018</a:t>
            </a:r>
          </a:p>
        </p:txBody>
      </p:sp>
      <p:sp>
        <p:nvSpPr>
          <p:cNvPr id="10" name="Text Placeholder 5">
            <a:extLst>
              <a:ext uri="{FF2B5EF4-FFF2-40B4-BE49-F238E27FC236}">
                <a16:creationId xmlns:a16="http://schemas.microsoft.com/office/drawing/2014/main" id="{711CF445-B5B6-4911-BF22-9D4ACB9CFD08}"/>
              </a:ext>
            </a:extLst>
          </p:cNvPr>
          <p:cNvSpPr>
            <a:spLocks noGrp="1"/>
          </p:cNvSpPr>
          <p:nvPr>
            <p:ph type="body" idx="1"/>
          </p:nvPr>
        </p:nvSpPr>
        <p:spPr>
          <a:xfrm>
            <a:off x="779125" y="355600"/>
            <a:ext cx="5157787" cy="279400"/>
          </a:xfrm>
        </p:spPr>
        <p:txBody>
          <a:bodyPr/>
          <a:lstStyle/>
          <a:p>
            <a:r>
              <a:rPr lang="fr-FR" dirty="0"/>
              <a:t>F</a:t>
            </a:r>
            <a:r>
              <a:rPr lang="en-BE" dirty="0"/>
              <a:t>I</a:t>
            </a:r>
            <a:r>
              <a:rPr lang="fr-FR" dirty="0"/>
              <a:t>N</a:t>
            </a:r>
            <a:r>
              <a:rPr lang="en-BE" dirty="0"/>
              <a:t>A</a:t>
            </a:r>
            <a:r>
              <a:rPr lang="fr-FR" dirty="0"/>
              <a:t>N</a:t>
            </a:r>
            <a:r>
              <a:rPr lang="en-BE" dirty="0"/>
              <a:t>C</a:t>
            </a:r>
            <a:r>
              <a:rPr lang="fr-FR" dirty="0"/>
              <a:t>E</a:t>
            </a:r>
            <a:r>
              <a:rPr lang="en-BE" dirty="0"/>
              <a:t>M</a:t>
            </a:r>
            <a:r>
              <a:rPr lang="fr-FR" dirty="0"/>
              <a:t>E</a:t>
            </a:r>
            <a:r>
              <a:rPr lang="en-BE" dirty="0"/>
              <a:t>N</a:t>
            </a:r>
            <a:r>
              <a:rPr lang="fr-FR" dirty="0"/>
              <a:t>T</a:t>
            </a:r>
            <a:r>
              <a:rPr lang="en-BE" dirty="0"/>
              <a:t>S </a:t>
            </a:r>
            <a:r>
              <a:rPr lang="fr-FR" dirty="0"/>
              <a:t>E</a:t>
            </a:r>
            <a:r>
              <a:rPr lang="en-BE" dirty="0"/>
              <a:t>T </a:t>
            </a:r>
            <a:r>
              <a:rPr lang="fr-FR" dirty="0"/>
              <a:t>A</a:t>
            </a:r>
            <a:r>
              <a:rPr lang="en-BE" dirty="0"/>
              <a:t>U</a:t>
            </a:r>
            <a:r>
              <a:rPr lang="fr-FR" dirty="0"/>
              <a:t>T</a:t>
            </a:r>
            <a:r>
              <a:rPr lang="en-BE" dirty="0"/>
              <a:t>O</a:t>
            </a:r>
            <a:r>
              <a:rPr lang="fr-FR" dirty="0"/>
              <a:t>N</a:t>
            </a:r>
            <a:r>
              <a:rPr lang="en-BE" dirty="0"/>
              <a:t>O</a:t>
            </a:r>
            <a:r>
              <a:rPr lang="fr-FR" dirty="0"/>
              <a:t>M</a:t>
            </a:r>
            <a:r>
              <a:rPr lang="en-BE" dirty="0"/>
              <a:t>I</a:t>
            </a:r>
            <a:r>
              <a:rPr lang="fr-FR" dirty="0"/>
              <a:t>E</a:t>
            </a:r>
            <a:r>
              <a:rPr lang="en-BE" dirty="0"/>
              <a:t> </a:t>
            </a:r>
            <a:r>
              <a:rPr lang="fr-FR" dirty="0"/>
              <a:t>D</a:t>
            </a:r>
            <a:r>
              <a:rPr lang="en-BE" dirty="0"/>
              <a:t>E</a:t>
            </a:r>
            <a:r>
              <a:rPr lang="fr-FR" dirty="0"/>
              <a:t>S</a:t>
            </a:r>
            <a:r>
              <a:rPr lang="en-BE" dirty="0"/>
              <a:t> </a:t>
            </a:r>
            <a:r>
              <a:rPr lang="fr-FR" dirty="0"/>
              <a:t>E</a:t>
            </a:r>
            <a:r>
              <a:rPr lang="en-BE" dirty="0"/>
              <a:t>E</a:t>
            </a:r>
            <a:r>
              <a:rPr lang="fr-FR" dirty="0"/>
              <a:t>S</a:t>
            </a:r>
            <a:r>
              <a:rPr lang="en-BE" dirty="0"/>
              <a:t> </a:t>
            </a:r>
            <a:r>
              <a:rPr lang="fr-FR" dirty="0"/>
              <a:t>E</a:t>
            </a:r>
            <a:r>
              <a:rPr lang="en-BE" dirty="0"/>
              <a:t>N </a:t>
            </a:r>
            <a:r>
              <a:rPr lang="fr-FR" dirty="0"/>
              <a:t>E</a:t>
            </a:r>
            <a:r>
              <a:rPr lang="en-BE" dirty="0"/>
              <a:t>U</a:t>
            </a:r>
            <a:r>
              <a:rPr lang="fr-FR" dirty="0"/>
              <a:t>R</a:t>
            </a:r>
            <a:r>
              <a:rPr lang="en-BE" dirty="0"/>
              <a:t>O</a:t>
            </a:r>
            <a:r>
              <a:rPr lang="fr-FR" dirty="0"/>
              <a:t>P</a:t>
            </a:r>
            <a:r>
              <a:rPr lang="en-BE" dirty="0"/>
              <a:t>E</a:t>
            </a:r>
          </a:p>
        </p:txBody>
      </p:sp>
    </p:spTree>
    <p:extLst>
      <p:ext uri="{BB962C8B-B14F-4D97-AF65-F5344CB8AC3E}">
        <p14:creationId xmlns:p14="http://schemas.microsoft.com/office/powerpoint/2010/main" val="312644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a:extLst>
              <a:ext uri="{FF2B5EF4-FFF2-40B4-BE49-F238E27FC236}">
                <a16:creationId xmlns:a16="http://schemas.microsoft.com/office/drawing/2014/main" id="{E7558FCE-1897-492E-B534-6B83D4DD3F4F}"/>
              </a:ext>
            </a:extLst>
          </p:cNvPr>
          <p:cNvGraphicFramePr>
            <a:graphicFrameLocks noGrp="1"/>
          </p:cNvGraphicFramePr>
          <p:nvPr>
            <p:ph sz="quarter" idx="18"/>
            <p:extLst>
              <p:ext uri="{D42A27DB-BD31-4B8C-83A1-F6EECF244321}">
                <p14:modId xmlns:p14="http://schemas.microsoft.com/office/powerpoint/2010/main" val="1689899072"/>
              </p:ext>
            </p:extLst>
          </p:nvPr>
        </p:nvGraphicFramePr>
        <p:xfrm>
          <a:off x="248092" y="1569749"/>
          <a:ext cx="4950692" cy="4381054"/>
        </p:xfrm>
        <a:graphic>
          <a:graphicData uri="http://schemas.openxmlformats.org/drawingml/2006/table">
            <a:tbl>
              <a:tblPr firstCol="1">
                <a:tableStyleId>{6E25E649-3F16-4E02-A733-19D2CDBF48F0}</a:tableStyleId>
              </a:tblPr>
              <a:tblGrid>
                <a:gridCol w="1920041">
                  <a:extLst>
                    <a:ext uri="{9D8B030D-6E8A-4147-A177-3AD203B41FA5}">
                      <a16:colId xmlns:a16="http://schemas.microsoft.com/office/drawing/2014/main" val="2271587331"/>
                    </a:ext>
                  </a:extLst>
                </a:gridCol>
                <a:gridCol w="3030651">
                  <a:extLst>
                    <a:ext uri="{9D8B030D-6E8A-4147-A177-3AD203B41FA5}">
                      <a16:colId xmlns:a16="http://schemas.microsoft.com/office/drawing/2014/main" val="1709705143"/>
                    </a:ext>
                  </a:extLst>
                </a:gridCol>
              </a:tblGrid>
              <a:tr h="517956">
                <a:tc>
                  <a:txBody>
                    <a:bodyPr/>
                    <a:lstStyle/>
                    <a:p>
                      <a:r>
                        <a:rPr lang="en-GB" sz="1600" kern="1200" cap="none" baseline="0" dirty="0"/>
                        <a:t>&gt; 10% increase</a:t>
                      </a:r>
                      <a:endParaRPr lang="en-GB" sz="1600" b="0" kern="1200" cap="none" baseline="0" dirty="0">
                        <a:solidFill>
                          <a:schemeClr val="bg2">
                            <a:lumMod val="50000"/>
                          </a:schemeClr>
                        </a:solidFill>
                        <a:latin typeface="Arial" charset="0"/>
                        <a:ea typeface="+mn-ea"/>
                        <a:cs typeface="+mn-cs"/>
                      </a:endParaRPr>
                    </a:p>
                  </a:txBody>
                  <a:tcPr marL="53922" marR="53922" anchor="ct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600" kern="1200" cap="none" baseline="0" dirty="0"/>
                        <a:t>CZ, IS, UK-WA</a:t>
                      </a:r>
                      <a:endParaRPr lang="en-GB" sz="1600" b="0" kern="1200" cap="none" baseline="0" dirty="0">
                        <a:solidFill>
                          <a:schemeClr val="bg2">
                            <a:lumMod val="50000"/>
                          </a:schemeClr>
                        </a:solidFill>
                        <a:latin typeface="Arial" charset="0"/>
                        <a:ea typeface="+mn-ea"/>
                        <a:cs typeface="+mn-cs"/>
                      </a:endParaRPr>
                    </a:p>
                  </a:txBody>
                  <a:tcPr marL="53922" marR="53922"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489642"/>
                  </a:ext>
                </a:extLst>
              </a:tr>
              <a:tr h="517956">
                <a:tc>
                  <a:txBody>
                    <a:bodyPr/>
                    <a:lstStyle/>
                    <a:p>
                      <a:pPr algn="just"/>
                      <a:r>
                        <a:rPr lang="en-GB" sz="1600" kern="1200" cap="none" baseline="0" dirty="0"/>
                        <a:t>5% – 10% increase</a:t>
                      </a:r>
                      <a:endParaRPr lang="en-GB" sz="1600" b="0" kern="1200" cap="none" baseline="0" dirty="0">
                        <a:solidFill>
                          <a:schemeClr val="bg2">
                            <a:lumMod val="50000"/>
                          </a:schemeClr>
                        </a:solidFill>
                        <a:latin typeface="Arial" charset="0"/>
                        <a:ea typeface="+mn-ea"/>
                        <a:cs typeface="+mn-cs"/>
                      </a:endParaRPr>
                    </a:p>
                  </a:txBody>
                  <a:tcPr marL="53922" marR="539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600" kern="1200" cap="none" baseline="0" dirty="0"/>
                        <a:t>HR, HU, NL, TR</a:t>
                      </a:r>
                      <a:endParaRPr lang="en-GB" sz="1600" b="0" kern="1200" cap="none" baseline="0" dirty="0">
                        <a:solidFill>
                          <a:schemeClr val="bg2">
                            <a:lumMod val="50000"/>
                          </a:schemeClr>
                        </a:solidFill>
                        <a:latin typeface="Arial" charset="0"/>
                        <a:ea typeface="+mn-ea"/>
                        <a:cs typeface="+mn-cs"/>
                      </a:endParaRPr>
                    </a:p>
                  </a:txBody>
                  <a:tcPr marL="53922" marR="539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4977090"/>
                  </a:ext>
                </a:extLst>
              </a:tr>
              <a:tr h="517956">
                <a:tc>
                  <a:txBody>
                    <a:bodyPr/>
                    <a:lstStyle/>
                    <a:p>
                      <a:r>
                        <a:rPr lang="en-GB" sz="1600" kern="1200" cap="none" baseline="0" dirty="0"/>
                        <a:t>1 – 5% increase</a:t>
                      </a:r>
                      <a:endParaRPr lang="en-GB" sz="1600" b="0" kern="1200" cap="none" baseline="0" dirty="0">
                        <a:solidFill>
                          <a:schemeClr val="bg2">
                            <a:lumMod val="50000"/>
                          </a:schemeClr>
                        </a:solidFill>
                        <a:latin typeface="Arial" charset="0"/>
                        <a:ea typeface="+mn-ea"/>
                        <a:cs typeface="+mn-cs"/>
                      </a:endParaRPr>
                    </a:p>
                  </a:txBody>
                  <a:tcPr marL="53922" marR="539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s-ES" sz="1600" kern="1200" cap="none" baseline="0" dirty="0"/>
                        <a:t>BE-</a:t>
                      </a:r>
                      <a:r>
                        <a:rPr lang="es-ES" sz="1600" kern="1200" cap="none" baseline="0" dirty="0" err="1"/>
                        <a:t>fr</a:t>
                      </a:r>
                      <a:r>
                        <a:rPr lang="es-ES" sz="1600" kern="1200" cap="none" baseline="0" dirty="0"/>
                        <a:t>, ES, IE, NO, PL, SE, SK, UK-SC</a:t>
                      </a:r>
                      <a:endParaRPr lang="en-GB" sz="1600" b="0" kern="1200" cap="none" baseline="0" dirty="0">
                        <a:solidFill>
                          <a:schemeClr val="bg2">
                            <a:lumMod val="50000"/>
                          </a:schemeClr>
                        </a:solidFill>
                        <a:latin typeface="Arial" charset="0"/>
                        <a:ea typeface="+mn-ea"/>
                        <a:cs typeface="+mn-cs"/>
                      </a:endParaRPr>
                    </a:p>
                  </a:txBody>
                  <a:tcPr marL="53922" marR="539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0416988"/>
                  </a:ext>
                </a:extLst>
              </a:tr>
              <a:tr h="517956">
                <a:tc>
                  <a:txBody>
                    <a:bodyPr/>
                    <a:lstStyle/>
                    <a:p>
                      <a:r>
                        <a:rPr lang="en-GB" sz="1600" kern="1200" cap="none" baseline="0" dirty="0"/>
                        <a:t>-1% – +1% change</a:t>
                      </a:r>
                      <a:endParaRPr lang="en-GB" sz="1600" b="0" kern="1200" cap="none" baseline="0" dirty="0">
                        <a:solidFill>
                          <a:schemeClr val="bg2">
                            <a:lumMod val="50000"/>
                          </a:schemeClr>
                        </a:solidFill>
                        <a:latin typeface="Arial" charset="0"/>
                        <a:ea typeface="+mn-ea"/>
                        <a:cs typeface="+mn-cs"/>
                      </a:endParaRPr>
                    </a:p>
                  </a:txBody>
                  <a:tcPr marL="53922" marR="539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kern="1200" cap="none" baseline="0" dirty="0"/>
                        <a:t>AT</a:t>
                      </a:r>
                      <a:endParaRPr lang="en-GB" sz="1600" b="0" kern="1200" cap="none" baseline="0" dirty="0">
                        <a:solidFill>
                          <a:schemeClr val="bg2">
                            <a:lumMod val="50000"/>
                          </a:schemeClr>
                        </a:solidFill>
                        <a:latin typeface="Arial" charset="0"/>
                        <a:ea typeface="+mn-ea"/>
                        <a:cs typeface="+mn-cs"/>
                      </a:endParaRPr>
                    </a:p>
                  </a:txBody>
                  <a:tcPr marL="53922" marR="539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2653471"/>
                  </a:ext>
                </a:extLst>
              </a:tr>
              <a:tr h="517956">
                <a:tc>
                  <a:txBody>
                    <a:bodyPr/>
                    <a:lstStyle/>
                    <a:p>
                      <a:r>
                        <a:rPr lang="en-GB" sz="1600" kern="1200" cap="none" baseline="0" dirty="0"/>
                        <a:t>1 – 5% decrease</a:t>
                      </a:r>
                      <a:endParaRPr lang="en-GB" sz="1600" b="0" kern="1200" cap="none" baseline="0" dirty="0">
                        <a:solidFill>
                          <a:schemeClr val="bg2">
                            <a:lumMod val="50000"/>
                          </a:schemeClr>
                        </a:solidFill>
                        <a:latin typeface="Arial" charset="0"/>
                        <a:ea typeface="+mn-ea"/>
                        <a:cs typeface="+mn-cs"/>
                      </a:endParaRPr>
                    </a:p>
                  </a:txBody>
                  <a:tcPr marL="53922" marR="539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sz="1600" b="0" kern="1200" cap="none" baseline="0" dirty="0">
                        <a:solidFill>
                          <a:schemeClr val="bg2">
                            <a:lumMod val="50000"/>
                          </a:schemeClr>
                        </a:solidFill>
                        <a:latin typeface="Arial" charset="0"/>
                        <a:ea typeface="+mn-ea"/>
                        <a:cs typeface="+mn-cs"/>
                      </a:endParaRPr>
                    </a:p>
                  </a:txBody>
                  <a:tcPr marL="53922" marR="539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0434203"/>
                  </a:ext>
                </a:extLst>
              </a:tr>
              <a:tr h="636659">
                <a:tc>
                  <a:txBody>
                    <a:bodyPr/>
                    <a:lstStyle/>
                    <a:p>
                      <a:r>
                        <a:rPr lang="en-GB" sz="1600" kern="1200" cap="none" baseline="0" dirty="0"/>
                        <a:t>5% – 10% decrease</a:t>
                      </a:r>
                      <a:endParaRPr lang="en-GB" sz="1600" b="0" kern="1200" cap="none" baseline="0" dirty="0">
                        <a:solidFill>
                          <a:schemeClr val="bg2">
                            <a:lumMod val="50000"/>
                          </a:schemeClr>
                        </a:solidFill>
                        <a:latin typeface="Arial" charset="0"/>
                        <a:ea typeface="+mn-ea"/>
                        <a:cs typeface="+mn-cs"/>
                      </a:endParaRPr>
                    </a:p>
                  </a:txBody>
                  <a:tcPr marL="53922" marR="539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cap="none" baseline="0" dirty="0"/>
                        <a:t>UK-EN</a:t>
                      </a:r>
                    </a:p>
                    <a:p>
                      <a:endParaRPr lang="en-GB" sz="1600" b="0" kern="1200" cap="none" baseline="0" dirty="0">
                        <a:solidFill>
                          <a:schemeClr val="bg2">
                            <a:lumMod val="50000"/>
                          </a:schemeClr>
                        </a:solidFill>
                        <a:latin typeface="Arial" charset="0"/>
                        <a:ea typeface="+mn-ea"/>
                        <a:cs typeface="+mn-cs"/>
                      </a:endParaRPr>
                    </a:p>
                  </a:txBody>
                  <a:tcPr marL="53922" marR="539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6980472"/>
                  </a:ext>
                </a:extLst>
              </a:tr>
              <a:tr h="517956">
                <a:tc>
                  <a:txBody>
                    <a:bodyPr/>
                    <a:lstStyle/>
                    <a:p>
                      <a:r>
                        <a:rPr lang="en-GB" sz="1600" kern="1200" cap="none" baseline="0" dirty="0"/>
                        <a:t>&gt; 10% decrease </a:t>
                      </a:r>
                      <a:endParaRPr lang="en-GB" sz="1600" b="0" kern="1200" cap="none" baseline="0" dirty="0">
                        <a:solidFill>
                          <a:schemeClr val="bg2">
                            <a:lumMod val="50000"/>
                          </a:schemeClr>
                        </a:solidFill>
                        <a:latin typeface="Arial" charset="0"/>
                        <a:ea typeface="+mn-ea"/>
                        <a:cs typeface="+mn-cs"/>
                      </a:endParaRPr>
                    </a:p>
                  </a:txBody>
                  <a:tcPr marL="53922" marR="539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sz="1600" b="0" kern="1200" cap="none" baseline="0" dirty="0">
                        <a:solidFill>
                          <a:schemeClr val="bg2">
                            <a:lumMod val="50000"/>
                          </a:schemeClr>
                        </a:solidFill>
                        <a:latin typeface="Arial" charset="0"/>
                        <a:ea typeface="+mn-ea"/>
                        <a:cs typeface="+mn-cs"/>
                      </a:endParaRPr>
                    </a:p>
                  </a:txBody>
                  <a:tcPr marL="53922" marR="539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2785512"/>
                  </a:ext>
                </a:extLst>
              </a:tr>
              <a:tr h="636659">
                <a:tc>
                  <a:txBody>
                    <a:bodyPr/>
                    <a:lstStyle/>
                    <a:p>
                      <a:r>
                        <a:rPr lang="en-GB" sz="1600" kern="1200" cap="none" baseline="0" dirty="0"/>
                        <a:t>No data</a:t>
                      </a:r>
                      <a:endParaRPr lang="en-GB" sz="1600" b="0" kern="1200" cap="none" baseline="0" dirty="0">
                        <a:solidFill>
                          <a:schemeClr val="bg2">
                            <a:lumMod val="50000"/>
                          </a:schemeClr>
                        </a:solidFill>
                        <a:latin typeface="Arial" charset="0"/>
                        <a:ea typeface="+mn-ea"/>
                        <a:cs typeface="+mn-cs"/>
                      </a:endParaRPr>
                    </a:p>
                  </a:txBody>
                  <a:tcPr marL="53922" marR="53922" anchor="ctr">
                    <a:lnT w="12700" cap="flat" cmpd="sng" algn="ctr">
                      <a:solidFill>
                        <a:schemeClr val="tx1"/>
                      </a:solidFill>
                      <a:prstDash val="solid"/>
                      <a:round/>
                      <a:headEnd type="none" w="med" len="med"/>
                      <a:tailEnd type="none" w="med" len="med"/>
                    </a:lnT>
                  </a:tcPr>
                </a:tc>
                <a:tc>
                  <a:txBody>
                    <a:bodyPr/>
                    <a:lstStyle/>
                    <a:p>
                      <a:r>
                        <a:rPr lang="en-GB" sz="1600" kern="1200" cap="none" baseline="0" dirty="0"/>
                        <a:t>BE-</a:t>
                      </a:r>
                      <a:r>
                        <a:rPr lang="en-BE" sz="1600" kern="1200" cap="none" baseline="0" dirty="0"/>
                        <a:t>f</a:t>
                      </a:r>
                      <a:r>
                        <a:rPr lang="en-GB" sz="1600" kern="1200" cap="none" baseline="0" dirty="0"/>
                        <a:t>l, DE, DK, EE, FI, FR, GR, IT, LT, LU, LV, PT, RS, SI, UK-NI, CH</a:t>
                      </a:r>
                      <a:endParaRPr lang="en-GB" sz="1600" b="0" kern="1200" cap="none" baseline="0" dirty="0">
                        <a:solidFill>
                          <a:schemeClr val="bg2">
                            <a:lumMod val="50000"/>
                          </a:schemeClr>
                        </a:solidFill>
                        <a:latin typeface="Arial" charset="0"/>
                        <a:ea typeface="+mn-ea"/>
                        <a:cs typeface="+mn-cs"/>
                      </a:endParaRPr>
                    </a:p>
                  </a:txBody>
                  <a:tcPr marL="53922" marR="53922"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11075803"/>
                  </a:ext>
                </a:extLst>
              </a:tr>
            </a:tbl>
          </a:graphicData>
        </a:graphic>
      </p:graphicFrame>
      <p:sp>
        <p:nvSpPr>
          <p:cNvPr id="2" name="Text Placeholder 1">
            <a:extLst>
              <a:ext uri="{FF2B5EF4-FFF2-40B4-BE49-F238E27FC236}">
                <a16:creationId xmlns:a16="http://schemas.microsoft.com/office/drawing/2014/main" id="{43B3FC99-8032-4C70-B142-8A44071C404F}"/>
              </a:ext>
            </a:extLst>
          </p:cNvPr>
          <p:cNvSpPr>
            <a:spLocks noGrp="1"/>
          </p:cNvSpPr>
          <p:nvPr>
            <p:ph type="body" idx="1"/>
          </p:nvPr>
        </p:nvSpPr>
        <p:spPr>
          <a:xfrm>
            <a:off x="1307805" y="5749636"/>
            <a:ext cx="8973879" cy="1108364"/>
          </a:xfrm>
        </p:spPr>
        <p:txBody>
          <a:bodyPr>
            <a:normAutofit/>
          </a:bodyPr>
          <a:lstStyle/>
          <a:p>
            <a:pPr marL="0" indent="0">
              <a:buNone/>
            </a:pPr>
            <a:r>
              <a:rPr lang="en-BE" sz="1800" b="0" cap="none" dirty="0">
                <a:solidFill>
                  <a:schemeClr val="bg2">
                    <a:lumMod val="50000"/>
                  </a:schemeClr>
                </a:solidFill>
              </a:rPr>
              <a:t>L</a:t>
            </a:r>
            <a:r>
              <a:rPr lang="fr-FR" sz="1800" b="0" cap="none" dirty="0">
                <a:solidFill>
                  <a:schemeClr val="bg2">
                    <a:lumMod val="50000"/>
                  </a:schemeClr>
                </a:solidFill>
              </a:rPr>
              <a:t>e</a:t>
            </a:r>
            <a:r>
              <a:rPr lang="en-BE" sz="1800" b="0" cap="none" dirty="0">
                <a:solidFill>
                  <a:schemeClr val="bg2">
                    <a:lumMod val="50000"/>
                  </a:schemeClr>
                </a:solidFill>
              </a:rPr>
              <a:t>s </a:t>
            </a:r>
            <a:r>
              <a:rPr lang="en-BE" sz="1800" b="0" cap="none" dirty="0" err="1">
                <a:solidFill>
                  <a:schemeClr val="bg2">
                    <a:lumMod val="50000"/>
                  </a:schemeClr>
                </a:solidFill>
              </a:rPr>
              <a:t>donnée</a:t>
            </a:r>
            <a:r>
              <a:rPr lang="en-BE" sz="1800" b="0" cap="none" dirty="0">
                <a:solidFill>
                  <a:schemeClr val="bg2">
                    <a:lumMod val="50000"/>
                  </a:schemeClr>
                </a:solidFill>
              </a:rPr>
              <a:t> pour </a:t>
            </a:r>
            <a:r>
              <a:rPr lang="en-GB" sz="1800" b="0" cap="none" dirty="0">
                <a:solidFill>
                  <a:schemeClr val="bg2">
                    <a:lumMod val="50000"/>
                  </a:schemeClr>
                </a:solidFill>
              </a:rPr>
              <a:t>2018 </a:t>
            </a:r>
            <a:r>
              <a:rPr lang="en-BE" sz="1800" b="0" cap="none" dirty="0">
                <a:solidFill>
                  <a:schemeClr val="bg2">
                    <a:lumMod val="50000"/>
                  </a:schemeClr>
                </a:solidFill>
              </a:rPr>
              <a:t>s</a:t>
            </a:r>
            <a:r>
              <a:rPr lang="fr-FR" sz="1800" b="0" cap="none" dirty="0">
                <a:solidFill>
                  <a:schemeClr val="bg2">
                    <a:lumMod val="50000"/>
                  </a:schemeClr>
                </a:solidFill>
              </a:rPr>
              <a:t>o</a:t>
            </a:r>
            <a:r>
              <a:rPr lang="en-BE" sz="1800" b="0" cap="none" dirty="0">
                <a:solidFill>
                  <a:schemeClr val="bg2">
                    <a:lumMod val="50000"/>
                  </a:schemeClr>
                </a:solidFill>
              </a:rPr>
              <a:t>n</a:t>
            </a:r>
            <a:r>
              <a:rPr lang="fr-FR" sz="1800" b="0" cap="none" dirty="0">
                <a:solidFill>
                  <a:schemeClr val="bg2">
                    <a:lumMod val="50000"/>
                  </a:schemeClr>
                </a:solidFill>
              </a:rPr>
              <a:t>t</a:t>
            </a:r>
            <a:r>
              <a:rPr lang="en-BE" sz="1800" b="0" cap="none" dirty="0">
                <a:solidFill>
                  <a:schemeClr val="bg2">
                    <a:lumMod val="50000"/>
                  </a:schemeClr>
                </a:solidFill>
              </a:rPr>
              <a:t> </a:t>
            </a:r>
            <a:r>
              <a:rPr lang="fr-FR" sz="1800" b="0" cap="none" dirty="0">
                <a:solidFill>
                  <a:schemeClr val="bg2">
                    <a:lumMod val="50000"/>
                  </a:schemeClr>
                </a:solidFill>
              </a:rPr>
              <a:t>d</a:t>
            </a:r>
            <a:r>
              <a:rPr lang="en-BE" sz="1800" b="0" cap="none" dirty="0">
                <a:solidFill>
                  <a:schemeClr val="bg2">
                    <a:lumMod val="50000"/>
                  </a:schemeClr>
                </a:solidFill>
              </a:rPr>
              <a:t>i</a:t>
            </a:r>
            <a:r>
              <a:rPr lang="fr-FR" sz="1800" b="0" cap="none" dirty="0">
                <a:solidFill>
                  <a:schemeClr val="bg2">
                    <a:lumMod val="50000"/>
                  </a:schemeClr>
                </a:solidFill>
              </a:rPr>
              <a:t>s</a:t>
            </a:r>
            <a:r>
              <a:rPr lang="en-BE" sz="1800" b="0" cap="none" dirty="0">
                <a:solidFill>
                  <a:schemeClr val="bg2">
                    <a:lumMod val="50000"/>
                  </a:schemeClr>
                </a:solidFill>
              </a:rPr>
              <a:t>p</a:t>
            </a:r>
            <a:r>
              <a:rPr lang="fr-FR" sz="1800" b="0" cap="none" dirty="0">
                <a:solidFill>
                  <a:schemeClr val="bg2">
                    <a:lumMod val="50000"/>
                  </a:schemeClr>
                </a:solidFill>
              </a:rPr>
              <a:t>o</a:t>
            </a:r>
            <a:r>
              <a:rPr lang="en-BE" sz="1800" b="0" cap="none" dirty="0">
                <a:solidFill>
                  <a:schemeClr val="bg2">
                    <a:lumMod val="50000"/>
                  </a:schemeClr>
                </a:solidFill>
              </a:rPr>
              <a:t>n</a:t>
            </a:r>
            <a:r>
              <a:rPr lang="fr-FR" sz="1800" b="0" cap="none" dirty="0">
                <a:solidFill>
                  <a:schemeClr val="bg2">
                    <a:lumMod val="50000"/>
                  </a:schemeClr>
                </a:solidFill>
              </a:rPr>
              <a:t>i</a:t>
            </a:r>
            <a:r>
              <a:rPr lang="en-BE" sz="1800" b="0" cap="none" dirty="0" err="1">
                <a:solidFill>
                  <a:schemeClr val="bg2">
                    <a:lumMod val="50000"/>
                  </a:schemeClr>
                </a:solidFill>
              </a:rPr>
              <a:t>bles</a:t>
            </a:r>
            <a:r>
              <a:rPr lang="en-BE" sz="1800" b="0" cap="none" dirty="0">
                <a:solidFill>
                  <a:schemeClr val="bg2">
                    <a:lumMod val="50000"/>
                  </a:schemeClr>
                </a:solidFill>
              </a:rPr>
              <a:t> pour </a:t>
            </a:r>
            <a:r>
              <a:rPr lang="en-GB" sz="1800" b="0" cap="none" dirty="0">
                <a:solidFill>
                  <a:schemeClr val="bg2">
                    <a:lumMod val="50000"/>
                  </a:schemeClr>
                </a:solidFill>
              </a:rPr>
              <a:t>17 </a:t>
            </a:r>
            <a:r>
              <a:rPr lang="en-BE" sz="1800" b="0" cap="none" dirty="0">
                <a:solidFill>
                  <a:schemeClr val="bg2">
                    <a:lumMod val="50000"/>
                  </a:schemeClr>
                </a:solidFill>
              </a:rPr>
              <a:t>d</a:t>
            </a:r>
            <a:r>
              <a:rPr lang="fr-FR" sz="1800" b="0" cap="none" dirty="0">
                <a:solidFill>
                  <a:schemeClr val="bg2">
                    <a:lumMod val="50000"/>
                  </a:schemeClr>
                </a:solidFill>
              </a:rPr>
              <a:t>e</a:t>
            </a:r>
            <a:r>
              <a:rPr lang="en-GB" sz="1800" b="0" cap="none" dirty="0">
                <a:solidFill>
                  <a:schemeClr val="bg2">
                    <a:lumMod val="50000"/>
                  </a:schemeClr>
                </a:solidFill>
              </a:rPr>
              <a:t> 34 s</a:t>
            </a:r>
            <a:r>
              <a:rPr lang="en-BE" sz="1800" b="0" cap="none" dirty="0">
                <a:solidFill>
                  <a:schemeClr val="bg2">
                    <a:lumMod val="50000"/>
                  </a:schemeClr>
                </a:solidFill>
              </a:rPr>
              <a:t>y</a:t>
            </a:r>
            <a:r>
              <a:rPr lang="fr-FR" sz="1800" b="0" cap="none" dirty="0">
                <a:solidFill>
                  <a:schemeClr val="bg2">
                    <a:lumMod val="50000"/>
                  </a:schemeClr>
                </a:solidFill>
              </a:rPr>
              <a:t>s</a:t>
            </a:r>
            <a:r>
              <a:rPr lang="en-BE" sz="1800" b="0" cap="none" dirty="0" err="1">
                <a:solidFill>
                  <a:schemeClr val="bg2">
                    <a:lumMod val="50000"/>
                  </a:schemeClr>
                </a:solidFill>
              </a:rPr>
              <a:t>tèmes</a:t>
            </a:r>
            <a:r>
              <a:rPr lang="en-BE" sz="1800" b="0" cap="none" dirty="0">
                <a:solidFill>
                  <a:schemeClr val="bg2">
                    <a:lumMod val="50000"/>
                  </a:schemeClr>
                </a:solidFill>
              </a:rPr>
              <a:t> </a:t>
            </a:r>
            <a:r>
              <a:rPr lang="en-BE" sz="1800" b="0" cap="none" dirty="0" err="1">
                <a:solidFill>
                  <a:schemeClr val="bg2">
                    <a:lumMod val="50000"/>
                  </a:schemeClr>
                </a:solidFill>
              </a:rPr>
              <a:t>considérés</a:t>
            </a:r>
            <a:r>
              <a:rPr lang="en-BE" sz="1800" b="0" cap="none" dirty="0">
                <a:solidFill>
                  <a:schemeClr val="bg2">
                    <a:lumMod val="50000"/>
                  </a:schemeClr>
                </a:solidFill>
              </a:rPr>
              <a:t> dans </a:t>
            </a:r>
            <a:r>
              <a:rPr lang="en-BE" sz="1800" b="0" cap="none" dirty="0" err="1">
                <a:solidFill>
                  <a:schemeClr val="bg2">
                    <a:lumMod val="50000"/>
                  </a:schemeClr>
                </a:solidFill>
              </a:rPr>
              <a:t>l’étude</a:t>
            </a:r>
            <a:r>
              <a:rPr lang="en-BE" sz="1800" b="0" cap="none" dirty="0">
                <a:solidFill>
                  <a:schemeClr val="bg2">
                    <a:lumMod val="50000"/>
                  </a:schemeClr>
                </a:solidFill>
              </a:rPr>
              <a:t>.</a:t>
            </a:r>
            <a:endParaRPr lang="x-none" sz="1800" b="0" cap="none" dirty="0">
              <a:solidFill>
                <a:schemeClr val="bg2">
                  <a:lumMod val="50000"/>
                </a:schemeClr>
              </a:solidFill>
            </a:endParaRPr>
          </a:p>
        </p:txBody>
      </p:sp>
      <p:sp>
        <p:nvSpPr>
          <p:cNvPr id="9" name="Rectangle 8">
            <a:extLst>
              <a:ext uri="{FF2B5EF4-FFF2-40B4-BE49-F238E27FC236}">
                <a16:creationId xmlns:a16="http://schemas.microsoft.com/office/drawing/2014/main" id="{66027D01-B44C-4D12-AADE-C20E1D795332}"/>
              </a:ext>
            </a:extLst>
          </p:cNvPr>
          <p:cNvSpPr/>
          <p:nvPr/>
        </p:nvSpPr>
        <p:spPr>
          <a:xfrm>
            <a:off x="480856" y="883580"/>
            <a:ext cx="10800287" cy="523220"/>
          </a:xfrm>
          <a:prstGeom prst="rect">
            <a:avLst/>
          </a:prstGeom>
        </p:spPr>
        <p:txBody>
          <a:bodyPr wrap="square">
            <a:spAutoFit/>
          </a:bodyPr>
          <a:lstStyle/>
          <a:p>
            <a:r>
              <a:rPr lang="en-BE" sz="2800" dirty="0">
                <a:solidFill>
                  <a:schemeClr val="accent1"/>
                </a:solidFill>
                <a:latin typeface="Arial" charset="0"/>
              </a:rPr>
              <a:t>I</a:t>
            </a:r>
            <a:r>
              <a:rPr lang="fr-FR" sz="2800" dirty="0">
                <a:solidFill>
                  <a:schemeClr val="accent1"/>
                </a:solidFill>
                <a:latin typeface="Arial" charset="0"/>
              </a:rPr>
              <a:t>n</a:t>
            </a:r>
            <a:r>
              <a:rPr lang="en-BE" sz="2800" dirty="0">
                <a:solidFill>
                  <a:schemeClr val="accent1"/>
                </a:solidFill>
                <a:latin typeface="Arial" charset="0"/>
              </a:rPr>
              <a:t>v</a:t>
            </a:r>
            <a:r>
              <a:rPr lang="fr-FR" sz="2800" dirty="0">
                <a:solidFill>
                  <a:schemeClr val="accent1"/>
                </a:solidFill>
                <a:latin typeface="Arial" charset="0"/>
              </a:rPr>
              <a:t>e</a:t>
            </a:r>
            <a:r>
              <a:rPr lang="en-BE" sz="2800" dirty="0" err="1">
                <a:solidFill>
                  <a:schemeClr val="accent1"/>
                </a:solidFill>
                <a:latin typeface="Arial" charset="0"/>
              </a:rPr>
              <a:t>stissement</a:t>
            </a:r>
            <a:r>
              <a:rPr lang="en-BE" sz="2800" dirty="0">
                <a:solidFill>
                  <a:schemeClr val="accent1"/>
                </a:solidFill>
                <a:latin typeface="Arial" charset="0"/>
              </a:rPr>
              <a:t> public dans le sect</a:t>
            </a:r>
            <a:r>
              <a:rPr lang="fr-FR" sz="2800" dirty="0">
                <a:solidFill>
                  <a:schemeClr val="accent1"/>
                </a:solidFill>
                <a:latin typeface="Arial" charset="0"/>
              </a:rPr>
              <a:t>e</a:t>
            </a:r>
            <a:r>
              <a:rPr lang="en-BE" sz="2800" dirty="0">
                <a:solidFill>
                  <a:schemeClr val="accent1"/>
                </a:solidFill>
                <a:latin typeface="Arial" charset="0"/>
              </a:rPr>
              <a:t>u</a:t>
            </a:r>
            <a:r>
              <a:rPr lang="fr-FR" sz="2800" dirty="0">
                <a:solidFill>
                  <a:schemeClr val="accent1"/>
                </a:solidFill>
                <a:latin typeface="Arial" charset="0"/>
              </a:rPr>
              <a:t>r</a:t>
            </a:r>
            <a:r>
              <a:rPr lang="en-BE" sz="2800" dirty="0">
                <a:solidFill>
                  <a:schemeClr val="accent1"/>
                </a:solidFill>
                <a:latin typeface="Arial" charset="0"/>
              </a:rPr>
              <a:t> </a:t>
            </a:r>
            <a:r>
              <a:rPr lang="fr-FR" sz="2800" dirty="0">
                <a:solidFill>
                  <a:schemeClr val="accent1"/>
                </a:solidFill>
                <a:latin typeface="Arial" charset="0"/>
              </a:rPr>
              <a:t>e</a:t>
            </a:r>
            <a:r>
              <a:rPr lang="en-BE" sz="2800" dirty="0">
                <a:solidFill>
                  <a:schemeClr val="accent1"/>
                </a:solidFill>
                <a:latin typeface="Arial" charset="0"/>
              </a:rPr>
              <a:t>n</a:t>
            </a:r>
            <a:r>
              <a:rPr lang="en-GB" sz="2800" dirty="0">
                <a:solidFill>
                  <a:schemeClr val="accent1"/>
                </a:solidFill>
                <a:latin typeface="Arial" charset="0"/>
              </a:rPr>
              <a:t> 2018 (</a:t>
            </a:r>
            <a:r>
              <a:rPr lang="en-BE" sz="2800" dirty="0">
                <a:solidFill>
                  <a:schemeClr val="accent1"/>
                </a:solidFill>
                <a:latin typeface="Arial" charset="0"/>
              </a:rPr>
              <a:t>v</a:t>
            </a:r>
            <a:r>
              <a:rPr lang="fr-FR" sz="2800" dirty="0">
                <a:solidFill>
                  <a:schemeClr val="accent1"/>
                </a:solidFill>
                <a:latin typeface="Arial" charset="0"/>
              </a:rPr>
              <a:t>a</a:t>
            </a:r>
            <a:r>
              <a:rPr lang="en-BE" sz="2800" dirty="0" err="1">
                <a:solidFill>
                  <a:schemeClr val="accent1"/>
                </a:solidFill>
                <a:latin typeface="Arial" charset="0"/>
              </a:rPr>
              <a:t>leur</a:t>
            </a:r>
            <a:r>
              <a:rPr lang="en-BE" sz="2800" dirty="0">
                <a:solidFill>
                  <a:schemeClr val="accent1"/>
                </a:solidFill>
                <a:latin typeface="Arial" charset="0"/>
              </a:rPr>
              <a:t> </a:t>
            </a:r>
            <a:r>
              <a:rPr lang="en-BE" sz="2800" dirty="0" err="1">
                <a:solidFill>
                  <a:schemeClr val="accent1"/>
                </a:solidFill>
                <a:latin typeface="Arial" charset="0"/>
              </a:rPr>
              <a:t>nominale</a:t>
            </a:r>
            <a:r>
              <a:rPr lang="en-GB" sz="2800" dirty="0">
                <a:solidFill>
                  <a:schemeClr val="accent1"/>
                </a:solidFill>
                <a:latin typeface="Arial" charset="0"/>
              </a:rPr>
              <a:t>)</a:t>
            </a:r>
          </a:p>
        </p:txBody>
      </p:sp>
      <p:graphicFrame>
        <p:nvGraphicFramePr>
          <p:cNvPr id="6" name="Content Placeholder 7">
            <a:extLst>
              <a:ext uri="{FF2B5EF4-FFF2-40B4-BE49-F238E27FC236}">
                <a16:creationId xmlns:a16="http://schemas.microsoft.com/office/drawing/2014/main" id="{73FFC148-7AAC-4E7F-A6ED-8AD9FF6AB748}"/>
              </a:ext>
            </a:extLst>
          </p:cNvPr>
          <p:cNvGraphicFramePr>
            <a:graphicFrameLocks noGrp="1"/>
          </p:cNvGraphicFramePr>
          <p:nvPr>
            <p:ph sz="quarter" idx="19"/>
            <p:extLst>
              <p:ext uri="{D42A27DB-BD31-4B8C-83A1-F6EECF244321}">
                <p14:modId xmlns:p14="http://schemas.microsoft.com/office/powerpoint/2010/main" val="1067401422"/>
              </p:ext>
            </p:extLst>
          </p:nvPr>
        </p:nvGraphicFramePr>
        <p:xfrm>
          <a:off x="5813077" y="1934466"/>
          <a:ext cx="2980075" cy="1752600"/>
        </p:xfrm>
        <a:graphic>
          <a:graphicData uri="http://schemas.openxmlformats.org/drawingml/2006/table">
            <a:tbl>
              <a:tblPr firstRow="1" bandRow="1">
                <a:tableStyleId>{5C22544A-7EE6-4342-B048-85BDC9FD1C3A}</a:tableStyleId>
              </a:tblPr>
              <a:tblGrid>
                <a:gridCol w="2980075">
                  <a:extLst>
                    <a:ext uri="{9D8B030D-6E8A-4147-A177-3AD203B41FA5}">
                      <a16:colId xmlns:a16="http://schemas.microsoft.com/office/drawing/2014/main" val="237482879"/>
                    </a:ext>
                  </a:extLst>
                </a:gridCol>
              </a:tblGrid>
              <a:tr h="370840">
                <a:tc>
                  <a:txBody>
                    <a:bodyPr/>
                    <a:lstStyle/>
                    <a:p>
                      <a:r>
                        <a:rPr lang="fr-FR" dirty="0"/>
                        <a:t>T</a:t>
                      </a:r>
                      <a:r>
                        <a:rPr lang="en-BE" dirty="0"/>
                        <a:t>OP INCREASES 2018 (no</a:t>
                      </a:r>
                      <a:r>
                        <a:rPr lang="fr-FR" dirty="0"/>
                        <a:t>m</a:t>
                      </a:r>
                      <a:r>
                        <a:rPr lang="en-BE" dirty="0" err="1"/>
                        <a:t>i</a:t>
                      </a:r>
                      <a:r>
                        <a:rPr lang="fr-FR" dirty="0"/>
                        <a:t>n</a:t>
                      </a:r>
                      <a:r>
                        <a:rPr lang="en-BE" dirty="0"/>
                        <a:t>al terms)</a:t>
                      </a:r>
                    </a:p>
                  </a:txBody>
                  <a:tcPr/>
                </a:tc>
                <a:extLst>
                  <a:ext uri="{0D108BD9-81ED-4DB2-BD59-A6C34878D82A}">
                    <a16:rowId xmlns:a16="http://schemas.microsoft.com/office/drawing/2014/main" val="501295934"/>
                  </a:ext>
                </a:extLst>
              </a:tr>
              <a:tr h="370840">
                <a:tc>
                  <a:txBody>
                    <a:bodyPr/>
                    <a:lstStyle/>
                    <a:p>
                      <a:r>
                        <a:rPr lang="en-BE" dirty="0" err="1"/>
                        <a:t>Wa</a:t>
                      </a:r>
                      <a:r>
                        <a:rPr lang="fr-FR" dirty="0"/>
                        <a:t>l</a:t>
                      </a:r>
                      <a:r>
                        <a:rPr lang="en-BE" dirty="0"/>
                        <a:t>e</a:t>
                      </a:r>
                      <a:r>
                        <a:rPr lang="fr-FR" dirty="0"/>
                        <a:t>s</a:t>
                      </a:r>
                      <a:r>
                        <a:rPr lang="en-BE" dirty="0"/>
                        <a:t> (</a:t>
                      </a:r>
                      <a:r>
                        <a:rPr lang="fr-FR" dirty="0"/>
                        <a:t>1</a:t>
                      </a:r>
                      <a:r>
                        <a:rPr lang="en-BE" dirty="0"/>
                        <a:t>4,5%)</a:t>
                      </a:r>
                    </a:p>
                  </a:txBody>
                  <a:tcPr/>
                </a:tc>
                <a:extLst>
                  <a:ext uri="{0D108BD9-81ED-4DB2-BD59-A6C34878D82A}">
                    <a16:rowId xmlns:a16="http://schemas.microsoft.com/office/drawing/2014/main" val="1484087518"/>
                  </a:ext>
                </a:extLst>
              </a:tr>
              <a:tr h="370840">
                <a:tc>
                  <a:txBody>
                    <a:bodyPr/>
                    <a:lstStyle/>
                    <a:p>
                      <a:r>
                        <a:rPr lang="fr-FR" dirty="0"/>
                        <a:t>C</a:t>
                      </a:r>
                      <a:r>
                        <a:rPr lang="en-BE" dirty="0"/>
                        <a:t>z</a:t>
                      </a:r>
                      <a:r>
                        <a:rPr lang="fr-FR" dirty="0"/>
                        <a:t>e</a:t>
                      </a:r>
                      <a:r>
                        <a:rPr lang="en-BE" dirty="0"/>
                        <a:t>c</a:t>
                      </a:r>
                      <a:r>
                        <a:rPr lang="fr-FR" dirty="0"/>
                        <a:t>h</a:t>
                      </a:r>
                      <a:r>
                        <a:rPr lang="en-BE" dirty="0"/>
                        <a:t> </a:t>
                      </a:r>
                      <a:r>
                        <a:rPr lang="fr-FR" dirty="0"/>
                        <a:t>R</a:t>
                      </a:r>
                      <a:r>
                        <a:rPr lang="en-BE" dirty="0"/>
                        <a:t>e</a:t>
                      </a:r>
                      <a:r>
                        <a:rPr lang="fr-FR" dirty="0"/>
                        <a:t>p</a:t>
                      </a:r>
                      <a:r>
                        <a:rPr lang="en-BE" dirty="0"/>
                        <a:t>u</a:t>
                      </a:r>
                      <a:r>
                        <a:rPr lang="fr-FR" dirty="0"/>
                        <a:t>b</a:t>
                      </a:r>
                      <a:r>
                        <a:rPr lang="en-BE" dirty="0"/>
                        <a:t>l</a:t>
                      </a:r>
                      <a:r>
                        <a:rPr lang="fr-FR" dirty="0"/>
                        <a:t>i</a:t>
                      </a:r>
                      <a:r>
                        <a:rPr lang="en-BE" dirty="0"/>
                        <a:t>c (13,8%)</a:t>
                      </a:r>
                    </a:p>
                  </a:txBody>
                  <a:tcPr/>
                </a:tc>
                <a:extLst>
                  <a:ext uri="{0D108BD9-81ED-4DB2-BD59-A6C34878D82A}">
                    <a16:rowId xmlns:a16="http://schemas.microsoft.com/office/drawing/2014/main" val="3029513279"/>
                  </a:ext>
                </a:extLst>
              </a:tr>
              <a:tr h="370840">
                <a:tc>
                  <a:txBody>
                    <a:bodyPr/>
                    <a:lstStyle/>
                    <a:p>
                      <a:r>
                        <a:rPr lang="fr-FR" dirty="0"/>
                        <a:t>I</a:t>
                      </a:r>
                      <a:r>
                        <a:rPr lang="en-BE" dirty="0"/>
                        <a:t>c</a:t>
                      </a:r>
                      <a:r>
                        <a:rPr lang="fr-FR" dirty="0"/>
                        <a:t>e</a:t>
                      </a:r>
                      <a:r>
                        <a:rPr lang="en-BE" dirty="0"/>
                        <a:t>l</a:t>
                      </a:r>
                      <a:r>
                        <a:rPr lang="fr-FR" dirty="0"/>
                        <a:t>a</a:t>
                      </a:r>
                      <a:r>
                        <a:rPr lang="en-BE" dirty="0"/>
                        <a:t>n</a:t>
                      </a:r>
                      <a:r>
                        <a:rPr lang="fr-FR" dirty="0"/>
                        <a:t>d</a:t>
                      </a:r>
                      <a:r>
                        <a:rPr lang="en-BE" dirty="0"/>
                        <a:t> (11,6%)</a:t>
                      </a:r>
                    </a:p>
                  </a:txBody>
                  <a:tcPr/>
                </a:tc>
                <a:extLst>
                  <a:ext uri="{0D108BD9-81ED-4DB2-BD59-A6C34878D82A}">
                    <a16:rowId xmlns:a16="http://schemas.microsoft.com/office/drawing/2014/main" val="3554215435"/>
                  </a:ext>
                </a:extLst>
              </a:tr>
            </a:tbl>
          </a:graphicData>
        </a:graphic>
      </p:graphicFrame>
      <p:graphicFrame>
        <p:nvGraphicFramePr>
          <p:cNvPr id="8" name="Content Placeholder 7">
            <a:extLst>
              <a:ext uri="{FF2B5EF4-FFF2-40B4-BE49-F238E27FC236}">
                <a16:creationId xmlns:a16="http://schemas.microsoft.com/office/drawing/2014/main" id="{33675089-3665-4764-995B-C1F89D5D7509}"/>
              </a:ext>
            </a:extLst>
          </p:cNvPr>
          <p:cNvGraphicFramePr>
            <a:graphicFrameLocks/>
          </p:cNvGraphicFramePr>
          <p:nvPr>
            <p:extLst>
              <p:ext uri="{D42A27DB-BD31-4B8C-83A1-F6EECF244321}">
                <p14:modId xmlns:p14="http://schemas.microsoft.com/office/powerpoint/2010/main" val="1416264109"/>
              </p:ext>
            </p:extLst>
          </p:nvPr>
        </p:nvGraphicFramePr>
        <p:xfrm>
          <a:off x="8892941" y="1935747"/>
          <a:ext cx="2980075" cy="1752600"/>
        </p:xfrm>
        <a:graphic>
          <a:graphicData uri="http://schemas.openxmlformats.org/drawingml/2006/table">
            <a:tbl>
              <a:tblPr firstRow="1" bandRow="1">
                <a:tableStyleId>{5C22544A-7EE6-4342-B048-85BDC9FD1C3A}</a:tableStyleId>
              </a:tblPr>
              <a:tblGrid>
                <a:gridCol w="2980075">
                  <a:extLst>
                    <a:ext uri="{9D8B030D-6E8A-4147-A177-3AD203B41FA5}">
                      <a16:colId xmlns:a16="http://schemas.microsoft.com/office/drawing/2014/main" val="237482879"/>
                    </a:ext>
                  </a:extLst>
                </a:gridCol>
              </a:tblGrid>
              <a:tr h="370840">
                <a:tc>
                  <a:txBody>
                    <a:bodyPr/>
                    <a:lstStyle/>
                    <a:p>
                      <a:r>
                        <a:rPr lang="fr-FR" dirty="0"/>
                        <a:t>T</a:t>
                      </a:r>
                      <a:r>
                        <a:rPr lang="en-BE" dirty="0"/>
                        <a:t>O</a:t>
                      </a:r>
                      <a:r>
                        <a:rPr lang="fr-FR" dirty="0"/>
                        <a:t>P</a:t>
                      </a:r>
                      <a:r>
                        <a:rPr lang="en-BE" dirty="0"/>
                        <a:t> </a:t>
                      </a:r>
                      <a:r>
                        <a:rPr lang="fr-FR" dirty="0"/>
                        <a:t>I</a:t>
                      </a:r>
                      <a:r>
                        <a:rPr lang="en-BE" dirty="0"/>
                        <a:t>N</a:t>
                      </a:r>
                      <a:r>
                        <a:rPr lang="fr-FR" dirty="0"/>
                        <a:t>C</a:t>
                      </a:r>
                      <a:r>
                        <a:rPr lang="en-BE" dirty="0"/>
                        <a:t>R</a:t>
                      </a:r>
                      <a:r>
                        <a:rPr lang="fr-FR" dirty="0"/>
                        <a:t>E</a:t>
                      </a:r>
                      <a:r>
                        <a:rPr lang="en-BE" dirty="0"/>
                        <a:t>A</a:t>
                      </a:r>
                      <a:r>
                        <a:rPr lang="fr-FR" dirty="0"/>
                        <a:t>S</a:t>
                      </a:r>
                      <a:r>
                        <a:rPr lang="en-BE" dirty="0"/>
                        <a:t>E</a:t>
                      </a:r>
                      <a:r>
                        <a:rPr lang="fr-FR" dirty="0"/>
                        <a:t>S</a:t>
                      </a:r>
                      <a:r>
                        <a:rPr lang="en-BE" dirty="0"/>
                        <a:t> 2017</a:t>
                      </a:r>
                    </a:p>
                    <a:p>
                      <a:r>
                        <a:rPr lang="en-BE" dirty="0"/>
                        <a:t>(real terms)</a:t>
                      </a:r>
                    </a:p>
                  </a:txBody>
                  <a:tcPr/>
                </a:tc>
                <a:extLst>
                  <a:ext uri="{0D108BD9-81ED-4DB2-BD59-A6C34878D82A}">
                    <a16:rowId xmlns:a16="http://schemas.microsoft.com/office/drawing/2014/main" val="501295934"/>
                  </a:ext>
                </a:extLst>
              </a:tr>
              <a:tr h="370840">
                <a:tc>
                  <a:txBody>
                    <a:bodyPr/>
                    <a:lstStyle/>
                    <a:p>
                      <a:r>
                        <a:rPr lang="fr-FR" dirty="0"/>
                        <a:t>H</a:t>
                      </a:r>
                      <a:r>
                        <a:rPr lang="en-BE" dirty="0"/>
                        <a:t>u</a:t>
                      </a:r>
                      <a:r>
                        <a:rPr lang="fr-FR" dirty="0"/>
                        <a:t>n</a:t>
                      </a:r>
                      <a:r>
                        <a:rPr lang="en-BE" dirty="0"/>
                        <a:t>g</a:t>
                      </a:r>
                      <a:r>
                        <a:rPr lang="fr-FR" dirty="0"/>
                        <a:t>a</a:t>
                      </a:r>
                      <a:r>
                        <a:rPr lang="en-BE" dirty="0"/>
                        <a:t>r</a:t>
                      </a:r>
                      <a:r>
                        <a:rPr lang="fr-FR" dirty="0"/>
                        <a:t>y</a:t>
                      </a:r>
                      <a:r>
                        <a:rPr lang="en-BE" dirty="0"/>
                        <a:t> (26,5%)</a:t>
                      </a:r>
                    </a:p>
                  </a:txBody>
                  <a:tcPr/>
                </a:tc>
                <a:extLst>
                  <a:ext uri="{0D108BD9-81ED-4DB2-BD59-A6C34878D82A}">
                    <a16:rowId xmlns:a16="http://schemas.microsoft.com/office/drawing/2014/main" val="1484087518"/>
                  </a:ext>
                </a:extLst>
              </a:tr>
              <a:tr h="370840">
                <a:tc>
                  <a:txBody>
                    <a:bodyPr/>
                    <a:lstStyle/>
                    <a:p>
                      <a:r>
                        <a:rPr lang="fr-FR" dirty="0"/>
                        <a:t>I</a:t>
                      </a:r>
                      <a:r>
                        <a:rPr lang="en-BE" dirty="0"/>
                        <a:t>c</a:t>
                      </a:r>
                      <a:r>
                        <a:rPr lang="fr-FR" dirty="0"/>
                        <a:t>e</a:t>
                      </a:r>
                      <a:r>
                        <a:rPr lang="en-BE" dirty="0"/>
                        <a:t>l</a:t>
                      </a:r>
                      <a:r>
                        <a:rPr lang="fr-FR" dirty="0"/>
                        <a:t>a</a:t>
                      </a:r>
                      <a:r>
                        <a:rPr lang="en-BE" dirty="0"/>
                        <a:t>n</a:t>
                      </a:r>
                      <a:r>
                        <a:rPr lang="fr-FR" dirty="0"/>
                        <a:t>d</a:t>
                      </a:r>
                      <a:r>
                        <a:rPr lang="en-BE" dirty="0"/>
                        <a:t> (13%)</a:t>
                      </a:r>
                    </a:p>
                  </a:txBody>
                  <a:tcPr/>
                </a:tc>
                <a:extLst>
                  <a:ext uri="{0D108BD9-81ED-4DB2-BD59-A6C34878D82A}">
                    <a16:rowId xmlns:a16="http://schemas.microsoft.com/office/drawing/2014/main" val="3029513279"/>
                  </a:ext>
                </a:extLst>
              </a:tr>
              <a:tr h="370840">
                <a:tc>
                  <a:txBody>
                    <a:bodyPr/>
                    <a:lstStyle/>
                    <a:p>
                      <a:r>
                        <a:rPr lang="fr-FR" dirty="0"/>
                        <a:t>I</a:t>
                      </a:r>
                      <a:r>
                        <a:rPr lang="en-BE" dirty="0"/>
                        <a:t>r</a:t>
                      </a:r>
                      <a:r>
                        <a:rPr lang="fr-FR" dirty="0"/>
                        <a:t>e</a:t>
                      </a:r>
                      <a:r>
                        <a:rPr lang="en-BE" dirty="0"/>
                        <a:t>l</a:t>
                      </a:r>
                      <a:r>
                        <a:rPr lang="fr-FR" dirty="0"/>
                        <a:t>a</a:t>
                      </a:r>
                      <a:r>
                        <a:rPr lang="en-BE" dirty="0"/>
                        <a:t>n</a:t>
                      </a:r>
                      <a:r>
                        <a:rPr lang="fr-FR" dirty="0"/>
                        <a:t>d</a:t>
                      </a:r>
                      <a:r>
                        <a:rPr lang="en-BE" dirty="0"/>
                        <a:t> (4,8%)</a:t>
                      </a:r>
                    </a:p>
                  </a:txBody>
                  <a:tcPr/>
                </a:tc>
                <a:extLst>
                  <a:ext uri="{0D108BD9-81ED-4DB2-BD59-A6C34878D82A}">
                    <a16:rowId xmlns:a16="http://schemas.microsoft.com/office/drawing/2014/main" val="3554215435"/>
                  </a:ext>
                </a:extLst>
              </a:tr>
            </a:tbl>
          </a:graphicData>
        </a:graphic>
      </p:graphicFrame>
      <p:graphicFrame>
        <p:nvGraphicFramePr>
          <p:cNvPr id="10" name="Content Placeholder 7">
            <a:extLst>
              <a:ext uri="{FF2B5EF4-FFF2-40B4-BE49-F238E27FC236}">
                <a16:creationId xmlns:a16="http://schemas.microsoft.com/office/drawing/2014/main" id="{678DB191-AB62-41B6-BC2B-EB95079D857E}"/>
              </a:ext>
            </a:extLst>
          </p:cNvPr>
          <p:cNvGraphicFramePr>
            <a:graphicFrameLocks/>
          </p:cNvGraphicFramePr>
          <p:nvPr>
            <p:extLst>
              <p:ext uri="{D42A27DB-BD31-4B8C-83A1-F6EECF244321}">
                <p14:modId xmlns:p14="http://schemas.microsoft.com/office/powerpoint/2010/main" val="3993171365"/>
              </p:ext>
            </p:extLst>
          </p:nvPr>
        </p:nvGraphicFramePr>
        <p:xfrm>
          <a:off x="5813077" y="3964883"/>
          <a:ext cx="2980075" cy="1752600"/>
        </p:xfrm>
        <a:graphic>
          <a:graphicData uri="http://schemas.openxmlformats.org/drawingml/2006/table">
            <a:tbl>
              <a:tblPr firstRow="1" bandRow="1">
                <a:tableStyleId>{5C22544A-7EE6-4342-B048-85BDC9FD1C3A}</a:tableStyleId>
              </a:tblPr>
              <a:tblGrid>
                <a:gridCol w="2980075">
                  <a:extLst>
                    <a:ext uri="{9D8B030D-6E8A-4147-A177-3AD203B41FA5}">
                      <a16:colId xmlns:a16="http://schemas.microsoft.com/office/drawing/2014/main" val="237482879"/>
                    </a:ext>
                  </a:extLst>
                </a:gridCol>
              </a:tblGrid>
              <a:tr h="370840">
                <a:tc>
                  <a:txBody>
                    <a:bodyPr/>
                    <a:lstStyle/>
                    <a:p>
                      <a:r>
                        <a:rPr lang="fr-FR" dirty="0"/>
                        <a:t>L</a:t>
                      </a:r>
                      <a:r>
                        <a:rPr lang="en-BE" dirty="0"/>
                        <a:t>A</a:t>
                      </a:r>
                      <a:r>
                        <a:rPr lang="fr-FR" dirty="0"/>
                        <a:t>R</a:t>
                      </a:r>
                      <a:r>
                        <a:rPr lang="en-BE" dirty="0"/>
                        <a:t>G</a:t>
                      </a:r>
                      <a:r>
                        <a:rPr lang="fr-FR" dirty="0"/>
                        <a:t>E</a:t>
                      </a:r>
                      <a:r>
                        <a:rPr lang="en-BE" dirty="0"/>
                        <a:t>S</a:t>
                      </a:r>
                      <a:r>
                        <a:rPr lang="fr-FR" dirty="0"/>
                        <a:t>T</a:t>
                      </a:r>
                      <a:r>
                        <a:rPr lang="en-BE" dirty="0"/>
                        <a:t> </a:t>
                      </a:r>
                      <a:r>
                        <a:rPr lang="fr-FR" dirty="0"/>
                        <a:t>D</a:t>
                      </a:r>
                      <a:r>
                        <a:rPr lang="en-BE" dirty="0"/>
                        <a:t>ECREASES 2018 (no</a:t>
                      </a:r>
                      <a:r>
                        <a:rPr lang="fr-FR" dirty="0"/>
                        <a:t>m</a:t>
                      </a:r>
                      <a:r>
                        <a:rPr lang="en-BE" dirty="0" err="1"/>
                        <a:t>i</a:t>
                      </a:r>
                      <a:r>
                        <a:rPr lang="fr-FR" dirty="0"/>
                        <a:t>n</a:t>
                      </a:r>
                      <a:r>
                        <a:rPr lang="en-BE" dirty="0"/>
                        <a:t>al terms)</a:t>
                      </a:r>
                    </a:p>
                  </a:txBody>
                  <a:tcPr>
                    <a:solidFill>
                      <a:srgbClr val="FFC000"/>
                    </a:solidFill>
                  </a:tcPr>
                </a:tc>
                <a:extLst>
                  <a:ext uri="{0D108BD9-81ED-4DB2-BD59-A6C34878D82A}">
                    <a16:rowId xmlns:a16="http://schemas.microsoft.com/office/drawing/2014/main" val="501295934"/>
                  </a:ext>
                </a:extLst>
              </a:tr>
              <a:tr h="370840">
                <a:tc>
                  <a:txBody>
                    <a:bodyPr/>
                    <a:lstStyle/>
                    <a:p>
                      <a:r>
                        <a:rPr lang="fr-FR" dirty="0"/>
                        <a:t>E</a:t>
                      </a:r>
                      <a:r>
                        <a:rPr lang="en-BE" dirty="0"/>
                        <a:t>n</a:t>
                      </a:r>
                      <a:r>
                        <a:rPr lang="fr-FR" dirty="0"/>
                        <a:t>g</a:t>
                      </a:r>
                      <a:r>
                        <a:rPr lang="en-BE" dirty="0"/>
                        <a:t>l</a:t>
                      </a:r>
                      <a:r>
                        <a:rPr lang="fr-FR" dirty="0"/>
                        <a:t>a</a:t>
                      </a:r>
                      <a:r>
                        <a:rPr lang="en-BE" dirty="0"/>
                        <a:t>n</a:t>
                      </a:r>
                      <a:r>
                        <a:rPr lang="fr-FR" dirty="0"/>
                        <a:t>d</a:t>
                      </a:r>
                      <a:r>
                        <a:rPr lang="en-BE" dirty="0"/>
                        <a:t> (-5,1%)</a:t>
                      </a:r>
                    </a:p>
                  </a:txBody>
                  <a:tcPr/>
                </a:tc>
                <a:extLst>
                  <a:ext uri="{0D108BD9-81ED-4DB2-BD59-A6C34878D82A}">
                    <a16:rowId xmlns:a16="http://schemas.microsoft.com/office/drawing/2014/main" val="1484087518"/>
                  </a:ext>
                </a:extLst>
              </a:tr>
              <a:tr h="370840">
                <a:tc>
                  <a:txBody>
                    <a:bodyPr/>
                    <a:lstStyle/>
                    <a:p>
                      <a:endParaRPr lang="en-BE" dirty="0"/>
                    </a:p>
                  </a:txBody>
                  <a:tcPr/>
                </a:tc>
                <a:extLst>
                  <a:ext uri="{0D108BD9-81ED-4DB2-BD59-A6C34878D82A}">
                    <a16:rowId xmlns:a16="http://schemas.microsoft.com/office/drawing/2014/main" val="3029513279"/>
                  </a:ext>
                </a:extLst>
              </a:tr>
              <a:tr h="370840">
                <a:tc>
                  <a:txBody>
                    <a:bodyPr/>
                    <a:lstStyle/>
                    <a:p>
                      <a:endParaRPr lang="en-BE" dirty="0"/>
                    </a:p>
                  </a:txBody>
                  <a:tcPr/>
                </a:tc>
                <a:extLst>
                  <a:ext uri="{0D108BD9-81ED-4DB2-BD59-A6C34878D82A}">
                    <a16:rowId xmlns:a16="http://schemas.microsoft.com/office/drawing/2014/main" val="3554215435"/>
                  </a:ext>
                </a:extLst>
              </a:tr>
            </a:tbl>
          </a:graphicData>
        </a:graphic>
      </p:graphicFrame>
      <p:graphicFrame>
        <p:nvGraphicFramePr>
          <p:cNvPr id="11" name="Content Placeholder 7">
            <a:extLst>
              <a:ext uri="{FF2B5EF4-FFF2-40B4-BE49-F238E27FC236}">
                <a16:creationId xmlns:a16="http://schemas.microsoft.com/office/drawing/2014/main" id="{0EDDAA02-D3C5-40AA-A2D1-F35298251ED2}"/>
              </a:ext>
            </a:extLst>
          </p:cNvPr>
          <p:cNvGraphicFramePr>
            <a:graphicFrameLocks/>
          </p:cNvGraphicFramePr>
          <p:nvPr>
            <p:extLst>
              <p:ext uri="{D42A27DB-BD31-4B8C-83A1-F6EECF244321}">
                <p14:modId xmlns:p14="http://schemas.microsoft.com/office/powerpoint/2010/main" val="48550630"/>
              </p:ext>
            </p:extLst>
          </p:nvPr>
        </p:nvGraphicFramePr>
        <p:xfrm>
          <a:off x="8887550" y="3959615"/>
          <a:ext cx="2980075" cy="1752600"/>
        </p:xfrm>
        <a:graphic>
          <a:graphicData uri="http://schemas.openxmlformats.org/drawingml/2006/table">
            <a:tbl>
              <a:tblPr firstRow="1" bandRow="1">
                <a:tableStyleId>{5C22544A-7EE6-4342-B048-85BDC9FD1C3A}</a:tableStyleId>
              </a:tblPr>
              <a:tblGrid>
                <a:gridCol w="2980075">
                  <a:extLst>
                    <a:ext uri="{9D8B030D-6E8A-4147-A177-3AD203B41FA5}">
                      <a16:colId xmlns:a16="http://schemas.microsoft.com/office/drawing/2014/main" val="237482879"/>
                    </a:ext>
                  </a:extLst>
                </a:gridCol>
              </a:tblGrid>
              <a:tr h="370840">
                <a:tc>
                  <a:txBody>
                    <a:bodyPr/>
                    <a:lstStyle/>
                    <a:p>
                      <a:r>
                        <a:rPr lang="fr-FR" dirty="0"/>
                        <a:t>L</a:t>
                      </a:r>
                      <a:r>
                        <a:rPr lang="en-BE" dirty="0"/>
                        <a:t>A</a:t>
                      </a:r>
                      <a:r>
                        <a:rPr lang="fr-FR" dirty="0"/>
                        <a:t>R</a:t>
                      </a:r>
                      <a:r>
                        <a:rPr lang="en-BE" dirty="0"/>
                        <a:t>G</a:t>
                      </a:r>
                      <a:r>
                        <a:rPr lang="fr-FR" dirty="0"/>
                        <a:t>E</a:t>
                      </a:r>
                      <a:r>
                        <a:rPr lang="en-BE" dirty="0"/>
                        <a:t>S</a:t>
                      </a:r>
                      <a:r>
                        <a:rPr lang="fr-FR" dirty="0"/>
                        <a:t>T</a:t>
                      </a:r>
                      <a:r>
                        <a:rPr lang="en-BE" dirty="0"/>
                        <a:t> DE</a:t>
                      </a:r>
                      <a:r>
                        <a:rPr lang="fr-FR" dirty="0"/>
                        <a:t>C</a:t>
                      </a:r>
                      <a:r>
                        <a:rPr lang="en-BE" dirty="0"/>
                        <a:t>R</a:t>
                      </a:r>
                      <a:r>
                        <a:rPr lang="fr-FR" dirty="0"/>
                        <a:t>E</a:t>
                      </a:r>
                      <a:r>
                        <a:rPr lang="en-BE" dirty="0"/>
                        <a:t>A</a:t>
                      </a:r>
                      <a:r>
                        <a:rPr lang="fr-FR" dirty="0"/>
                        <a:t>S</a:t>
                      </a:r>
                      <a:r>
                        <a:rPr lang="en-BE" dirty="0"/>
                        <a:t>E</a:t>
                      </a:r>
                      <a:r>
                        <a:rPr lang="fr-FR" dirty="0"/>
                        <a:t>S</a:t>
                      </a:r>
                      <a:r>
                        <a:rPr lang="en-BE" dirty="0"/>
                        <a:t> 2017</a:t>
                      </a:r>
                    </a:p>
                    <a:p>
                      <a:r>
                        <a:rPr lang="en-BE" dirty="0"/>
                        <a:t>(real terms)</a:t>
                      </a:r>
                    </a:p>
                  </a:txBody>
                  <a:tcPr>
                    <a:solidFill>
                      <a:srgbClr val="FFC000"/>
                    </a:solidFill>
                  </a:tcPr>
                </a:tc>
                <a:extLst>
                  <a:ext uri="{0D108BD9-81ED-4DB2-BD59-A6C34878D82A}">
                    <a16:rowId xmlns:a16="http://schemas.microsoft.com/office/drawing/2014/main" val="501295934"/>
                  </a:ext>
                </a:extLst>
              </a:tr>
              <a:tr h="370840">
                <a:tc>
                  <a:txBody>
                    <a:bodyPr/>
                    <a:lstStyle/>
                    <a:p>
                      <a:r>
                        <a:rPr lang="fr-FR" dirty="0"/>
                        <a:t>N</a:t>
                      </a:r>
                      <a:r>
                        <a:rPr lang="en-BE" dirty="0"/>
                        <a:t>o</a:t>
                      </a:r>
                      <a:r>
                        <a:rPr lang="fr-FR" dirty="0"/>
                        <a:t>r</a:t>
                      </a:r>
                      <a:r>
                        <a:rPr lang="en-BE" dirty="0"/>
                        <a:t>t</a:t>
                      </a:r>
                      <a:r>
                        <a:rPr lang="fr-FR" dirty="0"/>
                        <a:t>h</a:t>
                      </a:r>
                      <a:r>
                        <a:rPr lang="en-BE" dirty="0"/>
                        <a:t>e</a:t>
                      </a:r>
                      <a:r>
                        <a:rPr lang="fr-FR" dirty="0"/>
                        <a:t>r</a:t>
                      </a:r>
                      <a:r>
                        <a:rPr lang="en-BE" dirty="0"/>
                        <a:t>n </a:t>
                      </a:r>
                      <a:r>
                        <a:rPr lang="fr-FR" dirty="0"/>
                        <a:t>I</a:t>
                      </a:r>
                      <a:r>
                        <a:rPr lang="en-BE" dirty="0"/>
                        <a:t>r</a:t>
                      </a:r>
                      <a:r>
                        <a:rPr lang="fr-FR" dirty="0"/>
                        <a:t>e</a:t>
                      </a:r>
                      <a:r>
                        <a:rPr lang="en-BE" dirty="0"/>
                        <a:t>l</a:t>
                      </a:r>
                      <a:r>
                        <a:rPr lang="fr-FR" dirty="0"/>
                        <a:t>a</a:t>
                      </a:r>
                      <a:r>
                        <a:rPr lang="en-BE" dirty="0"/>
                        <a:t>n</a:t>
                      </a:r>
                      <a:r>
                        <a:rPr lang="fr-FR" dirty="0"/>
                        <a:t>d</a:t>
                      </a:r>
                      <a:r>
                        <a:rPr lang="en-BE" dirty="0"/>
                        <a:t> (-16,8%)</a:t>
                      </a:r>
                    </a:p>
                  </a:txBody>
                  <a:tcPr/>
                </a:tc>
                <a:extLst>
                  <a:ext uri="{0D108BD9-81ED-4DB2-BD59-A6C34878D82A}">
                    <a16:rowId xmlns:a16="http://schemas.microsoft.com/office/drawing/2014/main" val="1484087518"/>
                  </a:ext>
                </a:extLst>
              </a:tr>
              <a:tr h="370840">
                <a:tc>
                  <a:txBody>
                    <a:bodyPr/>
                    <a:lstStyle/>
                    <a:p>
                      <a:r>
                        <a:rPr lang="fr-FR" dirty="0"/>
                        <a:t>W</a:t>
                      </a:r>
                      <a:r>
                        <a:rPr lang="en-BE" dirty="0"/>
                        <a:t>a</a:t>
                      </a:r>
                      <a:r>
                        <a:rPr lang="fr-FR" dirty="0"/>
                        <a:t>l</a:t>
                      </a:r>
                      <a:r>
                        <a:rPr lang="en-BE" dirty="0"/>
                        <a:t>e</a:t>
                      </a:r>
                      <a:r>
                        <a:rPr lang="fr-FR" dirty="0"/>
                        <a:t>s</a:t>
                      </a:r>
                      <a:r>
                        <a:rPr lang="en-BE" dirty="0"/>
                        <a:t> (-7,9%)</a:t>
                      </a:r>
                    </a:p>
                  </a:txBody>
                  <a:tcPr/>
                </a:tc>
                <a:extLst>
                  <a:ext uri="{0D108BD9-81ED-4DB2-BD59-A6C34878D82A}">
                    <a16:rowId xmlns:a16="http://schemas.microsoft.com/office/drawing/2014/main" val="3029513279"/>
                  </a:ext>
                </a:extLst>
              </a:tr>
              <a:tr h="370840">
                <a:tc>
                  <a:txBody>
                    <a:bodyPr/>
                    <a:lstStyle/>
                    <a:p>
                      <a:r>
                        <a:rPr lang="fr-FR" dirty="0"/>
                        <a:t>E</a:t>
                      </a:r>
                      <a:r>
                        <a:rPr lang="en-BE" dirty="0"/>
                        <a:t>n</a:t>
                      </a:r>
                      <a:r>
                        <a:rPr lang="fr-FR" dirty="0"/>
                        <a:t>g</a:t>
                      </a:r>
                      <a:r>
                        <a:rPr lang="en-BE" dirty="0"/>
                        <a:t>l</a:t>
                      </a:r>
                      <a:r>
                        <a:rPr lang="fr-FR" dirty="0"/>
                        <a:t>a</a:t>
                      </a:r>
                      <a:r>
                        <a:rPr lang="en-BE" dirty="0"/>
                        <a:t>n</a:t>
                      </a:r>
                      <a:r>
                        <a:rPr lang="fr-FR" dirty="0"/>
                        <a:t>d</a:t>
                      </a:r>
                      <a:r>
                        <a:rPr lang="en-BE" dirty="0"/>
                        <a:t> (-6,5%)</a:t>
                      </a:r>
                    </a:p>
                  </a:txBody>
                  <a:tcPr/>
                </a:tc>
                <a:extLst>
                  <a:ext uri="{0D108BD9-81ED-4DB2-BD59-A6C34878D82A}">
                    <a16:rowId xmlns:a16="http://schemas.microsoft.com/office/drawing/2014/main" val="3554215435"/>
                  </a:ext>
                </a:extLst>
              </a:tr>
            </a:tbl>
          </a:graphicData>
        </a:graphic>
      </p:graphicFrame>
      <p:sp>
        <p:nvSpPr>
          <p:cNvPr id="12" name="Arrow: Right 11">
            <a:extLst>
              <a:ext uri="{FF2B5EF4-FFF2-40B4-BE49-F238E27FC236}">
                <a16:creationId xmlns:a16="http://schemas.microsoft.com/office/drawing/2014/main" id="{E7AAF645-2566-45B6-932C-31CAF7FE7F58}"/>
              </a:ext>
            </a:extLst>
          </p:cNvPr>
          <p:cNvSpPr/>
          <p:nvPr/>
        </p:nvSpPr>
        <p:spPr>
          <a:xfrm rot="16200000">
            <a:off x="4595481" y="2621322"/>
            <a:ext cx="1752602" cy="361507"/>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3" name="Arrow: Right 12">
            <a:extLst>
              <a:ext uri="{FF2B5EF4-FFF2-40B4-BE49-F238E27FC236}">
                <a16:creationId xmlns:a16="http://schemas.microsoft.com/office/drawing/2014/main" id="{F9DD9D0A-03DD-47C7-A32E-F51250090270}"/>
              </a:ext>
            </a:extLst>
          </p:cNvPr>
          <p:cNvSpPr/>
          <p:nvPr/>
        </p:nvSpPr>
        <p:spPr>
          <a:xfrm rot="5400000">
            <a:off x="4595481" y="4655161"/>
            <a:ext cx="1752600" cy="361507"/>
          </a:xfrm>
          <a:prstGeom prst="rightArrow">
            <a:avLst/>
          </a:prstGeom>
          <a:solidFill>
            <a:srgbClr val="F05B01"/>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4" name="Text Placeholder 4">
            <a:extLst>
              <a:ext uri="{FF2B5EF4-FFF2-40B4-BE49-F238E27FC236}">
                <a16:creationId xmlns:a16="http://schemas.microsoft.com/office/drawing/2014/main" id="{FC74C28A-FC29-49C7-A4FC-2C6ECBFCAE44}"/>
              </a:ext>
            </a:extLst>
          </p:cNvPr>
          <p:cNvSpPr txBox="1">
            <a:spLocks/>
          </p:cNvSpPr>
          <p:nvPr/>
        </p:nvSpPr>
        <p:spPr>
          <a:xfrm>
            <a:off x="8669045" y="5938654"/>
            <a:ext cx="3707252" cy="365125"/>
          </a:xfrm>
          <a:prstGeom prst="rect">
            <a:avLst/>
          </a:prstGeom>
          <a:ln>
            <a:solidFill>
              <a:schemeClr val="bg1">
                <a:alpha val="0"/>
              </a:schemeClr>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1400" kern="1200" baseline="0">
                <a:solidFill>
                  <a:schemeClr val="bg2">
                    <a:lumMod val="50000"/>
                  </a:schemeClr>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dirty="0"/>
              <a:t>E</a:t>
            </a:r>
            <a:r>
              <a:rPr lang="en-BE" dirty="0"/>
              <a:t>U</a:t>
            </a:r>
            <a:r>
              <a:rPr lang="fr-FR" dirty="0"/>
              <a:t>A</a:t>
            </a:r>
            <a:r>
              <a:rPr lang="en-BE" dirty="0"/>
              <a:t> </a:t>
            </a:r>
            <a:r>
              <a:rPr lang="fr-FR" dirty="0"/>
              <a:t>P</a:t>
            </a:r>
            <a:r>
              <a:rPr lang="en-BE" dirty="0"/>
              <a:t>u</a:t>
            </a:r>
            <a:r>
              <a:rPr lang="fr-FR" dirty="0"/>
              <a:t>b</a:t>
            </a:r>
            <a:r>
              <a:rPr lang="en-BE" dirty="0"/>
              <a:t>l</a:t>
            </a:r>
            <a:r>
              <a:rPr lang="fr-FR" dirty="0"/>
              <a:t>i</a:t>
            </a:r>
            <a:r>
              <a:rPr lang="en-BE" dirty="0"/>
              <a:t>c </a:t>
            </a:r>
            <a:r>
              <a:rPr lang="fr-FR" dirty="0"/>
              <a:t>F</a:t>
            </a:r>
            <a:r>
              <a:rPr lang="en-BE" dirty="0"/>
              <a:t>u</a:t>
            </a:r>
            <a:r>
              <a:rPr lang="fr-FR" dirty="0"/>
              <a:t>n</a:t>
            </a:r>
            <a:r>
              <a:rPr lang="en-BE" dirty="0"/>
              <a:t>d</a:t>
            </a:r>
            <a:r>
              <a:rPr lang="fr-FR" dirty="0"/>
              <a:t>i</a:t>
            </a:r>
            <a:r>
              <a:rPr lang="en-BE" dirty="0"/>
              <a:t>n</a:t>
            </a:r>
            <a:r>
              <a:rPr lang="fr-FR" dirty="0"/>
              <a:t>g</a:t>
            </a:r>
            <a:r>
              <a:rPr lang="en-BE" dirty="0"/>
              <a:t> </a:t>
            </a:r>
            <a:r>
              <a:rPr lang="fr-FR" dirty="0"/>
              <a:t>O</a:t>
            </a:r>
            <a:r>
              <a:rPr lang="en-BE" dirty="0"/>
              <a:t>b</a:t>
            </a:r>
            <a:r>
              <a:rPr lang="fr-FR" dirty="0"/>
              <a:t>s</a:t>
            </a:r>
            <a:r>
              <a:rPr lang="en-BE" dirty="0"/>
              <a:t>e</a:t>
            </a:r>
            <a:r>
              <a:rPr lang="fr-FR" dirty="0"/>
              <a:t>r</a:t>
            </a:r>
            <a:r>
              <a:rPr lang="en-BE" dirty="0"/>
              <a:t>v</a:t>
            </a:r>
            <a:r>
              <a:rPr lang="fr-FR" dirty="0"/>
              <a:t>a</a:t>
            </a:r>
            <a:r>
              <a:rPr lang="en-BE" dirty="0"/>
              <a:t>t</a:t>
            </a:r>
            <a:r>
              <a:rPr lang="fr-FR" dirty="0"/>
              <a:t>o</a:t>
            </a:r>
            <a:r>
              <a:rPr lang="en-BE" dirty="0"/>
              <a:t>r</a:t>
            </a:r>
            <a:r>
              <a:rPr lang="fr-FR" dirty="0"/>
              <a:t>y</a:t>
            </a:r>
            <a:r>
              <a:rPr lang="en-BE" dirty="0"/>
              <a:t> 2018</a:t>
            </a:r>
          </a:p>
        </p:txBody>
      </p:sp>
      <p:sp>
        <p:nvSpPr>
          <p:cNvPr id="15" name="Text Placeholder 5">
            <a:extLst>
              <a:ext uri="{FF2B5EF4-FFF2-40B4-BE49-F238E27FC236}">
                <a16:creationId xmlns:a16="http://schemas.microsoft.com/office/drawing/2014/main" id="{1F1C34F9-CE03-4C00-8693-13150FC4C2B4}"/>
              </a:ext>
            </a:extLst>
          </p:cNvPr>
          <p:cNvSpPr txBox="1">
            <a:spLocks/>
          </p:cNvSpPr>
          <p:nvPr/>
        </p:nvSpPr>
        <p:spPr>
          <a:xfrm>
            <a:off x="779125" y="355600"/>
            <a:ext cx="5157787" cy="279400"/>
          </a:xfrm>
          <a:prstGeom prst="rect">
            <a:avLst/>
          </a:prstGeom>
          <a:ln>
            <a:solidFill>
              <a:schemeClr val="bg1">
                <a:alpha val="0"/>
              </a:schemeClr>
            </a:solidFill>
          </a:ln>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a:buNone/>
              <a:defRPr sz="1200" b="1" kern="1200" cap="all" baseline="0">
                <a:solidFill>
                  <a:schemeClr val="accent1"/>
                </a:solidFill>
                <a:latin typeface="Arial" charset="0"/>
                <a:ea typeface="+mn-ea"/>
                <a:cs typeface="+mn-cs"/>
              </a:defRPr>
            </a:lvl1pPr>
            <a:lvl2pPr marL="457200" indent="0" algn="l" defTabSz="914400" rtl="0" eaLnBrk="1" latinLnBrk="0" hangingPunct="1">
              <a:lnSpc>
                <a:spcPct val="90000"/>
              </a:lnSpc>
              <a:spcBef>
                <a:spcPts val="500"/>
              </a:spcBef>
              <a:buFont typeface="Arial"/>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r>
              <a:rPr lang="fr-FR"/>
              <a:t>F</a:t>
            </a:r>
            <a:r>
              <a:rPr lang="en-BE"/>
              <a:t>I</a:t>
            </a:r>
            <a:r>
              <a:rPr lang="fr-FR"/>
              <a:t>N</a:t>
            </a:r>
            <a:r>
              <a:rPr lang="en-BE"/>
              <a:t>A</a:t>
            </a:r>
            <a:r>
              <a:rPr lang="fr-FR"/>
              <a:t>N</a:t>
            </a:r>
            <a:r>
              <a:rPr lang="en-BE"/>
              <a:t>C</a:t>
            </a:r>
            <a:r>
              <a:rPr lang="fr-FR"/>
              <a:t>E</a:t>
            </a:r>
            <a:r>
              <a:rPr lang="en-BE"/>
              <a:t>M</a:t>
            </a:r>
            <a:r>
              <a:rPr lang="fr-FR"/>
              <a:t>E</a:t>
            </a:r>
            <a:r>
              <a:rPr lang="en-BE"/>
              <a:t>N</a:t>
            </a:r>
            <a:r>
              <a:rPr lang="fr-FR"/>
              <a:t>T</a:t>
            </a:r>
            <a:r>
              <a:rPr lang="en-BE"/>
              <a:t>S </a:t>
            </a:r>
            <a:r>
              <a:rPr lang="fr-FR"/>
              <a:t>E</a:t>
            </a:r>
            <a:r>
              <a:rPr lang="en-BE"/>
              <a:t>T </a:t>
            </a:r>
            <a:r>
              <a:rPr lang="fr-FR"/>
              <a:t>A</a:t>
            </a:r>
            <a:r>
              <a:rPr lang="en-BE"/>
              <a:t>U</a:t>
            </a:r>
            <a:r>
              <a:rPr lang="fr-FR"/>
              <a:t>T</a:t>
            </a:r>
            <a:r>
              <a:rPr lang="en-BE"/>
              <a:t>O</a:t>
            </a:r>
            <a:r>
              <a:rPr lang="fr-FR"/>
              <a:t>N</a:t>
            </a:r>
            <a:r>
              <a:rPr lang="en-BE"/>
              <a:t>O</a:t>
            </a:r>
            <a:r>
              <a:rPr lang="fr-FR"/>
              <a:t>M</a:t>
            </a:r>
            <a:r>
              <a:rPr lang="en-BE"/>
              <a:t>I</a:t>
            </a:r>
            <a:r>
              <a:rPr lang="fr-FR"/>
              <a:t>E</a:t>
            </a:r>
            <a:r>
              <a:rPr lang="en-BE"/>
              <a:t> </a:t>
            </a:r>
            <a:r>
              <a:rPr lang="fr-FR"/>
              <a:t>D</a:t>
            </a:r>
            <a:r>
              <a:rPr lang="en-BE"/>
              <a:t>E</a:t>
            </a:r>
            <a:r>
              <a:rPr lang="fr-FR"/>
              <a:t>S</a:t>
            </a:r>
            <a:r>
              <a:rPr lang="en-BE"/>
              <a:t> </a:t>
            </a:r>
            <a:r>
              <a:rPr lang="fr-FR"/>
              <a:t>E</a:t>
            </a:r>
            <a:r>
              <a:rPr lang="en-BE"/>
              <a:t>E</a:t>
            </a:r>
            <a:r>
              <a:rPr lang="fr-FR"/>
              <a:t>S</a:t>
            </a:r>
            <a:r>
              <a:rPr lang="en-BE"/>
              <a:t> </a:t>
            </a:r>
            <a:r>
              <a:rPr lang="fr-FR"/>
              <a:t>E</a:t>
            </a:r>
            <a:r>
              <a:rPr lang="en-BE"/>
              <a:t>N </a:t>
            </a:r>
            <a:r>
              <a:rPr lang="fr-FR"/>
              <a:t>E</a:t>
            </a:r>
            <a:r>
              <a:rPr lang="en-BE"/>
              <a:t>U</a:t>
            </a:r>
            <a:r>
              <a:rPr lang="fr-FR"/>
              <a:t>R</a:t>
            </a:r>
            <a:r>
              <a:rPr lang="en-BE"/>
              <a:t>O</a:t>
            </a:r>
            <a:r>
              <a:rPr lang="fr-FR"/>
              <a:t>P</a:t>
            </a:r>
            <a:r>
              <a:rPr lang="en-BE"/>
              <a:t>E</a:t>
            </a:r>
            <a:endParaRPr lang="en-BE" dirty="0"/>
          </a:p>
        </p:txBody>
      </p:sp>
    </p:spTree>
    <p:extLst>
      <p:ext uri="{BB962C8B-B14F-4D97-AF65-F5344CB8AC3E}">
        <p14:creationId xmlns:p14="http://schemas.microsoft.com/office/powerpoint/2010/main" val="1259017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B2080A-B305-44EA-8AFA-B5B98A75ACC9}"/>
              </a:ext>
            </a:extLst>
          </p:cNvPr>
          <p:cNvSpPr>
            <a:spLocks noGrp="1"/>
          </p:cNvSpPr>
          <p:nvPr>
            <p:ph sz="quarter" idx="18"/>
          </p:nvPr>
        </p:nvSpPr>
        <p:spPr>
          <a:xfrm>
            <a:off x="245175" y="903768"/>
            <a:ext cx="10643735" cy="2402958"/>
          </a:xfrm>
        </p:spPr>
        <p:txBody>
          <a:bodyPr>
            <a:normAutofit/>
          </a:bodyPr>
          <a:lstStyle/>
          <a:p>
            <a:pPr>
              <a:spcAft>
                <a:spcPts val="1200"/>
              </a:spcAft>
            </a:pPr>
            <a:r>
              <a:rPr lang="en-BE" sz="2000" b="1" dirty="0"/>
              <a:t>Un </a:t>
            </a:r>
            <a:r>
              <a:rPr lang="en-BE" sz="2000" b="1" dirty="0" err="1"/>
              <a:t>effet</a:t>
            </a:r>
            <a:r>
              <a:rPr lang="en-BE" sz="2000" b="1" dirty="0"/>
              <a:t> de </a:t>
            </a:r>
            <a:r>
              <a:rPr lang="en-BE" sz="2000" b="1" dirty="0" err="1"/>
              <a:t>rattrapage</a:t>
            </a:r>
            <a:r>
              <a:rPr lang="en-BE" sz="2000" b="1" dirty="0"/>
              <a:t>? </a:t>
            </a:r>
          </a:p>
          <a:p>
            <a:pPr>
              <a:spcAft>
                <a:spcPts val="1200"/>
              </a:spcAft>
            </a:pPr>
            <a:r>
              <a:rPr lang="fr-FR" sz="1800" dirty="0"/>
              <a:t>D</a:t>
            </a:r>
            <a:r>
              <a:rPr lang="en-BE" sz="1800" dirty="0"/>
              <a:t>e</a:t>
            </a:r>
            <a:r>
              <a:rPr lang="fr-FR" sz="1800" dirty="0"/>
              <a:t>s</a:t>
            </a:r>
            <a:r>
              <a:rPr lang="en-BE" sz="1800" dirty="0"/>
              <a:t> </a:t>
            </a:r>
            <a:r>
              <a:rPr lang="fr-FR" sz="1800" dirty="0"/>
              <a:t>t</a:t>
            </a:r>
            <a:r>
              <a:rPr lang="en-BE" sz="1800" dirty="0"/>
              <a:t>r</a:t>
            </a:r>
            <a:r>
              <a:rPr lang="fr-FR" sz="1800" dirty="0"/>
              <a:t>a</a:t>
            </a:r>
            <a:r>
              <a:rPr lang="en-BE" sz="1800" dirty="0"/>
              <a:t>j</a:t>
            </a:r>
            <a:r>
              <a:rPr lang="fr-FR" sz="1800" dirty="0"/>
              <a:t>e</a:t>
            </a:r>
            <a:r>
              <a:rPr lang="en-BE" sz="1800" dirty="0"/>
              <a:t>c</a:t>
            </a:r>
            <a:r>
              <a:rPr lang="fr-FR" sz="1800" dirty="0"/>
              <a:t>t</a:t>
            </a:r>
            <a:r>
              <a:rPr lang="en-BE" sz="1800" dirty="0"/>
              <a:t>o</a:t>
            </a:r>
            <a:r>
              <a:rPr lang="fr-FR" sz="1800" dirty="0"/>
              <a:t>i</a:t>
            </a:r>
            <a:r>
              <a:rPr lang="en-BE" sz="1800" dirty="0"/>
              <a:t>r</a:t>
            </a:r>
            <a:r>
              <a:rPr lang="fr-FR" sz="1800" dirty="0"/>
              <a:t>e</a:t>
            </a:r>
            <a:r>
              <a:rPr lang="en-BE" sz="1800" dirty="0"/>
              <a:t>s “</a:t>
            </a:r>
            <a:r>
              <a:rPr lang="fr-FR" sz="1800" dirty="0"/>
              <a:t>l</a:t>
            </a:r>
            <a:r>
              <a:rPr lang="en-BE" sz="1800" dirty="0"/>
              <a:t>e</a:t>
            </a:r>
            <a:r>
              <a:rPr lang="fr-FR" sz="1800" dirty="0"/>
              <a:t>n</a:t>
            </a:r>
            <a:r>
              <a:rPr lang="en-BE" sz="1800" dirty="0"/>
              <a:t>t</a:t>
            </a:r>
            <a:r>
              <a:rPr lang="fr-FR" sz="1800" dirty="0"/>
              <a:t>e</a:t>
            </a:r>
            <a:r>
              <a:rPr lang="en-BE" sz="1800" dirty="0"/>
              <a:t>s”</a:t>
            </a:r>
          </a:p>
          <a:p>
            <a:pPr marL="457200" indent="-457200">
              <a:lnSpc>
                <a:spcPct val="100000"/>
              </a:lnSpc>
              <a:spcBef>
                <a:spcPts val="0"/>
              </a:spcBef>
              <a:buFont typeface="Arial" panose="020B0604020202020204" pitchFamily="34" charset="0"/>
              <a:buChar char="•"/>
            </a:pPr>
            <a:r>
              <a:rPr lang="en-BE" sz="1800" dirty="0"/>
              <a:t>C</a:t>
            </a:r>
            <a:r>
              <a:rPr lang="fr-FR" sz="1800" dirty="0"/>
              <a:t>e</a:t>
            </a:r>
            <a:r>
              <a:rPr lang="en-BE" sz="1800" dirty="0" err="1"/>
              <a:t>rtains</a:t>
            </a:r>
            <a:r>
              <a:rPr lang="en-BE" sz="1800" dirty="0"/>
              <a:t> pays </a:t>
            </a:r>
            <a:r>
              <a:rPr lang="en-BE" sz="1800" dirty="0" err="1"/>
              <a:t>ont</a:t>
            </a:r>
            <a:r>
              <a:rPr lang="en-BE" sz="1800" dirty="0"/>
              <a:t> </a:t>
            </a:r>
            <a:r>
              <a:rPr lang="en-BE" sz="1800" dirty="0" err="1"/>
              <a:t>compensé</a:t>
            </a:r>
            <a:r>
              <a:rPr lang="en-BE" sz="1800" dirty="0"/>
              <a:t> les coupes </a:t>
            </a:r>
            <a:r>
              <a:rPr lang="en-BE" sz="1800" dirty="0" err="1"/>
              <a:t>budgétaires</a:t>
            </a:r>
            <a:r>
              <a:rPr lang="en-BE" sz="1800" dirty="0"/>
              <a:t> </a:t>
            </a:r>
            <a:r>
              <a:rPr lang="fr-FR" sz="1800" dirty="0"/>
              <a:t>d</a:t>
            </a:r>
            <a:r>
              <a:rPr lang="en-BE" sz="1800" dirty="0"/>
              <a:t>e </a:t>
            </a:r>
            <a:r>
              <a:rPr lang="fr-FR" sz="1800" dirty="0"/>
              <a:t>d</a:t>
            </a:r>
            <a:r>
              <a:rPr lang="en-BE" sz="1800" dirty="0"/>
              <a:t>é</a:t>
            </a:r>
            <a:r>
              <a:rPr lang="fr-FR" sz="1800" dirty="0"/>
              <a:t>b</a:t>
            </a:r>
            <a:r>
              <a:rPr lang="en-BE" sz="1800" dirty="0"/>
              <a:t>u</a:t>
            </a:r>
            <a:r>
              <a:rPr lang="fr-FR" sz="1800" dirty="0"/>
              <a:t>t</a:t>
            </a:r>
            <a:r>
              <a:rPr lang="en-BE" sz="1800" dirty="0"/>
              <a:t> </a:t>
            </a:r>
            <a:r>
              <a:rPr lang="fr-FR" sz="1800" dirty="0"/>
              <a:t>d</a:t>
            </a:r>
            <a:r>
              <a:rPr lang="en-BE" sz="1800" dirty="0"/>
              <a:t>e </a:t>
            </a:r>
            <a:r>
              <a:rPr lang="fr-FR" sz="1800" dirty="0"/>
              <a:t>p</a:t>
            </a:r>
            <a:r>
              <a:rPr lang="en-BE" sz="1800" dirty="0"/>
              <a:t>é</a:t>
            </a:r>
            <a:r>
              <a:rPr lang="fr-FR" sz="1800" dirty="0"/>
              <a:t>r</a:t>
            </a:r>
            <a:r>
              <a:rPr lang="en-BE" sz="1800" dirty="0"/>
              <a:t>i</a:t>
            </a:r>
            <a:r>
              <a:rPr lang="fr-FR" sz="1800" dirty="0"/>
              <a:t>o</a:t>
            </a:r>
            <a:r>
              <a:rPr lang="en-BE" sz="1800" dirty="0"/>
              <a:t>d</a:t>
            </a:r>
            <a:r>
              <a:rPr lang="fr-FR" sz="1800" dirty="0"/>
              <a:t>e</a:t>
            </a:r>
            <a:r>
              <a:rPr lang="en-BE" sz="1800" dirty="0"/>
              <a:t> (IS, PT) </a:t>
            </a:r>
            <a:r>
              <a:rPr lang="fr-FR" sz="1800" dirty="0"/>
              <a:t>m</a:t>
            </a:r>
            <a:r>
              <a:rPr lang="en-BE" sz="1800" dirty="0"/>
              <a:t>a</a:t>
            </a:r>
            <a:r>
              <a:rPr lang="fr-FR" sz="1800" dirty="0"/>
              <a:t>i</a:t>
            </a:r>
            <a:r>
              <a:rPr lang="en-BE" sz="1800" dirty="0"/>
              <a:t>s </a:t>
            </a:r>
            <a:r>
              <a:rPr lang="fr-FR" sz="1800" dirty="0"/>
              <a:t>l</a:t>
            </a:r>
            <a:r>
              <a:rPr lang="en-BE" sz="1800" dirty="0"/>
              <a:t>’</a:t>
            </a:r>
            <a:r>
              <a:rPr lang="fr-FR" sz="1800" dirty="0"/>
              <a:t>é</a:t>
            </a:r>
            <a:r>
              <a:rPr lang="en-BE" sz="1800" dirty="0"/>
              <a:t>c</a:t>
            </a:r>
            <a:r>
              <a:rPr lang="fr-FR" sz="1800" dirty="0"/>
              <a:t>a</a:t>
            </a:r>
            <a:r>
              <a:rPr lang="en-BE" sz="1800" dirty="0"/>
              <a:t>r</a:t>
            </a:r>
            <a:r>
              <a:rPr lang="fr-FR" sz="1800" dirty="0"/>
              <a:t>t</a:t>
            </a:r>
            <a:r>
              <a:rPr lang="en-BE" sz="1800" dirty="0"/>
              <a:t> </a:t>
            </a:r>
            <a:r>
              <a:rPr lang="fr-FR" sz="1800" dirty="0"/>
              <a:t>s</a:t>
            </a:r>
            <a:r>
              <a:rPr lang="en-BE" sz="1800" dirty="0"/>
              <a:t>’</a:t>
            </a:r>
            <a:r>
              <a:rPr lang="fr-FR" sz="1800" dirty="0"/>
              <a:t>e</a:t>
            </a:r>
            <a:r>
              <a:rPr lang="en-BE" sz="1800" dirty="0" err="1"/>
              <a:t>st</a:t>
            </a:r>
            <a:r>
              <a:rPr lang="en-BE" sz="1800" dirty="0"/>
              <a:t> </a:t>
            </a:r>
            <a:r>
              <a:rPr lang="en-BE" sz="1800" dirty="0" err="1"/>
              <a:t>accentué</a:t>
            </a:r>
            <a:r>
              <a:rPr lang="en-BE" sz="1800" dirty="0"/>
              <a:t> avec les pays qui on</a:t>
            </a:r>
            <a:r>
              <a:rPr lang="fr-FR" sz="1800" dirty="0"/>
              <a:t>t</a:t>
            </a:r>
            <a:r>
              <a:rPr lang="en-BE" sz="1800" dirty="0"/>
              <a:t> </a:t>
            </a:r>
            <a:r>
              <a:rPr lang="fr-FR" sz="1800" dirty="0"/>
              <a:t>c</a:t>
            </a:r>
            <a:r>
              <a:rPr lang="en-BE" sz="1800" dirty="0"/>
              <a:t>o</a:t>
            </a:r>
            <a:r>
              <a:rPr lang="fr-FR" sz="1800" dirty="0"/>
              <a:t>n</a:t>
            </a:r>
            <a:r>
              <a:rPr lang="en-BE" sz="1800" dirty="0"/>
              <a:t>t</a:t>
            </a:r>
            <a:r>
              <a:rPr lang="fr-FR" sz="1800" dirty="0"/>
              <a:t>i</a:t>
            </a:r>
            <a:r>
              <a:rPr lang="en-BE" sz="1800" dirty="0"/>
              <a:t>n</a:t>
            </a:r>
            <a:r>
              <a:rPr lang="fr-FR" sz="1800" dirty="0" err="1"/>
              <a:t>ue</a:t>
            </a:r>
            <a:r>
              <a:rPr lang="en-BE" sz="1800" dirty="0"/>
              <a:t> à </a:t>
            </a:r>
            <a:r>
              <a:rPr lang="en-BE" sz="1800" dirty="0" err="1"/>
              <a:t>inve</a:t>
            </a:r>
            <a:r>
              <a:rPr lang="fr-FR" sz="1800" dirty="0"/>
              <a:t>s</a:t>
            </a:r>
            <a:r>
              <a:rPr lang="en-BE" sz="1800" dirty="0" err="1"/>
              <a:t>tir</a:t>
            </a:r>
            <a:endParaRPr lang="en-BE" sz="1800" dirty="0"/>
          </a:p>
          <a:p>
            <a:pPr marL="457200" indent="-457200">
              <a:lnSpc>
                <a:spcPct val="100000"/>
              </a:lnSpc>
              <a:spcBef>
                <a:spcPts val="0"/>
              </a:spcBef>
              <a:buFont typeface="Arial" panose="020B0604020202020204" pitchFamily="34" charset="0"/>
              <a:buChar char="•"/>
            </a:pPr>
            <a:r>
              <a:rPr lang="en-BE" sz="1800" dirty="0"/>
              <a:t>Premiers </a:t>
            </a:r>
            <a:r>
              <a:rPr lang="en-BE" sz="1800" dirty="0" err="1"/>
              <a:t>signes</a:t>
            </a:r>
            <a:r>
              <a:rPr lang="en-BE" sz="1800" dirty="0"/>
              <a:t> d’un retour </a:t>
            </a:r>
            <a:r>
              <a:rPr lang="en-BE" sz="1800" dirty="0" err="1"/>
              <a:t>d’une</a:t>
            </a:r>
            <a:r>
              <a:rPr lang="en-BE" sz="1800" dirty="0"/>
              <a:t> </a:t>
            </a:r>
            <a:r>
              <a:rPr lang="en-BE" sz="1800" dirty="0" err="1"/>
              <a:t>croissance</a:t>
            </a:r>
            <a:r>
              <a:rPr lang="en-BE" sz="1800" dirty="0"/>
              <a:t> </a:t>
            </a:r>
            <a:r>
              <a:rPr lang="en-BE" sz="1800" dirty="0" err="1"/>
              <a:t>réelle</a:t>
            </a:r>
            <a:r>
              <a:rPr lang="en-BE" sz="1800" dirty="0"/>
              <a:t> des </a:t>
            </a:r>
            <a:r>
              <a:rPr lang="en-BE" sz="1800" dirty="0" err="1"/>
              <a:t>financem</a:t>
            </a:r>
            <a:r>
              <a:rPr lang="fr-FR" sz="1800" dirty="0"/>
              <a:t>e</a:t>
            </a:r>
            <a:r>
              <a:rPr lang="en-BE" sz="1800" dirty="0"/>
              <a:t>n</a:t>
            </a:r>
            <a:r>
              <a:rPr lang="fr-FR" sz="1800" dirty="0"/>
              <a:t>t</a:t>
            </a:r>
            <a:r>
              <a:rPr lang="en-BE" sz="1800" dirty="0"/>
              <a:t>s </a:t>
            </a:r>
            <a:r>
              <a:rPr lang="fr-FR" sz="1800" dirty="0"/>
              <a:t>a</a:t>
            </a:r>
            <a:r>
              <a:rPr lang="en-BE" sz="1800" dirty="0"/>
              <a:t>u</a:t>
            </a:r>
            <a:r>
              <a:rPr lang="fr-FR" sz="1800" dirty="0"/>
              <a:t>x</a:t>
            </a:r>
            <a:r>
              <a:rPr lang="en-BE" sz="1800" dirty="0"/>
              <a:t> </a:t>
            </a:r>
            <a:r>
              <a:rPr lang="fr-FR" sz="1800" dirty="0"/>
              <a:t>u</a:t>
            </a:r>
            <a:r>
              <a:rPr lang="en-BE" sz="1800" dirty="0"/>
              <a:t>n</a:t>
            </a:r>
            <a:r>
              <a:rPr lang="fr-FR" sz="1800" dirty="0"/>
              <a:t>i</a:t>
            </a:r>
            <a:r>
              <a:rPr lang="en-BE" sz="1800" dirty="0"/>
              <a:t>v</a:t>
            </a:r>
            <a:r>
              <a:rPr lang="fr-FR" sz="1800" dirty="0"/>
              <a:t>e</a:t>
            </a:r>
            <a:r>
              <a:rPr lang="en-BE" sz="1800" dirty="0"/>
              <a:t>r</a:t>
            </a:r>
            <a:r>
              <a:rPr lang="fr-FR" sz="1800" dirty="0"/>
              <a:t>s</a:t>
            </a:r>
            <a:r>
              <a:rPr lang="en-BE" sz="1800" dirty="0"/>
              <a:t>i</a:t>
            </a:r>
            <a:r>
              <a:rPr lang="fr-FR" sz="1800" dirty="0"/>
              <a:t>t</a:t>
            </a:r>
            <a:r>
              <a:rPr lang="en-BE" sz="1800" dirty="0"/>
              <a:t>é</a:t>
            </a:r>
            <a:r>
              <a:rPr lang="fr-FR" sz="1800" dirty="0"/>
              <a:t>s</a:t>
            </a:r>
            <a:r>
              <a:rPr lang="en-BE" sz="1800" dirty="0"/>
              <a:t> </a:t>
            </a:r>
            <a:r>
              <a:rPr lang="fr-FR" sz="1800" dirty="0"/>
              <a:t>e</a:t>
            </a:r>
            <a:r>
              <a:rPr lang="en-BE" sz="1800" dirty="0"/>
              <a:t>n </a:t>
            </a:r>
            <a:r>
              <a:rPr lang="fr-FR" sz="1800" dirty="0"/>
              <a:t>I</a:t>
            </a:r>
            <a:r>
              <a:rPr lang="en-BE" sz="1800" dirty="0"/>
              <a:t>r</a:t>
            </a:r>
            <a:r>
              <a:rPr lang="fr-FR" sz="1800" dirty="0"/>
              <a:t>l</a:t>
            </a:r>
            <a:r>
              <a:rPr lang="en-BE" sz="1800" dirty="0"/>
              <a:t>a</a:t>
            </a:r>
            <a:r>
              <a:rPr lang="fr-FR" sz="1800" dirty="0"/>
              <a:t>n</a:t>
            </a:r>
            <a:r>
              <a:rPr lang="en-BE" sz="1800" dirty="0"/>
              <a:t>d</a:t>
            </a:r>
            <a:r>
              <a:rPr lang="fr-FR" sz="1800" dirty="0"/>
              <a:t>e</a:t>
            </a:r>
            <a:endParaRPr lang="en-BE" sz="1800" dirty="0"/>
          </a:p>
          <a:p>
            <a:pPr marL="457200" indent="-457200">
              <a:lnSpc>
                <a:spcPct val="100000"/>
              </a:lnSpc>
              <a:spcBef>
                <a:spcPts val="0"/>
              </a:spcBef>
              <a:buFont typeface="Arial" panose="020B0604020202020204" pitchFamily="34" charset="0"/>
              <a:buChar char="•"/>
            </a:pPr>
            <a:r>
              <a:rPr lang="fr-FR" sz="1800" dirty="0"/>
              <a:t>C</a:t>
            </a:r>
            <a:r>
              <a:rPr lang="en-BE" sz="1800" dirty="0"/>
              <a:t>o</a:t>
            </a:r>
            <a:r>
              <a:rPr lang="fr-FR" sz="1800" dirty="0"/>
              <a:t>n</a:t>
            </a:r>
            <a:r>
              <a:rPr lang="en-BE" sz="1800" dirty="0"/>
              <a:t>s</a:t>
            </a:r>
            <a:r>
              <a:rPr lang="fr-FR" sz="1800" dirty="0"/>
              <a:t>o</a:t>
            </a:r>
            <a:r>
              <a:rPr lang="en-BE" sz="1800" dirty="0"/>
              <a:t>l</a:t>
            </a:r>
            <a:r>
              <a:rPr lang="fr-FR" sz="1800" dirty="0"/>
              <a:t>i</a:t>
            </a:r>
            <a:r>
              <a:rPr lang="en-BE" sz="1800" dirty="0"/>
              <a:t>d</a:t>
            </a:r>
            <a:r>
              <a:rPr lang="fr-FR" sz="1800" dirty="0"/>
              <a:t>a</a:t>
            </a:r>
            <a:r>
              <a:rPr lang="en-BE" sz="1800" dirty="0"/>
              <a:t>t</a:t>
            </a:r>
            <a:r>
              <a:rPr lang="fr-FR" sz="1800" dirty="0"/>
              <a:t>i</a:t>
            </a:r>
            <a:r>
              <a:rPr lang="en-BE" sz="1800" dirty="0"/>
              <a:t>o</a:t>
            </a:r>
            <a:r>
              <a:rPr lang="fr-FR" sz="1800" dirty="0"/>
              <a:t>n</a:t>
            </a:r>
            <a:r>
              <a:rPr lang="en-BE" sz="1800" dirty="0"/>
              <a:t> de </a:t>
            </a:r>
            <a:r>
              <a:rPr lang="en-BE" sz="1800" dirty="0" err="1"/>
              <a:t>niveaux</a:t>
            </a:r>
            <a:r>
              <a:rPr lang="en-BE" sz="1800" dirty="0"/>
              <a:t> de </a:t>
            </a:r>
            <a:r>
              <a:rPr lang="fr-FR" sz="1800" dirty="0"/>
              <a:t>f</a:t>
            </a:r>
            <a:r>
              <a:rPr lang="en-BE" sz="1800" dirty="0"/>
              <a:t>i</a:t>
            </a:r>
            <a:r>
              <a:rPr lang="fr-FR" sz="1800" dirty="0"/>
              <a:t>n</a:t>
            </a:r>
            <a:r>
              <a:rPr lang="en-BE" sz="1800" dirty="0"/>
              <a:t>a</a:t>
            </a:r>
            <a:r>
              <a:rPr lang="fr-FR" sz="1800" dirty="0"/>
              <a:t>n</a:t>
            </a:r>
            <a:r>
              <a:rPr lang="en-BE" sz="1800" dirty="0"/>
              <a:t>c</a:t>
            </a:r>
            <a:r>
              <a:rPr lang="fr-FR" sz="1800" dirty="0"/>
              <a:t>e</a:t>
            </a:r>
            <a:r>
              <a:rPr lang="en-BE" sz="1800" dirty="0"/>
              <a:t>m</a:t>
            </a:r>
            <a:r>
              <a:rPr lang="fr-FR" sz="1800" dirty="0"/>
              <a:t>e</a:t>
            </a:r>
            <a:r>
              <a:rPr lang="en-BE" sz="1800" dirty="0"/>
              <a:t>n</a:t>
            </a:r>
            <a:r>
              <a:rPr lang="fr-FR" sz="1800" dirty="0"/>
              <a:t>t</a:t>
            </a:r>
            <a:r>
              <a:rPr lang="en-BE" sz="1800" dirty="0"/>
              <a:t>s </a:t>
            </a:r>
            <a:r>
              <a:rPr lang="fr-FR" sz="1800" dirty="0"/>
              <a:t>i</a:t>
            </a:r>
            <a:r>
              <a:rPr lang="en-BE" sz="1800" dirty="0"/>
              <a:t>n</a:t>
            </a:r>
            <a:r>
              <a:rPr lang="fr-FR" sz="1800" dirty="0"/>
              <a:t>s</a:t>
            </a:r>
            <a:r>
              <a:rPr lang="en-BE" sz="1800" dirty="0"/>
              <a:t>u</a:t>
            </a:r>
            <a:r>
              <a:rPr lang="fr-FR" sz="1800" dirty="0"/>
              <a:t>f</a:t>
            </a:r>
            <a:r>
              <a:rPr lang="en-BE" sz="1800" dirty="0"/>
              <a:t>f</a:t>
            </a:r>
            <a:r>
              <a:rPr lang="fr-FR" sz="1800" dirty="0"/>
              <a:t>i</a:t>
            </a:r>
            <a:r>
              <a:rPr lang="en-BE" sz="1800" dirty="0"/>
              <a:t>s</a:t>
            </a:r>
            <a:r>
              <a:rPr lang="fr-FR" sz="1800" dirty="0"/>
              <a:t>a</a:t>
            </a:r>
            <a:r>
              <a:rPr lang="en-BE" sz="1800" dirty="0"/>
              <a:t>n</a:t>
            </a:r>
            <a:r>
              <a:rPr lang="fr-FR" sz="1800" dirty="0"/>
              <a:t>t</a:t>
            </a:r>
            <a:r>
              <a:rPr lang="en-BE" sz="1800" dirty="0"/>
              <a:t>s </a:t>
            </a:r>
            <a:r>
              <a:rPr lang="fr-FR" sz="1800" dirty="0"/>
              <a:t>d</a:t>
            </a:r>
            <a:r>
              <a:rPr lang="en-BE" sz="1800" dirty="0"/>
              <a:t>a</a:t>
            </a:r>
            <a:r>
              <a:rPr lang="fr-FR" sz="1800" dirty="0"/>
              <a:t>n</a:t>
            </a:r>
            <a:r>
              <a:rPr lang="en-BE" sz="1800" dirty="0"/>
              <a:t>s </a:t>
            </a:r>
            <a:r>
              <a:rPr lang="fr-FR" sz="1800" dirty="0"/>
              <a:t>p</a:t>
            </a:r>
            <a:r>
              <a:rPr lang="en-BE" sz="1800" dirty="0"/>
              <a:t>l</a:t>
            </a:r>
            <a:r>
              <a:rPr lang="fr-FR" sz="1800" dirty="0"/>
              <a:t>u</a:t>
            </a:r>
            <a:r>
              <a:rPr lang="en-BE" sz="1800" dirty="0"/>
              <a:t>s</a:t>
            </a:r>
            <a:r>
              <a:rPr lang="fr-FR" sz="1800" dirty="0"/>
              <a:t>i</a:t>
            </a:r>
            <a:r>
              <a:rPr lang="en-BE" sz="1800" dirty="0"/>
              <a:t>e</a:t>
            </a:r>
            <a:r>
              <a:rPr lang="fr-FR" sz="1800" dirty="0"/>
              <a:t>u</a:t>
            </a:r>
            <a:r>
              <a:rPr lang="en-BE" sz="1800" dirty="0"/>
              <a:t>r</a:t>
            </a:r>
            <a:r>
              <a:rPr lang="fr-FR" sz="1800" dirty="0"/>
              <a:t>s</a:t>
            </a:r>
            <a:r>
              <a:rPr lang="en-BE" sz="1800" dirty="0"/>
              <a:t> </a:t>
            </a:r>
            <a:r>
              <a:rPr lang="fr-FR" sz="1800" dirty="0"/>
              <a:t>p</a:t>
            </a:r>
            <a:r>
              <a:rPr lang="en-BE" sz="1800" dirty="0"/>
              <a:t>a</a:t>
            </a:r>
            <a:r>
              <a:rPr lang="fr-FR" sz="1800" dirty="0"/>
              <a:t>y</a:t>
            </a:r>
            <a:r>
              <a:rPr lang="en-BE" sz="1800" dirty="0"/>
              <a:t>s</a:t>
            </a:r>
          </a:p>
        </p:txBody>
      </p:sp>
      <p:sp>
        <p:nvSpPr>
          <p:cNvPr id="4" name="Slide Number Placeholder 3">
            <a:extLst>
              <a:ext uri="{FF2B5EF4-FFF2-40B4-BE49-F238E27FC236}">
                <a16:creationId xmlns:a16="http://schemas.microsoft.com/office/drawing/2014/main" id="{10063E36-9162-4081-800F-42404CA61E96}"/>
              </a:ext>
            </a:extLst>
          </p:cNvPr>
          <p:cNvSpPr>
            <a:spLocks noGrp="1"/>
          </p:cNvSpPr>
          <p:nvPr>
            <p:ph type="sldNum" sz="quarter" idx="22"/>
          </p:nvPr>
        </p:nvSpPr>
        <p:spPr/>
        <p:txBody>
          <a:bodyPr/>
          <a:lstStyle/>
          <a:p>
            <a:fld id="{B15F1DB1-D9C2-1046-8BE7-EC5E2F9F1FD0}" type="slidenum">
              <a:rPr lang="en-US" smtClean="0"/>
              <a:pPr/>
              <a:t>9</a:t>
            </a:fld>
            <a:endParaRPr lang="en-US" dirty="0"/>
          </a:p>
        </p:txBody>
      </p:sp>
      <p:sp>
        <p:nvSpPr>
          <p:cNvPr id="6" name="Text Placeholder 5">
            <a:extLst>
              <a:ext uri="{FF2B5EF4-FFF2-40B4-BE49-F238E27FC236}">
                <a16:creationId xmlns:a16="http://schemas.microsoft.com/office/drawing/2014/main" id="{F8FA5A70-8A04-4C06-92CA-2D9C5C84D93A}"/>
              </a:ext>
            </a:extLst>
          </p:cNvPr>
          <p:cNvSpPr>
            <a:spLocks noGrp="1"/>
          </p:cNvSpPr>
          <p:nvPr>
            <p:ph type="body" idx="1"/>
          </p:nvPr>
        </p:nvSpPr>
        <p:spPr/>
        <p:txBody>
          <a:bodyPr/>
          <a:lstStyle/>
          <a:p>
            <a:endParaRPr lang="en-BE" dirty="0"/>
          </a:p>
        </p:txBody>
      </p:sp>
      <p:sp>
        <p:nvSpPr>
          <p:cNvPr id="9" name="Rectangle 8">
            <a:extLst>
              <a:ext uri="{FF2B5EF4-FFF2-40B4-BE49-F238E27FC236}">
                <a16:creationId xmlns:a16="http://schemas.microsoft.com/office/drawing/2014/main" id="{9E62A7D0-2206-4A30-9704-185398743184}"/>
              </a:ext>
            </a:extLst>
          </p:cNvPr>
          <p:cNvSpPr/>
          <p:nvPr/>
        </p:nvSpPr>
        <p:spPr>
          <a:xfrm>
            <a:off x="245175" y="3306726"/>
            <a:ext cx="10511406" cy="2831544"/>
          </a:xfrm>
          <a:prstGeom prst="rect">
            <a:avLst/>
          </a:prstGeom>
        </p:spPr>
        <p:txBody>
          <a:bodyPr wrap="square">
            <a:spAutoFit/>
          </a:bodyPr>
          <a:lstStyle/>
          <a:p>
            <a:pPr>
              <a:spcAft>
                <a:spcPts val="600"/>
              </a:spcAft>
            </a:pPr>
            <a:r>
              <a:rPr lang="fr-FR" sz="2000" b="1" dirty="0">
                <a:solidFill>
                  <a:schemeClr val="accent1"/>
                </a:solidFill>
                <a:latin typeface="Arial" charset="0"/>
              </a:rPr>
              <a:t>Q</a:t>
            </a:r>
            <a:r>
              <a:rPr lang="en-BE" sz="2000" b="1" dirty="0" err="1">
                <a:solidFill>
                  <a:schemeClr val="accent1"/>
                </a:solidFill>
                <a:latin typeface="Arial" charset="0"/>
              </a:rPr>
              <a:t>uel</a:t>
            </a:r>
            <a:r>
              <a:rPr lang="en-BE" sz="2000" b="1" dirty="0">
                <a:solidFill>
                  <a:schemeClr val="accent1"/>
                </a:solidFill>
                <a:latin typeface="Arial" charset="0"/>
              </a:rPr>
              <a:t> lien avec la </a:t>
            </a:r>
            <a:r>
              <a:rPr lang="en-BE" sz="2000" b="1" dirty="0" err="1">
                <a:solidFill>
                  <a:schemeClr val="accent1"/>
                </a:solidFill>
                <a:latin typeface="Arial" charset="0"/>
              </a:rPr>
              <a:t>croissance</a:t>
            </a:r>
            <a:r>
              <a:rPr lang="en-BE" sz="2000" b="1" dirty="0">
                <a:solidFill>
                  <a:schemeClr val="accent1"/>
                </a:solidFill>
                <a:latin typeface="Arial" charset="0"/>
              </a:rPr>
              <a:t> </a:t>
            </a:r>
            <a:r>
              <a:rPr lang="en-BE" sz="2000" b="1" dirty="0" err="1">
                <a:solidFill>
                  <a:schemeClr val="accent1"/>
                </a:solidFill>
                <a:latin typeface="Arial" charset="0"/>
              </a:rPr>
              <a:t>économique</a:t>
            </a:r>
            <a:r>
              <a:rPr lang="en-BE" sz="2000" b="1" dirty="0">
                <a:solidFill>
                  <a:schemeClr val="accent1"/>
                </a:solidFill>
                <a:latin typeface="Arial" charset="0"/>
              </a:rPr>
              <a:t>?</a:t>
            </a:r>
          </a:p>
          <a:p>
            <a:pPr marL="342900" indent="-342900">
              <a:spcAft>
                <a:spcPts val="600"/>
              </a:spcAft>
              <a:buFont typeface="Arial" panose="020B0604020202020204" pitchFamily="34" charset="0"/>
              <a:buChar char="•"/>
            </a:pPr>
            <a:r>
              <a:rPr lang="fr-FR" dirty="0">
                <a:solidFill>
                  <a:schemeClr val="accent1"/>
                </a:solidFill>
                <a:latin typeface="Arial" charset="0"/>
              </a:rPr>
              <a:t>L</a:t>
            </a:r>
            <a:r>
              <a:rPr lang="en-BE" dirty="0">
                <a:solidFill>
                  <a:schemeClr val="accent1"/>
                </a:solidFill>
                <a:latin typeface="Arial" charset="0"/>
              </a:rPr>
              <a:t>a </a:t>
            </a:r>
            <a:r>
              <a:rPr lang="fr-FR" dirty="0">
                <a:solidFill>
                  <a:schemeClr val="accent1"/>
                </a:solidFill>
                <a:latin typeface="Arial" charset="0"/>
              </a:rPr>
              <a:t>p</a:t>
            </a:r>
            <a:r>
              <a:rPr lang="en-BE" dirty="0">
                <a:solidFill>
                  <a:schemeClr val="accent1"/>
                </a:solidFill>
                <a:latin typeface="Arial" charset="0"/>
              </a:rPr>
              <a:t>l</a:t>
            </a:r>
            <a:r>
              <a:rPr lang="fr-FR" dirty="0">
                <a:solidFill>
                  <a:schemeClr val="accent1"/>
                </a:solidFill>
                <a:latin typeface="Arial" charset="0"/>
              </a:rPr>
              <a:t>u</a:t>
            </a:r>
            <a:r>
              <a:rPr lang="en-BE" dirty="0">
                <a:solidFill>
                  <a:schemeClr val="accent1"/>
                </a:solidFill>
                <a:latin typeface="Arial" charset="0"/>
              </a:rPr>
              <a:t>p</a:t>
            </a:r>
            <a:r>
              <a:rPr lang="fr-FR" dirty="0">
                <a:solidFill>
                  <a:schemeClr val="accent1"/>
                </a:solidFill>
                <a:latin typeface="Arial" charset="0"/>
              </a:rPr>
              <a:t>a</a:t>
            </a:r>
            <a:r>
              <a:rPr lang="en-BE" dirty="0">
                <a:solidFill>
                  <a:schemeClr val="accent1"/>
                </a:solidFill>
                <a:latin typeface="Arial" charset="0"/>
              </a:rPr>
              <a:t>r</a:t>
            </a:r>
            <a:r>
              <a:rPr lang="fr-FR" dirty="0">
                <a:solidFill>
                  <a:schemeClr val="accent1"/>
                </a:solidFill>
                <a:latin typeface="Arial" charset="0"/>
              </a:rPr>
              <a:t>t</a:t>
            </a:r>
            <a:r>
              <a:rPr lang="en-BE" dirty="0">
                <a:solidFill>
                  <a:schemeClr val="accent1"/>
                </a:solidFill>
                <a:latin typeface="Arial" charset="0"/>
              </a:rPr>
              <a:t> </a:t>
            </a:r>
            <a:r>
              <a:rPr lang="fr-FR" dirty="0">
                <a:solidFill>
                  <a:schemeClr val="accent1"/>
                </a:solidFill>
                <a:latin typeface="Arial" charset="0"/>
              </a:rPr>
              <a:t>d</a:t>
            </a:r>
            <a:r>
              <a:rPr lang="en-BE" dirty="0">
                <a:solidFill>
                  <a:schemeClr val="accent1"/>
                </a:solidFill>
                <a:latin typeface="Arial" charset="0"/>
              </a:rPr>
              <a:t>e</a:t>
            </a:r>
            <a:r>
              <a:rPr lang="fr-FR" dirty="0">
                <a:solidFill>
                  <a:schemeClr val="accent1"/>
                </a:solidFill>
                <a:latin typeface="Arial" charset="0"/>
              </a:rPr>
              <a:t>s</a:t>
            </a:r>
            <a:r>
              <a:rPr lang="en-BE" dirty="0">
                <a:solidFill>
                  <a:schemeClr val="accent1"/>
                </a:solidFill>
                <a:latin typeface="Arial" charset="0"/>
              </a:rPr>
              <a:t> </a:t>
            </a:r>
            <a:r>
              <a:rPr lang="fr-FR" dirty="0">
                <a:solidFill>
                  <a:schemeClr val="accent1"/>
                </a:solidFill>
                <a:latin typeface="Arial" charset="0"/>
              </a:rPr>
              <a:t>p</a:t>
            </a:r>
            <a:r>
              <a:rPr lang="en-BE" dirty="0">
                <a:solidFill>
                  <a:schemeClr val="accent1"/>
                </a:solidFill>
                <a:latin typeface="Arial" charset="0"/>
              </a:rPr>
              <a:t>a</a:t>
            </a:r>
            <a:r>
              <a:rPr lang="fr-FR" dirty="0">
                <a:solidFill>
                  <a:schemeClr val="accent1"/>
                </a:solidFill>
                <a:latin typeface="Arial" charset="0"/>
              </a:rPr>
              <a:t>y</a:t>
            </a:r>
            <a:r>
              <a:rPr lang="en-BE" dirty="0">
                <a:solidFill>
                  <a:schemeClr val="accent1"/>
                </a:solidFill>
                <a:latin typeface="Arial" charset="0"/>
              </a:rPr>
              <a:t>s </a:t>
            </a:r>
            <a:r>
              <a:rPr lang="en-BE" dirty="0" err="1">
                <a:solidFill>
                  <a:schemeClr val="accent1"/>
                </a:solidFill>
                <a:latin typeface="Arial" charset="0"/>
              </a:rPr>
              <a:t>sont</a:t>
            </a:r>
            <a:r>
              <a:rPr lang="en-BE" dirty="0">
                <a:solidFill>
                  <a:schemeClr val="accent1"/>
                </a:solidFill>
                <a:latin typeface="Arial" charset="0"/>
              </a:rPr>
              <a:t> </a:t>
            </a:r>
            <a:r>
              <a:rPr lang="en-BE" dirty="0" err="1">
                <a:solidFill>
                  <a:schemeClr val="accent1"/>
                </a:solidFill>
                <a:latin typeface="Arial" charset="0"/>
              </a:rPr>
              <a:t>en</a:t>
            </a:r>
            <a:r>
              <a:rPr lang="en-BE" dirty="0">
                <a:solidFill>
                  <a:schemeClr val="accent1"/>
                </a:solidFill>
                <a:latin typeface="Arial" charset="0"/>
              </a:rPr>
              <a:t> </a:t>
            </a:r>
            <a:r>
              <a:rPr lang="fr-FR" dirty="0">
                <a:solidFill>
                  <a:schemeClr val="accent1"/>
                </a:solidFill>
                <a:latin typeface="Arial" charset="0"/>
              </a:rPr>
              <a:t>p</a:t>
            </a:r>
            <a:r>
              <a:rPr lang="en-BE" dirty="0">
                <a:solidFill>
                  <a:schemeClr val="accent1"/>
                </a:solidFill>
                <a:latin typeface="Arial" charset="0"/>
              </a:rPr>
              <a:t>h</a:t>
            </a:r>
            <a:r>
              <a:rPr lang="fr-FR" dirty="0">
                <a:solidFill>
                  <a:schemeClr val="accent1"/>
                </a:solidFill>
                <a:latin typeface="Arial" charset="0"/>
              </a:rPr>
              <a:t>a</a:t>
            </a:r>
            <a:r>
              <a:rPr lang="en-BE" dirty="0">
                <a:solidFill>
                  <a:schemeClr val="accent1"/>
                </a:solidFill>
                <a:latin typeface="Arial" charset="0"/>
              </a:rPr>
              <a:t>s</a:t>
            </a:r>
            <a:r>
              <a:rPr lang="fr-FR" dirty="0">
                <a:solidFill>
                  <a:schemeClr val="accent1"/>
                </a:solidFill>
                <a:latin typeface="Arial" charset="0"/>
              </a:rPr>
              <a:t>e</a:t>
            </a:r>
            <a:r>
              <a:rPr lang="en-BE" dirty="0">
                <a:solidFill>
                  <a:schemeClr val="accent1"/>
                </a:solidFill>
                <a:latin typeface="Arial" charset="0"/>
              </a:rPr>
              <a:t> </a:t>
            </a:r>
            <a:r>
              <a:rPr lang="fr-FR" dirty="0">
                <a:solidFill>
                  <a:schemeClr val="accent1"/>
                </a:solidFill>
                <a:latin typeface="Arial" charset="0"/>
              </a:rPr>
              <a:t>d</a:t>
            </a:r>
            <a:r>
              <a:rPr lang="en-BE" dirty="0">
                <a:solidFill>
                  <a:schemeClr val="accent1"/>
                </a:solidFill>
                <a:latin typeface="Arial" charset="0"/>
              </a:rPr>
              <a:t>e </a:t>
            </a:r>
            <a:r>
              <a:rPr lang="fr-FR" dirty="0">
                <a:solidFill>
                  <a:schemeClr val="accent1"/>
                </a:solidFill>
                <a:latin typeface="Arial" charset="0"/>
              </a:rPr>
              <a:t>c</a:t>
            </a:r>
            <a:r>
              <a:rPr lang="en-BE" dirty="0">
                <a:solidFill>
                  <a:schemeClr val="accent1"/>
                </a:solidFill>
                <a:latin typeface="Arial" charset="0"/>
              </a:rPr>
              <a:t>r</a:t>
            </a:r>
            <a:r>
              <a:rPr lang="fr-FR" dirty="0">
                <a:solidFill>
                  <a:schemeClr val="accent1"/>
                </a:solidFill>
                <a:latin typeface="Arial" charset="0"/>
              </a:rPr>
              <a:t>o</a:t>
            </a:r>
            <a:r>
              <a:rPr lang="en-BE" dirty="0">
                <a:solidFill>
                  <a:schemeClr val="accent1"/>
                </a:solidFill>
                <a:latin typeface="Arial" charset="0"/>
              </a:rPr>
              <a:t>i</a:t>
            </a:r>
            <a:r>
              <a:rPr lang="fr-FR" dirty="0">
                <a:solidFill>
                  <a:schemeClr val="accent1"/>
                </a:solidFill>
                <a:latin typeface="Arial" charset="0"/>
              </a:rPr>
              <a:t>s</a:t>
            </a:r>
            <a:r>
              <a:rPr lang="en-BE" dirty="0">
                <a:solidFill>
                  <a:schemeClr val="accent1"/>
                </a:solidFill>
                <a:latin typeface="Arial" charset="0"/>
              </a:rPr>
              <a:t>s</a:t>
            </a:r>
            <a:r>
              <a:rPr lang="fr-FR" dirty="0">
                <a:solidFill>
                  <a:schemeClr val="accent1"/>
                </a:solidFill>
                <a:latin typeface="Arial" charset="0"/>
              </a:rPr>
              <a:t>a</a:t>
            </a:r>
            <a:r>
              <a:rPr lang="en-BE" dirty="0">
                <a:solidFill>
                  <a:schemeClr val="accent1"/>
                </a:solidFill>
                <a:latin typeface="Arial" charset="0"/>
              </a:rPr>
              <a:t>n</a:t>
            </a:r>
            <a:r>
              <a:rPr lang="fr-FR" dirty="0">
                <a:solidFill>
                  <a:schemeClr val="accent1"/>
                </a:solidFill>
                <a:latin typeface="Arial" charset="0"/>
              </a:rPr>
              <a:t>c</a:t>
            </a:r>
            <a:r>
              <a:rPr lang="en-BE" dirty="0">
                <a:solidFill>
                  <a:schemeClr val="accent1"/>
                </a:solidFill>
                <a:latin typeface="Arial" charset="0"/>
              </a:rPr>
              <a:t>e </a:t>
            </a:r>
            <a:r>
              <a:rPr lang="fr-FR" dirty="0">
                <a:solidFill>
                  <a:schemeClr val="accent1"/>
                </a:solidFill>
                <a:latin typeface="Arial" charset="0"/>
              </a:rPr>
              <a:t>é</a:t>
            </a:r>
            <a:r>
              <a:rPr lang="en-BE" dirty="0">
                <a:solidFill>
                  <a:schemeClr val="accent1"/>
                </a:solidFill>
                <a:latin typeface="Arial" charset="0"/>
              </a:rPr>
              <a:t>c</a:t>
            </a:r>
            <a:r>
              <a:rPr lang="fr-FR" dirty="0">
                <a:solidFill>
                  <a:schemeClr val="accent1"/>
                </a:solidFill>
                <a:latin typeface="Arial" charset="0"/>
              </a:rPr>
              <a:t>o</a:t>
            </a:r>
            <a:r>
              <a:rPr lang="en-BE" dirty="0">
                <a:solidFill>
                  <a:schemeClr val="accent1"/>
                </a:solidFill>
                <a:latin typeface="Arial" charset="0"/>
              </a:rPr>
              <a:t>n</a:t>
            </a:r>
            <a:r>
              <a:rPr lang="fr-FR" dirty="0">
                <a:solidFill>
                  <a:schemeClr val="accent1"/>
                </a:solidFill>
                <a:latin typeface="Arial" charset="0"/>
              </a:rPr>
              <a:t>o</a:t>
            </a:r>
            <a:r>
              <a:rPr lang="en-BE" dirty="0">
                <a:solidFill>
                  <a:schemeClr val="accent1"/>
                </a:solidFill>
                <a:latin typeface="Arial" charset="0"/>
              </a:rPr>
              <a:t>m</a:t>
            </a:r>
            <a:r>
              <a:rPr lang="fr-FR" dirty="0">
                <a:solidFill>
                  <a:schemeClr val="accent1"/>
                </a:solidFill>
                <a:latin typeface="Arial" charset="0"/>
              </a:rPr>
              <a:t>i</a:t>
            </a:r>
            <a:r>
              <a:rPr lang="en-BE" dirty="0">
                <a:solidFill>
                  <a:schemeClr val="accent1"/>
                </a:solidFill>
                <a:latin typeface="Arial" charset="0"/>
              </a:rPr>
              <a:t>q</a:t>
            </a:r>
            <a:r>
              <a:rPr lang="fr-FR" dirty="0">
                <a:solidFill>
                  <a:schemeClr val="accent1"/>
                </a:solidFill>
                <a:latin typeface="Arial" charset="0"/>
              </a:rPr>
              <a:t>u</a:t>
            </a:r>
            <a:r>
              <a:rPr lang="en-BE" dirty="0">
                <a:solidFill>
                  <a:schemeClr val="accent1"/>
                </a:solidFill>
                <a:latin typeface="Arial" charset="0"/>
              </a:rPr>
              <a:t>e </a:t>
            </a:r>
            <a:r>
              <a:rPr lang="fr-FR" dirty="0">
                <a:solidFill>
                  <a:schemeClr val="accent1"/>
                </a:solidFill>
                <a:latin typeface="Arial" charset="0"/>
              </a:rPr>
              <a:t>e</a:t>
            </a:r>
            <a:r>
              <a:rPr lang="en-BE" dirty="0">
                <a:solidFill>
                  <a:schemeClr val="accent1"/>
                </a:solidFill>
                <a:latin typeface="Arial" charset="0"/>
              </a:rPr>
              <a:t>t </a:t>
            </a:r>
            <a:r>
              <a:rPr lang="fr-FR" dirty="0">
                <a:solidFill>
                  <a:schemeClr val="accent1"/>
                </a:solidFill>
                <a:latin typeface="Arial" charset="0"/>
              </a:rPr>
              <a:t>d</a:t>
            </a:r>
            <a:r>
              <a:rPr lang="en-BE" dirty="0">
                <a:solidFill>
                  <a:schemeClr val="accent1"/>
                </a:solidFill>
                <a:latin typeface="Arial" charset="0"/>
              </a:rPr>
              <a:t>’</a:t>
            </a:r>
            <a:r>
              <a:rPr lang="fr-FR" dirty="0">
                <a:solidFill>
                  <a:schemeClr val="accent1"/>
                </a:solidFill>
                <a:latin typeface="Arial" charset="0"/>
              </a:rPr>
              <a:t>i</a:t>
            </a:r>
            <a:r>
              <a:rPr lang="en-BE" dirty="0">
                <a:solidFill>
                  <a:schemeClr val="accent1"/>
                </a:solidFill>
                <a:latin typeface="Arial" charset="0"/>
              </a:rPr>
              <a:t>n</a:t>
            </a:r>
            <a:r>
              <a:rPr lang="fr-FR" dirty="0">
                <a:solidFill>
                  <a:schemeClr val="accent1"/>
                </a:solidFill>
                <a:latin typeface="Arial" charset="0"/>
              </a:rPr>
              <a:t>f</a:t>
            </a:r>
            <a:r>
              <a:rPr lang="en-BE" dirty="0">
                <a:solidFill>
                  <a:schemeClr val="accent1"/>
                </a:solidFill>
                <a:latin typeface="Arial" charset="0"/>
              </a:rPr>
              <a:t>l</a:t>
            </a:r>
            <a:r>
              <a:rPr lang="fr-FR" dirty="0">
                <a:solidFill>
                  <a:schemeClr val="accent1"/>
                </a:solidFill>
                <a:latin typeface="Arial" charset="0"/>
              </a:rPr>
              <a:t>a</a:t>
            </a:r>
            <a:r>
              <a:rPr lang="en-BE" dirty="0">
                <a:solidFill>
                  <a:schemeClr val="accent1"/>
                </a:solidFill>
                <a:latin typeface="Arial" charset="0"/>
              </a:rPr>
              <a:t>t</a:t>
            </a:r>
            <a:r>
              <a:rPr lang="fr-FR" dirty="0">
                <a:solidFill>
                  <a:schemeClr val="accent1"/>
                </a:solidFill>
                <a:latin typeface="Arial" charset="0"/>
              </a:rPr>
              <a:t>i</a:t>
            </a:r>
            <a:r>
              <a:rPr lang="en-BE" dirty="0">
                <a:solidFill>
                  <a:schemeClr val="accent1"/>
                </a:solidFill>
                <a:latin typeface="Arial" charset="0"/>
              </a:rPr>
              <a:t>o</a:t>
            </a:r>
            <a:r>
              <a:rPr lang="fr-FR" dirty="0">
                <a:solidFill>
                  <a:schemeClr val="accent1"/>
                </a:solidFill>
                <a:latin typeface="Arial" charset="0"/>
              </a:rPr>
              <a:t>n</a:t>
            </a:r>
            <a:r>
              <a:rPr lang="en-BE" dirty="0">
                <a:solidFill>
                  <a:schemeClr val="accent1"/>
                </a:solidFill>
                <a:latin typeface="Arial" charset="0"/>
              </a:rPr>
              <a:t> </a:t>
            </a:r>
            <a:r>
              <a:rPr lang="fr-FR" dirty="0">
                <a:solidFill>
                  <a:schemeClr val="accent1"/>
                </a:solidFill>
                <a:latin typeface="Arial" charset="0"/>
              </a:rPr>
              <a:t>p</a:t>
            </a:r>
            <a:r>
              <a:rPr lang="en-BE" dirty="0">
                <a:solidFill>
                  <a:schemeClr val="accent1"/>
                </a:solidFill>
                <a:latin typeface="Arial" charset="0"/>
              </a:rPr>
              <a:t>l</a:t>
            </a:r>
            <a:r>
              <a:rPr lang="fr-FR" dirty="0">
                <a:solidFill>
                  <a:schemeClr val="accent1"/>
                </a:solidFill>
                <a:latin typeface="Arial" charset="0"/>
              </a:rPr>
              <a:t>u</a:t>
            </a:r>
            <a:r>
              <a:rPr lang="en-BE" dirty="0">
                <a:solidFill>
                  <a:schemeClr val="accent1"/>
                </a:solidFill>
                <a:latin typeface="Arial" charset="0"/>
              </a:rPr>
              <a:t>s </a:t>
            </a:r>
            <a:r>
              <a:rPr lang="fr-FR" dirty="0">
                <a:solidFill>
                  <a:schemeClr val="accent1"/>
                </a:solidFill>
                <a:latin typeface="Arial" charset="0"/>
              </a:rPr>
              <a:t>é</a:t>
            </a:r>
            <a:r>
              <a:rPr lang="en-BE" dirty="0">
                <a:solidFill>
                  <a:schemeClr val="accent1"/>
                </a:solidFill>
                <a:latin typeface="Arial" charset="0"/>
              </a:rPr>
              <a:t>l</a:t>
            </a:r>
            <a:r>
              <a:rPr lang="fr-FR" dirty="0">
                <a:solidFill>
                  <a:schemeClr val="accent1"/>
                </a:solidFill>
                <a:latin typeface="Arial" charset="0"/>
              </a:rPr>
              <a:t>e</a:t>
            </a:r>
            <a:r>
              <a:rPr lang="en-BE" dirty="0">
                <a:solidFill>
                  <a:schemeClr val="accent1"/>
                </a:solidFill>
                <a:latin typeface="Arial" charset="0"/>
              </a:rPr>
              <a:t>v</a:t>
            </a:r>
            <a:r>
              <a:rPr lang="fr-FR" dirty="0">
                <a:solidFill>
                  <a:schemeClr val="accent1"/>
                </a:solidFill>
                <a:latin typeface="Arial" charset="0"/>
              </a:rPr>
              <a:t>é</a:t>
            </a:r>
            <a:r>
              <a:rPr lang="en-BE" dirty="0">
                <a:solidFill>
                  <a:schemeClr val="accent1"/>
                </a:solidFill>
                <a:latin typeface="Arial" charset="0"/>
              </a:rPr>
              <a:t>e</a:t>
            </a:r>
          </a:p>
          <a:p>
            <a:pPr marL="342900" indent="-342900">
              <a:spcAft>
                <a:spcPts val="600"/>
              </a:spcAft>
              <a:buFont typeface="Arial" panose="020B0604020202020204" pitchFamily="34" charset="0"/>
              <a:buChar char="•"/>
            </a:pPr>
            <a:r>
              <a:rPr lang="en-BE" dirty="0">
                <a:solidFill>
                  <a:schemeClr val="accent1"/>
                </a:solidFill>
                <a:latin typeface="Arial" charset="0"/>
              </a:rPr>
              <a:t>Il e</a:t>
            </a:r>
            <a:r>
              <a:rPr lang="fr-FR" dirty="0">
                <a:solidFill>
                  <a:schemeClr val="accent1"/>
                </a:solidFill>
                <a:latin typeface="Arial" charset="0"/>
              </a:rPr>
              <a:t>x</a:t>
            </a:r>
            <a:r>
              <a:rPr lang="en-BE" dirty="0">
                <a:solidFill>
                  <a:schemeClr val="accent1"/>
                </a:solidFill>
                <a:latin typeface="Arial" charset="0"/>
              </a:rPr>
              <a:t>i</a:t>
            </a:r>
            <a:r>
              <a:rPr lang="fr-FR" dirty="0">
                <a:solidFill>
                  <a:schemeClr val="accent1"/>
                </a:solidFill>
                <a:latin typeface="Arial" charset="0"/>
              </a:rPr>
              <a:t>t</a:t>
            </a:r>
            <a:r>
              <a:rPr lang="en-BE" dirty="0">
                <a:solidFill>
                  <a:schemeClr val="accent1"/>
                </a:solidFill>
                <a:latin typeface="Arial" charset="0"/>
              </a:rPr>
              <a:t>e </a:t>
            </a:r>
            <a:r>
              <a:rPr lang="fr-FR" dirty="0">
                <a:solidFill>
                  <a:schemeClr val="accent1"/>
                </a:solidFill>
                <a:latin typeface="Arial" charset="0"/>
              </a:rPr>
              <a:t>u</a:t>
            </a:r>
            <a:r>
              <a:rPr lang="en-BE" dirty="0">
                <a:solidFill>
                  <a:schemeClr val="accent1"/>
                </a:solidFill>
                <a:latin typeface="Arial" charset="0"/>
              </a:rPr>
              <a:t>n </a:t>
            </a:r>
            <a:r>
              <a:rPr lang="fr-FR" dirty="0">
                <a:solidFill>
                  <a:schemeClr val="accent1"/>
                </a:solidFill>
                <a:latin typeface="Arial" charset="0"/>
              </a:rPr>
              <a:t>g</a:t>
            </a:r>
            <a:r>
              <a:rPr lang="en-BE" dirty="0">
                <a:solidFill>
                  <a:schemeClr val="accent1"/>
                </a:solidFill>
                <a:latin typeface="Arial" charset="0"/>
              </a:rPr>
              <a:t>r</a:t>
            </a:r>
            <a:r>
              <a:rPr lang="fr-FR" dirty="0">
                <a:solidFill>
                  <a:schemeClr val="accent1"/>
                </a:solidFill>
                <a:latin typeface="Arial" charset="0"/>
              </a:rPr>
              <a:t>o</a:t>
            </a:r>
            <a:r>
              <a:rPr lang="en-BE" dirty="0">
                <a:solidFill>
                  <a:schemeClr val="accent1"/>
                </a:solidFill>
                <a:latin typeface="Arial" charset="0"/>
              </a:rPr>
              <a:t>u</a:t>
            </a:r>
            <a:r>
              <a:rPr lang="fr-FR" dirty="0">
                <a:solidFill>
                  <a:schemeClr val="accent1"/>
                </a:solidFill>
                <a:latin typeface="Arial" charset="0"/>
              </a:rPr>
              <a:t>p</a:t>
            </a:r>
            <a:r>
              <a:rPr lang="en-BE" dirty="0">
                <a:solidFill>
                  <a:schemeClr val="accent1"/>
                </a:solidFill>
                <a:latin typeface="Arial" charset="0"/>
              </a:rPr>
              <a:t>e </a:t>
            </a:r>
            <a:r>
              <a:rPr lang="fr-FR" dirty="0">
                <a:solidFill>
                  <a:schemeClr val="accent1"/>
                </a:solidFill>
                <a:latin typeface="Arial" charset="0"/>
              </a:rPr>
              <a:t>d</a:t>
            </a:r>
            <a:r>
              <a:rPr lang="en-BE" dirty="0">
                <a:solidFill>
                  <a:schemeClr val="accent1"/>
                </a:solidFill>
                <a:latin typeface="Arial" charset="0"/>
              </a:rPr>
              <a:t>e pays qui </a:t>
            </a:r>
            <a:r>
              <a:rPr lang="en-BE" dirty="0" err="1">
                <a:solidFill>
                  <a:schemeClr val="accent1"/>
                </a:solidFill>
                <a:latin typeface="Arial" charset="0"/>
              </a:rPr>
              <a:t>possèdent</a:t>
            </a:r>
            <a:r>
              <a:rPr lang="en-BE" dirty="0">
                <a:solidFill>
                  <a:schemeClr val="accent1"/>
                </a:solidFill>
                <a:latin typeface="Arial" charset="0"/>
              </a:rPr>
              <a:t> de la marge de manoeuvre </a:t>
            </a:r>
            <a:r>
              <a:rPr lang="en-BE" dirty="0" err="1">
                <a:solidFill>
                  <a:schemeClr val="accent1"/>
                </a:solidFill>
                <a:latin typeface="Arial" charset="0"/>
              </a:rPr>
              <a:t>mais</a:t>
            </a:r>
            <a:r>
              <a:rPr lang="en-BE" dirty="0">
                <a:solidFill>
                  <a:schemeClr val="accent1"/>
                </a:solidFill>
                <a:latin typeface="Arial" charset="0"/>
              </a:rPr>
              <a:t> ne </a:t>
            </a:r>
            <a:r>
              <a:rPr lang="en-BE" dirty="0" err="1">
                <a:solidFill>
                  <a:schemeClr val="accent1"/>
                </a:solidFill>
                <a:latin typeface="Arial" charset="0"/>
              </a:rPr>
              <a:t>réinvestissent</a:t>
            </a:r>
            <a:r>
              <a:rPr lang="en-BE" dirty="0">
                <a:solidFill>
                  <a:schemeClr val="accent1"/>
                </a:solidFill>
                <a:latin typeface="Arial" charset="0"/>
              </a:rPr>
              <a:t> </a:t>
            </a:r>
            <a:r>
              <a:rPr lang="en-BE" dirty="0" err="1">
                <a:solidFill>
                  <a:schemeClr val="accent1"/>
                </a:solidFill>
                <a:latin typeface="Arial" charset="0"/>
              </a:rPr>
              <a:t>cependant</a:t>
            </a:r>
            <a:r>
              <a:rPr lang="en-BE" dirty="0">
                <a:solidFill>
                  <a:schemeClr val="accent1"/>
                </a:solidFill>
                <a:latin typeface="Arial" charset="0"/>
              </a:rPr>
              <a:t> pas dans le </a:t>
            </a:r>
            <a:r>
              <a:rPr lang="en-BE" dirty="0" err="1">
                <a:solidFill>
                  <a:schemeClr val="accent1"/>
                </a:solidFill>
                <a:latin typeface="Arial" charset="0"/>
              </a:rPr>
              <a:t>secteur</a:t>
            </a:r>
            <a:endParaRPr lang="en-BE" dirty="0">
              <a:solidFill>
                <a:schemeClr val="accent1"/>
              </a:solidFill>
              <a:latin typeface="Arial" charset="0"/>
            </a:endParaRPr>
          </a:p>
          <a:p>
            <a:pPr>
              <a:spcAft>
                <a:spcPts val="600"/>
              </a:spcAft>
            </a:pPr>
            <a:endParaRPr lang="en-BE" dirty="0">
              <a:solidFill>
                <a:schemeClr val="accent1"/>
              </a:solidFill>
              <a:latin typeface="Arial" charset="0"/>
            </a:endParaRPr>
          </a:p>
          <a:p>
            <a:pPr>
              <a:spcAft>
                <a:spcPts val="600"/>
              </a:spcAft>
            </a:pPr>
            <a:r>
              <a:rPr lang="en-BE" sz="2000" b="1" dirty="0">
                <a:solidFill>
                  <a:schemeClr val="accent1"/>
                </a:solidFill>
                <a:latin typeface="Arial" charset="0"/>
              </a:rPr>
              <a:t>Des </a:t>
            </a:r>
            <a:r>
              <a:rPr lang="en-BE" sz="2000" b="1" dirty="0" err="1">
                <a:solidFill>
                  <a:schemeClr val="accent1"/>
                </a:solidFill>
                <a:latin typeface="Arial" charset="0"/>
              </a:rPr>
              <a:t>évolutions</a:t>
            </a:r>
            <a:r>
              <a:rPr lang="en-BE" sz="2000" b="1" dirty="0">
                <a:solidFill>
                  <a:schemeClr val="accent1"/>
                </a:solidFill>
                <a:latin typeface="Arial" charset="0"/>
              </a:rPr>
              <a:t> </a:t>
            </a:r>
            <a:r>
              <a:rPr lang="en-BE" sz="2000" b="1" dirty="0" err="1">
                <a:solidFill>
                  <a:schemeClr val="accent1"/>
                </a:solidFill>
                <a:latin typeface="Arial" charset="0"/>
              </a:rPr>
              <a:t>démogr</a:t>
            </a:r>
            <a:r>
              <a:rPr lang="fr-FR" sz="2000" b="1" dirty="0">
                <a:solidFill>
                  <a:schemeClr val="accent1"/>
                </a:solidFill>
                <a:latin typeface="Arial" charset="0"/>
              </a:rPr>
              <a:t>a</a:t>
            </a:r>
            <a:r>
              <a:rPr lang="en-BE" sz="2000" b="1" dirty="0">
                <a:solidFill>
                  <a:schemeClr val="accent1"/>
                </a:solidFill>
                <a:latin typeface="Arial" charset="0"/>
              </a:rPr>
              <a:t>p</a:t>
            </a:r>
            <a:r>
              <a:rPr lang="fr-FR" sz="2000" b="1" dirty="0">
                <a:solidFill>
                  <a:schemeClr val="accent1"/>
                </a:solidFill>
                <a:latin typeface="Arial" charset="0"/>
              </a:rPr>
              <a:t>h</a:t>
            </a:r>
            <a:r>
              <a:rPr lang="en-BE" sz="2000" b="1" dirty="0">
                <a:solidFill>
                  <a:schemeClr val="accent1"/>
                </a:solidFill>
                <a:latin typeface="Arial" charset="0"/>
              </a:rPr>
              <a:t>i</a:t>
            </a:r>
            <a:r>
              <a:rPr lang="fr-FR" sz="2000" b="1" dirty="0">
                <a:solidFill>
                  <a:schemeClr val="accent1"/>
                </a:solidFill>
                <a:latin typeface="Arial" charset="0"/>
              </a:rPr>
              <a:t>q</a:t>
            </a:r>
            <a:r>
              <a:rPr lang="en-BE" sz="2000" b="1" dirty="0">
                <a:solidFill>
                  <a:schemeClr val="accent1"/>
                </a:solidFill>
                <a:latin typeface="Arial" charset="0"/>
              </a:rPr>
              <a:t>u</a:t>
            </a:r>
            <a:r>
              <a:rPr lang="fr-FR" sz="2000" b="1" dirty="0">
                <a:solidFill>
                  <a:schemeClr val="accent1"/>
                </a:solidFill>
                <a:latin typeface="Arial" charset="0"/>
              </a:rPr>
              <a:t>e</a:t>
            </a:r>
            <a:r>
              <a:rPr lang="en-BE" sz="2000" b="1" dirty="0">
                <a:solidFill>
                  <a:schemeClr val="accent1"/>
                </a:solidFill>
                <a:latin typeface="Arial" charset="0"/>
              </a:rPr>
              <a:t>s </a:t>
            </a:r>
            <a:r>
              <a:rPr lang="fr-FR" sz="2000" b="1" dirty="0">
                <a:solidFill>
                  <a:schemeClr val="accent1"/>
                </a:solidFill>
                <a:latin typeface="Arial" charset="0"/>
              </a:rPr>
              <a:t>v</a:t>
            </a:r>
            <a:r>
              <a:rPr lang="en-BE" sz="2000" b="1" dirty="0">
                <a:solidFill>
                  <a:schemeClr val="accent1"/>
                </a:solidFill>
                <a:latin typeface="Arial" charset="0"/>
              </a:rPr>
              <a:t>a</a:t>
            </a:r>
            <a:r>
              <a:rPr lang="fr-FR" sz="2000" b="1" dirty="0">
                <a:solidFill>
                  <a:schemeClr val="accent1"/>
                </a:solidFill>
                <a:latin typeface="Arial" charset="0"/>
              </a:rPr>
              <a:t>r</a:t>
            </a:r>
            <a:r>
              <a:rPr lang="en-BE" sz="2000" b="1" dirty="0">
                <a:solidFill>
                  <a:schemeClr val="accent1"/>
                </a:solidFill>
                <a:latin typeface="Arial" charset="0"/>
              </a:rPr>
              <a:t>i</a:t>
            </a:r>
            <a:r>
              <a:rPr lang="fr-FR" sz="2000" b="1" dirty="0">
                <a:solidFill>
                  <a:schemeClr val="accent1"/>
                </a:solidFill>
                <a:latin typeface="Arial" charset="0"/>
              </a:rPr>
              <a:t>é</a:t>
            </a:r>
            <a:r>
              <a:rPr lang="en-BE" sz="2000" b="1" dirty="0">
                <a:solidFill>
                  <a:schemeClr val="accent1"/>
                </a:solidFill>
                <a:latin typeface="Arial" charset="0"/>
              </a:rPr>
              <a:t>e</a:t>
            </a:r>
            <a:r>
              <a:rPr lang="fr-FR" sz="2000" b="1" dirty="0">
                <a:solidFill>
                  <a:schemeClr val="accent1"/>
                </a:solidFill>
                <a:latin typeface="Arial" charset="0"/>
              </a:rPr>
              <a:t>s</a:t>
            </a:r>
            <a:endParaRPr lang="en-BE" sz="2000" b="1" dirty="0">
              <a:solidFill>
                <a:schemeClr val="accent1"/>
              </a:solidFill>
              <a:latin typeface="Arial" charset="0"/>
            </a:endParaRPr>
          </a:p>
          <a:p>
            <a:pPr marL="342900" indent="-342900">
              <a:spcAft>
                <a:spcPts val="600"/>
              </a:spcAft>
              <a:buFont typeface="Arial" panose="020B0604020202020204" pitchFamily="34" charset="0"/>
              <a:buChar char="•"/>
            </a:pPr>
            <a:r>
              <a:rPr lang="fr-FR" dirty="0">
                <a:solidFill>
                  <a:schemeClr val="accent1"/>
                </a:solidFill>
                <a:latin typeface="Arial" charset="0"/>
              </a:rPr>
              <a:t>E</a:t>
            </a:r>
            <a:r>
              <a:rPr lang="en-BE" dirty="0">
                <a:solidFill>
                  <a:schemeClr val="accent1"/>
                </a:solidFill>
                <a:latin typeface="Arial" charset="0"/>
              </a:rPr>
              <a:t>u</a:t>
            </a:r>
            <a:r>
              <a:rPr lang="fr-FR" dirty="0">
                <a:solidFill>
                  <a:schemeClr val="accent1"/>
                </a:solidFill>
                <a:latin typeface="Arial" charset="0"/>
              </a:rPr>
              <a:t>r</a:t>
            </a:r>
            <a:r>
              <a:rPr lang="en-BE" dirty="0">
                <a:solidFill>
                  <a:schemeClr val="accent1"/>
                </a:solidFill>
                <a:latin typeface="Arial" charset="0"/>
              </a:rPr>
              <a:t>o</a:t>
            </a:r>
            <a:r>
              <a:rPr lang="fr-FR" dirty="0">
                <a:solidFill>
                  <a:schemeClr val="accent1"/>
                </a:solidFill>
                <a:latin typeface="Arial" charset="0"/>
              </a:rPr>
              <a:t>p</a:t>
            </a:r>
            <a:r>
              <a:rPr lang="en-BE" dirty="0">
                <a:solidFill>
                  <a:schemeClr val="accent1"/>
                </a:solidFill>
                <a:latin typeface="Arial" charset="0"/>
              </a:rPr>
              <a:t>e </a:t>
            </a:r>
            <a:r>
              <a:rPr lang="en-BE" dirty="0" err="1">
                <a:solidFill>
                  <a:schemeClr val="accent1"/>
                </a:solidFill>
                <a:latin typeface="Arial" charset="0"/>
              </a:rPr>
              <a:t>centrale</a:t>
            </a:r>
            <a:r>
              <a:rPr lang="en-BE" dirty="0">
                <a:solidFill>
                  <a:schemeClr val="accent1"/>
                </a:solidFill>
                <a:latin typeface="Arial" charset="0"/>
              </a:rPr>
              <a:t> et </a:t>
            </a:r>
            <a:r>
              <a:rPr lang="en-BE" dirty="0" err="1">
                <a:solidFill>
                  <a:schemeClr val="accent1"/>
                </a:solidFill>
                <a:latin typeface="Arial" charset="0"/>
              </a:rPr>
              <a:t>orientale</a:t>
            </a:r>
            <a:r>
              <a:rPr lang="en-BE" dirty="0">
                <a:solidFill>
                  <a:schemeClr val="accent1"/>
                </a:solidFill>
                <a:latin typeface="Arial" charset="0"/>
              </a:rPr>
              <a:t> </a:t>
            </a:r>
            <a:r>
              <a:rPr lang="en-BE" dirty="0" err="1">
                <a:solidFill>
                  <a:schemeClr val="accent1"/>
                </a:solidFill>
                <a:latin typeface="Arial" charset="0"/>
              </a:rPr>
              <a:t>confrontées</a:t>
            </a:r>
            <a:r>
              <a:rPr lang="en-BE" dirty="0">
                <a:solidFill>
                  <a:schemeClr val="accent1"/>
                </a:solidFill>
                <a:latin typeface="Arial" charset="0"/>
              </a:rPr>
              <a:t> à </a:t>
            </a:r>
            <a:r>
              <a:rPr lang="fr-FR" dirty="0">
                <a:solidFill>
                  <a:schemeClr val="accent1"/>
                </a:solidFill>
                <a:latin typeface="Arial" charset="0"/>
              </a:rPr>
              <a:t>l</a:t>
            </a:r>
            <a:r>
              <a:rPr lang="en-BE" dirty="0">
                <a:solidFill>
                  <a:schemeClr val="accent1"/>
                </a:solidFill>
                <a:latin typeface="Arial" charset="0"/>
              </a:rPr>
              <a:t>a </a:t>
            </a:r>
            <a:r>
              <a:rPr lang="fr-FR" dirty="0">
                <a:solidFill>
                  <a:schemeClr val="accent1"/>
                </a:solidFill>
                <a:latin typeface="Arial" charset="0"/>
              </a:rPr>
              <a:t>b</a:t>
            </a:r>
            <a:r>
              <a:rPr lang="en-BE" dirty="0">
                <a:solidFill>
                  <a:schemeClr val="accent1"/>
                </a:solidFill>
                <a:latin typeface="Arial" charset="0"/>
              </a:rPr>
              <a:t>a</a:t>
            </a:r>
            <a:r>
              <a:rPr lang="fr-FR" dirty="0">
                <a:solidFill>
                  <a:schemeClr val="accent1"/>
                </a:solidFill>
                <a:latin typeface="Arial" charset="0"/>
              </a:rPr>
              <a:t>i</a:t>
            </a:r>
            <a:r>
              <a:rPr lang="en-BE" dirty="0">
                <a:solidFill>
                  <a:schemeClr val="accent1"/>
                </a:solidFill>
                <a:latin typeface="Arial" charset="0"/>
              </a:rPr>
              <a:t>s</a:t>
            </a:r>
            <a:r>
              <a:rPr lang="fr-FR" dirty="0">
                <a:solidFill>
                  <a:schemeClr val="accent1"/>
                </a:solidFill>
                <a:latin typeface="Arial" charset="0"/>
              </a:rPr>
              <a:t>s</a:t>
            </a:r>
            <a:r>
              <a:rPr lang="en-BE" dirty="0">
                <a:solidFill>
                  <a:schemeClr val="accent1"/>
                </a:solidFill>
                <a:latin typeface="Arial" charset="0"/>
              </a:rPr>
              <a:t>e </a:t>
            </a:r>
            <a:r>
              <a:rPr lang="fr-FR" dirty="0">
                <a:solidFill>
                  <a:schemeClr val="accent1"/>
                </a:solidFill>
                <a:latin typeface="Arial" charset="0"/>
              </a:rPr>
              <a:t>d</a:t>
            </a:r>
            <a:r>
              <a:rPr lang="en-BE" dirty="0">
                <a:solidFill>
                  <a:schemeClr val="accent1"/>
                </a:solidFill>
                <a:latin typeface="Arial" charset="0"/>
              </a:rPr>
              <a:t>u </a:t>
            </a:r>
            <a:r>
              <a:rPr lang="fr-FR" dirty="0">
                <a:solidFill>
                  <a:schemeClr val="accent1"/>
                </a:solidFill>
                <a:latin typeface="Arial" charset="0"/>
              </a:rPr>
              <a:t>n</a:t>
            </a:r>
            <a:r>
              <a:rPr lang="en-BE" dirty="0">
                <a:solidFill>
                  <a:schemeClr val="accent1"/>
                </a:solidFill>
                <a:latin typeface="Arial" charset="0"/>
              </a:rPr>
              <a:t>o</a:t>
            </a:r>
            <a:r>
              <a:rPr lang="fr-FR" dirty="0">
                <a:solidFill>
                  <a:schemeClr val="accent1"/>
                </a:solidFill>
                <a:latin typeface="Arial" charset="0"/>
              </a:rPr>
              <a:t>m</a:t>
            </a:r>
            <a:r>
              <a:rPr lang="en-BE" dirty="0" err="1">
                <a:solidFill>
                  <a:schemeClr val="accent1"/>
                </a:solidFill>
                <a:latin typeface="Arial" charset="0"/>
              </a:rPr>
              <a:t>bre</a:t>
            </a:r>
            <a:r>
              <a:rPr lang="en-BE" dirty="0">
                <a:solidFill>
                  <a:schemeClr val="accent1"/>
                </a:solidFill>
                <a:latin typeface="Arial" charset="0"/>
              </a:rPr>
              <a:t> </a:t>
            </a:r>
            <a:r>
              <a:rPr lang="en-BE" dirty="0" err="1">
                <a:solidFill>
                  <a:schemeClr val="accent1"/>
                </a:solidFill>
                <a:latin typeface="Arial" charset="0"/>
              </a:rPr>
              <a:t>d’étudiants</a:t>
            </a:r>
            <a:endParaRPr lang="en-BE" dirty="0">
              <a:solidFill>
                <a:schemeClr val="accent1"/>
              </a:solidFill>
              <a:latin typeface="Arial" charset="0"/>
            </a:endParaRPr>
          </a:p>
          <a:p>
            <a:pPr marL="342900" indent="-342900">
              <a:spcAft>
                <a:spcPts val="600"/>
              </a:spcAft>
              <a:buFont typeface="Arial" panose="020B0604020202020204" pitchFamily="34" charset="0"/>
              <a:buChar char="•"/>
            </a:pPr>
            <a:r>
              <a:rPr lang="fr-FR" dirty="0">
                <a:solidFill>
                  <a:schemeClr val="accent1"/>
                </a:solidFill>
                <a:latin typeface="Arial" charset="0"/>
              </a:rPr>
              <a:t>L</a:t>
            </a:r>
            <a:r>
              <a:rPr lang="en-BE" dirty="0">
                <a:solidFill>
                  <a:schemeClr val="accent1"/>
                </a:solidFill>
                <a:latin typeface="Arial" charset="0"/>
              </a:rPr>
              <a:t>’</a:t>
            </a:r>
            <a:r>
              <a:rPr lang="fr-FR" dirty="0">
                <a:solidFill>
                  <a:schemeClr val="accent1"/>
                </a:solidFill>
                <a:latin typeface="Arial" charset="0"/>
              </a:rPr>
              <a:t>a</a:t>
            </a:r>
            <a:r>
              <a:rPr lang="en-BE" dirty="0">
                <a:solidFill>
                  <a:schemeClr val="accent1"/>
                </a:solidFill>
                <a:latin typeface="Arial" charset="0"/>
              </a:rPr>
              <a:t>n</a:t>
            </a:r>
            <a:r>
              <a:rPr lang="fr-FR" dirty="0">
                <a:solidFill>
                  <a:schemeClr val="accent1"/>
                </a:solidFill>
                <a:latin typeface="Arial" charset="0"/>
              </a:rPr>
              <a:t>a</a:t>
            </a:r>
            <a:r>
              <a:rPr lang="en-BE" dirty="0">
                <a:solidFill>
                  <a:schemeClr val="accent1"/>
                </a:solidFill>
                <a:latin typeface="Arial" charset="0"/>
              </a:rPr>
              <a:t>l</a:t>
            </a:r>
            <a:r>
              <a:rPr lang="fr-FR" dirty="0">
                <a:solidFill>
                  <a:schemeClr val="accent1"/>
                </a:solidFill>
                <a:latin typeface="Arial" charset="0"/>
              </a:rPr>
              <a:t>y</a:t>
            </a:r>
            <a:r>
              <a:rPr lang="en-BE" dirty="0">
                <a:solidFill>
                  <a:schemeClr val="accent1"/>
                </a:solidFill>
                <a:latin typeface="Arial" charset="0"/>
              </a:rPr>
              <a:t>s</a:t>
            </a:r>
            <a:r>
              <a:rPr lang="fr-FR" dirty="0">
                <a:solidFill>
                  <a:schemeClr val="accent1"/>
                </a:solidFill>
                <a:latin typeface="Arial" charset="0"/>
              </a:rPr>
              <a:t>e</a:t>
            </a:r>
            <a:r>
              <a:rPr lang="en-BE" dirty="0">
                <a:solidFill>
                  <a:schemeClr val="accent1"/>
                </a:solidFill>
                <a:latin typeface="Arial" charset="0"/>
              </a:rPr>
              <a:t> </a:t>
            </a:r>
            <a:r>
              <a:rPr lang="fr-FR" dirty="0">
                <a:solidFill>
                  <a:schemeClr val="accent1"/>
                </a:solidFill>
                <a:latin typeface="Arial" charset="0"/>
              </a:rPr>
              <a:t>d</a:t>
            </a:r>
            <a:r>
              <a:rPr lang="en-BE" dirty="0">
                <a:solidFill>
                  <a:schemeClr val="accent1"/>
                </a:solidFill>
                <a:latin typeface="Arial" charset="0"/>
              </a:rPr>
              <a:t>e </a:t>
            </a:r>
            <a:r>
              <a:rPr lang="fr-FR" dirty="0">
                <a:solidFill>
                  <a:schemeClr val="accent1"/>
                </a:solidFill>
                <a:latin typeface="Arial" charset="0"/>
              </a:rPr>
              <a:t>l</a:t>
            </a:r>
            <a:r>
              <a:rPr lang="en-BE" dirty="0">
                <a:solidFill>
                  <a:schemeClr val="accent1"/>
                </a:solidFill>
                <a:latin typeface="Arial" charset="0"/>
              </a:rPr>
              <a:t>’</a:t>
            </a:r>
            <a:r>
              <a:rPr lang="en-BE" dirty="0" err="1">
                <a:solidFill>
                  <a:schemeClr val="accent1"/>
                </a:solidFill>
                <a:latin typeface="Arial" charset="0"/>
              </a:rPr>
              <a:t>évolution</a:t>
            </a:r>
            <a:r>
              <a:rPr lang="en-BE" dirty="0">
                <a:solidFill>
                  <a:schemeClr val="accent1"/>
                </a:solidFill>
                <a:latin typeface="Arial" charset="0"/>
              </a:rPr>
              <a:t> des </a:t>
            </a:r>
            <a:r>
              <a:rPr lang="en-BE" dirty="0" err="1">
                <a:solidFill>
                  <a:schemeClr val="accent1"/>
                </a:solidFill>
                <a:latin typeface="Arial" charset="0"/>
              </a:rPr>
              <a:t>financements</a:t>
            </a:r>
            <a:r>
              <a:rPr lang="en-BE" dirty="0">
                <a:solidFill>
                  <a:schemeClr val="accent1"/>
                </a:solidFill>
                <a:latin typeface="Arial" charset="0"/>
              </a:rPr>
              <a:t> </a:t>
            </a:r>
            <a:r>
              <a:rPr lang="en-BE" dirty="0" err="1">
                <a:solidFill>
                  <a:schemeClr val="accent1"/>
                </a:solidFill>
                <a:latin typeface="Arial" charset="0"/>
              </a:rPr>
              <a:t>doit</a:t>
            </a:r>
            <a:r>
              <a:rPr lang="en-BE" dirty="0">
                <a:solidFill>
                  <a:schemeClr val="accent1"/>
                </a:solidFill>
                <a:latin typeface="Arial" charset="0"/>
              </a:rPr>
              <a:t> prendre </a:t>
            </a:r>
            <a:r>
              <a:rPr lang="en-BE" dirty="0" err="1">
                <a:solidFill>
                  <a:schemeClr val="accent1"/>
                </a:solidFill>
                <a:latin typeface="Arial" charset="0"/>
              </a:rPr>
              <a:t>en</a:t>
            </a:r>
            <a:r>
              <a:rPr lang="en-BE" dirty="0">
                <a:solidFill>
                  <a:schemeClr val="accent1"/>
                </a:solidFill>
                <a:latin typeface="Arial" charset="0"/>
              </a:rPr>
              <a:t> </a:t>
            </a:r>
            <a:r>
              <a:rPr lang="en-BE" dirty="0" err="1">
                <a:solidFill>
                  <a:schemeClr val="accent1"/>
                </a:solidFill>
                <a:latin typeface="Arial" charset="0"/>
              </a:rPr>
              <a:t>compte</a:t>
            </a:r>
            <a:r>
              <a:rPr lang="en-BE" dirty="0">
                <a:solidFill>
                  <a:schemeClr val="accent1"/>
                </a:solidFill>
                <a:latin typeface="Arial" charset="0"/>
              </a:rPr>
              <a:t> </a:t>
            </a:r>
            <a:r>
              <a:rPr lang="fr-FR" dirty="0">
                <a:solidFill>
                  <a:schemeClr val="accent1"/>
                </a:solidFill>
                <a:latin typeface="Arial" charset="0"/>
              </a:rPr>
              <a:t>c</a:t>
            </a:r>
            <a:r>
              <a:rPr lang="en-BE" dirty="0">
                <a:solidFill>
                  <a:schemeClr val="accent1"/>
                </a:solidFill>
                <a:latin typeface="Arial" charset="0"/>
              </a:rPr>
              <a:t>e</a:t>
            </a:r>
            <a:r>
              <a:rPr lang="fr-FR" dirty="0">
                <a:solidFill>
                  <a:schemeClr val="accent1"/>
                </a:solidFill>
                <a:latin typeface="Arial" charset="0"/>
              </a:rPr>
              <a:t>l</a:t>
            </a:r>
            <a:r>
              <a:rPr lang="en-BE" dirty="0">
                <a:solidFill>
                  <a:schemeClr val="accent1"/>
                </a:solidFill>
                <a:latin typeface="Arial" charset="0"/>
              </a:rPr>
              <a:t>l</a:t>
            </a:r>
            <a:r>
              <a:rPr lang="fr-FR" dirty="0">
                <a:solidFill>
                  <a:schemeClr val="accent1"/>
                </a:solidFill>
                <a:latin typeface="Arial" charset="0"/>
              </a:rPr>
              <a:t>e</a:t>
            </a:r>
            <a:r>
              <a:rPr lang="en-BE" dirty="0">
                <a:solidFill>
                  <a:schemeClr val="accent1"/>
                </a:solidFill>
                <a:latin typeface="Arial" charset="0"/>
              </a:rPr>
              <a:t> </a:t>
            </a:r>
            <a:r>
              <a:rPr lang="fr-FR" dirty="0">
                <a:solidFill>
                  <a:schemeClr val="accent1"/>
                </a:solidFill>
                <a:latin typeface="Arial" charset="0"/>
              </a:rPr>
              <a:t>d</a:t>
            </a:r>
            <a:r>
              <a:rPr lang="en-BE" dirty="0">
                <a:solidFill>
                  <a:schemeClr val="accent1"/>
                </a:solidFill>
                <a:latin typeface="Arial" charset="0"/>
              </a:rPr>
              <a:t>e</a:t>
            </a:r>
            <a:r>
              <a:rPr lang="fr-FR" dirty="0">
                <a:solidFill>
                  <a:schemeClr val="accent1"/>
                </a:solidFill>
                <a:latin typeface="Arial" charset="0"/>
              </a:rPr>
              <a:t>s</a:t>
            </a:r>
            <a:r>
              <a:rPr lang="en-BE" dirty="0">
                <a:solidFill>
                  <a:schemeClr val="accent1"/>
                </a:solidFill>
                <a:latin typeface="Arial" charset="0"/>
              </a:rPr>
              <a:t> </a:t>
            </a:r>
            <a:r>
              <a:rPr lang="fr-FR" dirty="0">
                <a:solidFill>
                  <a:schemeClr val="accent1"/>
                </a:solidFill>
                <a:latin typeface="Arial" charset="0"/>
              </a:rPr>
              <a:t>p</a:t>
            </a:r>
            <a:r>
              <a:rPr lang="en-BE" dirty="0">
                <a:solidFill>
                  <a:schemeClr val="accent1"/>
                </a:solidFill>
                <a:latin typeface="Arial" charset="0"/>
              </a:rPr>
              <a:t>o</a:t>
            </a:r>
            <a:r>
              <a:rPr lang="fr-FR" dirty="0">
                <a:solidFill>
                  <a:schemeClr val="accent1"/>
                </a:solidFill>
                <a:latin typeface="Arial" charset="0"/>
              </a:rPr>
              <a:t>p</a:t>
            </a:r>
            <a:r>
              <a:rPr lang="en-BE" dirty="0">
                <a:solidFill>
                  <a:schemeClr val="accent1"/>
                </a:solidFill>
                <a:latin typeface="Arial" charset="0"/>
              </a:rPr>
              <a:t>u</a:t>
            </a:r>
            <a:r>
              <a:rPr lang="fr-FR" dirty="0">
                <a:solidFill>
                  <a:schemeClr val="accent1"/>
                </a:solidFill>
                <a:latin typeface="Arial" charset="0"/>
              </a:rPr>
              <a:t>l</a:t>
            </a:r>
            <a:r>
              <a:rPr lang="en-BE" dirty="0">
                <a:solidFill>
                  <a:schemeClr val="accent1"/>
                </a:solidFill>
                <a:latin typeface="Arial" charset="0"/>
              </a:rPr>
              <a:t>a</a:t>
            </a:r>
            <a:r>
              <a:rPr lang="fr-FR" dirty="0">
                <a:solidFill>
                  <a:schemeClr val="accent1"/>
                </a:solidFill>
                <a:latin typeface="Arial" charset="0"/>
              </a:rPr>
              <a:t>t</a:t>
            </a:r>
            <a:r>
              <a:rPr lang="en-BE" dirty="0">
                <a:solidFill>
                  <a:schemeClr val="accent1"/>
                </a:solidFill>
                <a:latin typeface="Arial" charset="0"/>
              </a:rPr>
              <a:t>i</a:t>
            </a:r>
            <a:r>
              <a:rPr lang="fr-FR" dirty="0">
                <a:solidFill>
                  <a:schemeClr val="accent1"/>
                </a:solidFill>
                <a:latin typeface="Arial" charset="0"/>
              </a:rPr>
              <a:t>o</a:t>
            </a:r>
            <a:r>
              <a:rPr lang="en-BE" dirty="0">
                <a:solidFill>
                  <a:schemeClr val="accent1"/>
                </a:solidFill>
                <a:latin typeface="Arial" charset="0"/>
              </a:rPr>
              <a:t>n</a:t>
            </a:r>
            <a:r>
              <a:rPr lang="fr-FR" dirty="0">
                <a:solidFill>
                  <a:schemeClr val="accent1"/>
                </a:solidFill>
                <a:latin typeface="Arial" charset="0"/>
              </a:rPr>
              <a:t>s</a:t>
            </a:r>
            <a:r>
              <a:rPr lang="en-BE" dirty="0">
                <a:solidFill>
                  <a:schemeClr val="accent1"/>
                </a:solidFill>
                <a:latin typeface="Arial" charset="0"/>
              </a:rPr>
              <a:t> </a:t>
            </a:r>
            <a:r>
              <a:rPr lang="fr-FR" dirty="0">
                <a:solidFill>
                  <a:schemeClr val="accent1"/>
                </a:solidFill>
                <a:latin typeface="Arial" charset="0"/>
              </a:rPr>
              <a:t>é</a:t>
            </a:r>
            <a:r>
              <a:rPr lang="en-BE" dirty="0">
                <a:solidFill>
                  <a:schemeClr val="accent1"/>
                </a:solidFill>
                <a:latin typeface="Arial" charset="0"/>
              </a:rPr>
              <a:t>t</a:t>
            </a:r>
            <a:r>
              <a:rPr lang="fr-FR" dirty="0">
                <a:solidFill>
                  <a:schemeClr val="accent1"/>
                </a:solidFill>
                <a:latin typeface="Arial" charset="0"/>
              </a:rPr>
              <a:t>u</a:t>
            </a:r>
            <a:r>
              <a:rPr lang="en-BE" dirty="0">
                <a:solidFill>
                  <a:schemeClr val="accent1"/>
                </a:solidFill>
                <a:latin typeface="Arial" charset="0"/>
              </a:rPr>
              <a:t>d</a:t>
            </a:r>
            <a:r>
              <a:rPr lang="fr-FR" dirty="0">
                <a:solidFill>
                  <a:schemeClr val="accent1"/>
                </a:solidFill>
                <a:latin typeface="Arial" charset="0"/>
              </a:rPr>
              <a:t>i</a:t>
            </a:r>
            <a:r>
              <a:rPr lang="en-BE" dirty="0">
                <a:solidFill>
                  <a:schemeClr val="accent1"/>
                </a:solidFill>
                <a:latin typeface="Arial" charset="0"/>
              </a:rPr>
              <a:t>a</a:t>
            </a:r>
            <a:r>
              <a:rPr lang="fr-FR" dirty="0">
                <a:solidFill>
                  <a:schemeClr val="accent1"/>
                </a:solidFill>
                <a:latin typeface="Arial" charset="0"/>
              </a:rPr>
              <a:t>n</a:t>
            </a:r>
            <a:r>
              <a:rPr lang="en-BE" dirty="0">
                <a:solidFill>
                  <a:schemeClr val="accent1"/>
                </a:solidFill>
                <a:latin typeface="Arial" charset="0"/>
              </a:rPr>
              <a:t>t</a:t>
            </a:r>
            <a:r>
              <a:rPr lang="fr-FR" dirty="0">
                <a:solidFill>
                  <a:schemeClr val="accent1"/>
                </a:solidFill>
                <a:latin typeface="Arial" charset="0"/>
              </a:rPr>
              <a:t>e</a:t>
            </a:r>
            <a:r>
              <a:rPr lang="en-BE" dirty="0">
                <a:solidFill>
                  <a:schemeClr val="accent1"/>
                </a:solidFill>
                <a:latin typeface="Arial" charset="0"/>
              </a:rPr>
              <a:t>s </a:t>
            </a:r>
          </a:p>
        </p:txBody>
      </p:sp>
    </p:spTree>
    <p:extLst>
      <p:ext uri="{BB962C8B-B14F-4D97-AF65-F5344CB8AC3E}">
        <p14:creationId xmlns:p14="http://schemas.microsoft.com/office/powerpoint/2010/main" val="3641105258"/>
      </p:ext>
    </p:extLst>
  </p:cSld>
  <p:clrMapOvr>
    <a:masterClrMapping/>
  </p:clrMapOvr>
</p:sld>
</file>

<file path=ppt/theme/theme1.xml><?xml version="1.0" encoding="utf-8"?>
<a:theme xmlns:a="http://schemas.openxmlformats.org/drawingml/2006/main" name="Office Theme">
  <a:themeElements>
    <a:clrScheme name="EUA PPT 2018">
      <a:dk1>
        <a:srgbClr val="494842"/>
      </a:dk1>
      <a:lt1>
        <a:srgbClr val="FFFFFF"/>
      </a:lt1>
      <a:dk2>
        <a:srgbClr val="00B6ED"/>
      </a:dk2>
      <a:lt2>
        <a:srgbClr val="C0BCB6"/>
      </a:lt2>
      <a:accent1>
        <a:srgbClr val="00B6ED"/>
      </a:accent1>
      <a:accent2>
        <a:srgbClr val="95C11F"/>
      </a:accent2>
      <a:accent3>
        <a:srgbClr val="005186"/>
      </a:accent3>
      <a:accent4>
        <a:srgbClr val="0081C3"/>
      </a:accent4>
      <a:accent5>
        <a:srgbClr val="379E32"/>
      </a:accent5>
      <a:accent6>
        <a:srgbClr val="226B20"/>
      </a:accent6>
      <a:hlink>
        <a:srgbClr val="00B6ED"/>
      </a:hlink>
      <a:folHlink>
        <a:srgbClr val="00000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UA PPT_Arial.potx" id="{9647C3EC-D9BD-4070-B0B6-563C96A076F7}" vid="{677B6FED-D409-444D-865E-9BD98A9BA420}"/>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UA PPT_Arial.potx" id="{9647C3EC-D9BD-4070-B0B6-563C96A076F7}" vid="{DFF07DC6-C4D5-4135-A029-8E77DB8ADE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Funding models_Serbia_new layout</Template>
  <TotalTime>1511</TotalTime>
  <Words>8541</Words>
  <Application>Microsoft Office PowerPoint</Application>
  <PresentationFormat>Widescreen</PresentationFormat>
  <Paragraphs>974</Paragraphs>
  <Slides>58</Slides>
  <Notes>44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58</vt:i4>
      </vt:variant>
    </vt:vector>
  </HeadingPairs>
  <TitlesOfParts>
    <vt:vector size="64" baseType="lpstr">
      <vt:lpstr>Arial</vt:lpstr>
      <vt:lpstr>Calibri</vt:lpstr>
      <vt:lpstr>Calibri Light</vt:lpstr>
      <vt:lpstr>Wingdings</vt:lpstr>
      <vt:lpstr>Office Theme</vt:lpstr>
      <vt:lpstr>Benutzerdefiniertes Design</vt:lpstr>
      <vt:lpstr>Financement et autonomie des EES en Europe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www.bit.ly/EUAPFO  Updated version of the tool and new report available in January 2019 </vt:lpstr>
      <vt:lpstr>PowerPoint Presentation</vt:lpstr>
      <vt:lpstr>PowerPoint Presentation</vt:lpstr>
      <vt:lpstr>PowerPoint Presentation</vt:lpstr>
      <vt:lpstr>PowerPoint Presentation</vt:lpstr>
      <vt:lpstr>PowerPoint Presentation</vt:lpstr>
      <vt:lpstr>PowerPoint Presentation</vt:lpstr>
      <vt:lpstr>www.efficiency.eua.eu  Reports: Efficiency, Effectiveness and Value for Money: Insights from the UK and other countries Efficiency, Effectiveness and Value for Money: Insights from Ireland and other countries    </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Références: www.eua.eu www.efficiency.eua.eu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Funding models for universities</dc:title>
  <dc:creator>Valentina Lisi</dc:creator>
  <cp:lastModifiedBy>Enora Pruvot</cp:lastModifiedBy>
  <cp:revision>217</cp:revision>
  <cp:lastPrinted>2017-06-08T10:08:44Z</cp:lastPrinted>
  <dcterms:created xsi:type="dcterms:W3CDTF">2018-09-07T12:02:59Z</dcterms:created>
  <dcterms:modified xsi:type="dcterms:W3CDTF">2019-11-06T11:09:11Z</dcterms:modified>
</cp:coreProperties>
</file>